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68" r:id="rId5"/>
    <p:sldId id="269" r:id="rId6"/>
    <p:sldId id="272" r:id="rId7"/>
    <p:sldId id="271" r:id="rId8"/>
    <p:sldId id="27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97480F2-2A29-479B-877B-EF54316BC7C7}"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7480F2-2A29-479B-877B-EF54316BC7C7}"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85B85-B39F-4B36-BC7A-1B185B98EDBF}"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7480F2-2A29-479B-877B-EF54316BC7C7}"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7480F2-2A29-479B-877B-EF54316BC7C7}"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97480F2-2A29-479B-877B-EF54316BC7C7}"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97480F2-2A29-479B-877B-EF54316BC7C7}"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85B85-B39F-4B36-BC7A-1B185B98EDBF}"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7480F2-2A29-479B-877B-EF54316BC7C7}" type="datetimeFigureOut">
              <a:rPr lang="en-US" smtClean="0"/>
              <a:pPr/>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97480F2-2A29-479B-877B-EF54316BC7C7}"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97480F2-2A29-479B-877B-EF54316BC7C7}" type="datetimeFigureOut">
              <a:rPr lang="en-US" smtClean="0"/>
              <a:pPr/>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97480F2-2A29-479B-877B-EF54316BC7C7}" type="datetimeFigureOut">
              <a:rPr lang="en-US" smtClean="0"/>
              <a:pPr/>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480F2-2A29-479B-877B-EF54316BC7C7}" type="datetimeFigureOut">
              <a:rPr lang="en-US" smtClean="0"/>
              <a:pPr/>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7480F2-2A29-479B-877B-EF54316BC7C7}" type="datetimeFigureOut">
              <a:rPr lang="en-US" smtClean="0"/>
              <a:pPr/>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85B85-B39F-4B36-BC7A-1B185B98ED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97480F2-2A29-479B-877B-EF54316BC7C7}" type="datetimeFigureOut">
              <a:rPr lang="en-US" smtClean="0"/>
              <a:pPr/>
              <a:t>4/20/2015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0F85B85-B39F-4B36-BC7A-1B185B98ED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etsmove.gov/obesity" TargetMode="External"/><Relationship Id="rId2" Type="http://schemas.openxmlformats.org/officeDocument/2006/relationships/hyperlink" Target="http://kidshealth.org/kid/stay_healthy/food/breakfast.html?tracking=K_RelatedArticle" TargetMode="External"/><Relationship Id="rId1" Type="http://schemas.openxmlformats.org/officeDocument/2006/relationships/slideLayout" Target="../slideLayouts/slideLayout2.xml"/><Relationship Id="rId4" Type="http://schemas.openxmlformats.org/officeDocument/2006/relationships/hyperlink" Target="http://www.letsmove.gov/health-problems-and-childhood-obesi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www.letsmove.gov/learn-facts/epidemic-childhood-obesity" TargetMode="External"/><Relationship Id="rId2" Type="http://schemas.openxmlformats.org/officeDocument/2006/relationships/hyperlink" Target="http://www.parenting.com/health-guide/childhood-obesity/causes" TargetMode="External"/><Relationship Id="rId1" Type="http://schemas.openxmlformats.org/officeDocument/2006/relationships/slideLayout" Target="../slideLayouts/slideLayout2.xml"/><Relationship Id="rId5" Type="http://schemas.openxmlformats.org/officeDocument/2006/relationships/hyperlink" Target="http://www.webmd.com/children/guide/obesity-children" TargetMode="External"/><Relationship Id="rId4" Type="http://schemas.openxmlformats.org/officeDocument/2006/relationships/hyperlink" Target="http://www.cdc.gov/obesity/childhood/problem.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089025"/>
          </a:xfrm>
        </p:spPr>
        <p:txBody>
          <a:bodyPr/>
          <a:lstStyle/>
          <a:p>
            <a:r>
              <a:rPr lang="en-US" dirty="0" smtClean="0"/>
              <a:t>CHILDHOOD OBESITY</a:t>
            </a:r>
            <a:endParaRPr lang="en-US" dirty="0"/>
          </a:p>
        </p:txBody>
      </p:sp>
      <p:sp>
        <p:nvSpPr>
          <p:cNvPr id="3" name="Subtitle 2"/>
          <p:cNvSpPr>
            <a:spLocks noGrp="1"/>
          </p:cNvSpPr>
          <p:nvPr>
            <p:ph type="subTitle" idx="1"/>
          </p:nvPr>
        </p:nvSpPr>
        <p:spPr>
          <a:xfrm>
            <a:off x="1295400" y="5715000"/>
            <a:ext cx="6498159" cy="916641"/>
          </a:xfrm>
        </p:spPr>
        <p:txBody>
          <a:bodyPr>
            <a:normAutofit lnSpcReduction="10000"/>
          </a:bodyPr>
          <a:lstStyle/>
          <a:p>
            <a:r>
              <a:rPr lang="en-US" dirty="0" smtClean="0">
                <a:solidFill>
                  <a:schemeClr val="tx1"/>
                </a:solidFill>
              </a:rPr>
              <a:t>Deicy Solis</a:t>
            </a:r>
          </a:p>
          <a:p>
            <a:r>
              <a:rPr lang="en-US" dirty="0" smtClean="0">
                <a:solidFill>
                  <a:schemeClr val="tx1"/>
                </a:solidFill>
              </a:rPr>
              <a:t>P.S 123 Mahalia Jackson  </a:t>
            </a:r>
          </a:p>
          <a:p>
            <a:r>
              <a:rPr lang="en-US" dirty="0" smtClean="0">
                <a:solidFill>
                  <a:schemeClr val="tx1"/>
                </a:solidFill>
              </a:rPr>
              <a:t>dsolis2@schools.nyc.gov</a:t>
            </a:r>
          </a:p>
          <a:p>
            <a:endParaRPr lang="en-US" dirty="0"/>
          </a:p>
        </p:txBody>
      </p:sp>
      <p:pic>
        <p:nvPicPr>
          <p:cNvPr id="10242" name="Picture 2" descr="https://www.healthsourcechiro.com/images/headers/Healthy-Children-Childhood-Obesity.jpg"/>
          <p:cNvPicPr>
            <a:picLocks noChangeAspect="1" noChangeArrowheads="1"/>
          </p:cNvPicPr>
          <p:nvPr/>
        </p:nvPicPr>
        <p:blipFill>
          <a:blip r:embed="rId2" cstate="print"/>
          <a:srcRect/>
          <a:stretch>
            <a:fillRect/>
          </a:stretch>
        </p:blipFill>
        <p:spPr bwMode="auto">
          <a:xfrm>
            <a:off x="1066800" y="1371600"/>
            <a:ext cx="2971800" cy="2857500"/>
          </a:xfrm>
          <a:prstGeom prst="rect">
            <a:avLst/>
          </a:prstGeom>
          <a:noFill/>
        </p:spPr>
      </p:pic>
      <p:pic>
        <p:nvPicPr>
          <p:cNvPr id="10244" name="Picture 4" descr="http://www.getridofthatbelly.com/wp-content/uploads/obese-child.jpg"/>
          <p:cNvPicPr>
            <a:picLocks noChangeAspect="1" noChangeArrowheads="1"/>
          </p:cNvPicPr>
          <p:nvPr/>
        </p:nvPicPr>
        <p:blipFill>
          <a:blip r:embed="rId3" cstate="print"/>
          <a:srcRect/>
          <a:stretch>
            <a:fillRect/>
          </a:stretch>
        </p:blipFill>
        <p:spPr bwMode="auto">
          <a:xfrm>
            <a:off x="4495800" y="1447800"/>
            <a:ext cx="2743200" cy="2743201"/>
          </a:xfrm>
          <a:prstGeom prst="rect">
            <a:avLst/>
          </a:prstGeom>
          <a:noFill/>
        </p:spPr>
      </p:pic>
    </p:spTree>
    <p:extLst>
      <p:ext uri="{BB962C8B-B14F-4D97-AF65-F5344CB8AC3E}">
        <p14:creationId xmlns:p14="http://schemas.microsoft.com/office/powerpoint/2010/main" xmlns="" val="331153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Steps to a Public Policy Analysis</a:t>
            </a:r>
          </a:p>
        </p:txBody>
      </p:sp>
      <p:sp>
        <p:nvSpPr>
          <p:cNvPr id="4" name="Content Placeholder 2"/>
          <p:cNvSpPr>
            <a:spLocks noGrp="1"/>
          </p:cNvSpPr>
          <p:nvPr>
            <p:ph idx="1"/>
          </p:nvPr>
        </p:nvSpPr>
        <p:spPr/>
        <p:txBody>
          <a:bodyPr/>
          <a:lstStyle/>
          <a:p>
            <a:pPr marL="514350" indent="-514350" eaLnBrk="1" hangingPunct="1">
              <a:buFont typeface="Calisto MT" panose="02040603050505030304" pitchFamily="18" charset="0"/>
              <a:buAutoNum type="arabicPeriod"/>
              <a:defRPr/>
            </a:pPr>
            <a:r>
              <a:rPr lang="en-US" dirty="0" smtClean="0">
                <a:solidFill>
                  <a:srgbClr val="0000FF"/>
                </a:solidFill>
                <a:latin typeface="Comic Sans MS" panose="030F0702030302020204" pitchFamily="66" charset="0"/>
                <a:ea typeface="ＭＳ Ｐゴシック" panose="020B0600070205080204" pitchFamily="34" charset="-128"/>
              </a:rPr>
              <a:t>Define the Problem</a:t>
            </a:r>
          </a:p>
          <a:p>
            <a:pPr marL="514350" indent="-514350" eaLnBrk="1" hangingPunct="1">
              <a:buFont typeface="Calisto MT" panose="02040603050505030304" pitchFamily="18" charset="0"/>
              <a:buAutoNum type="arabicPeriod"/>
              <a:defRPr/>
            </a:pPr>
            <a:r>
              <a:rPr lang="en-US" dirty="0" smtClean="0">
                <a:solidFill>
                  <a:srgbClr val="0000FF"/>
                </a:solidFill>
                <a:latin typeface="Comic Sans MS" panose="030F0702030302020204" pitchFamily="66" charset="0"/>
                <a:ea typeface="ＭＳ Ｐゴシック" panose="020B0600070205080204" pitchFamily="34" charset="-128"/>
              </a:rPr>
              <a:t>Gather the Evidence</a:t>
            </a:r>
          </a:p>
          <a:p>
            <a:pPr marL="514350" indent="-514350" eaLnBrk="1" hangingPunct="1">
              <a:buFont typeface="Calisto MT" panose="02040603050505030304" pitchFamily="18" charset="0"/>
              <a:buAutoNum type="arabicPeriod"/>
              <a:defRPr/>
            </a:pPr>
            <a:r>
              <a:rPr lang="en-US" dirty="0" smtClean="0">
                <a:solidFill>
                  <a:srgbClr val="0000FF"/>
                </a:solidFill>
                <a:latin typeface="Comic Sans MS" panose="030F0702030302020204" pitchFamily="66" charset="0"/>
                <a:ea typeface="ＭＳ Ｐゴシック" panose="020B0600070205080204" pitchFamily="34" charset="-128"/>
              </a:rPr>
              <a:t>Identify Causes</a:t>
            </a:r>
          </a:p>
          <a:p>
            <a:pPr marL="514350" indent="-514350" eaLnBrk="1" hangingPunct="1">
              <a:buFont typeface="Calisto MT" panose="02040603050505030304" pitchFamily="18" charset="0"/>
              <a:buAutoNum type="arabicPeriod"/>
              <a:defRPr/>
            </a:pPr>
            <a:r>
              <a:rPr lang="en-US" dirty="0" smtClean="0">
                <a:solidFill>
                  <a:srgbClr val="0000FF"/>
                </a:solidFill>
                <a:latin typeface="Comic Sans MS" panose="030F0702030302020204" pitchFamily="66" charset="0"/>
                <a:ea typeface="ＭＳ Ｐゴシック" panose="020B0600070205080204" pitchFamily="34" charset="-128"/>
              </a:rPr>
              <a:t>Examine Existing Policy</a:t>
            </a:r>
          </a:p>
          <a:p>
            <a:pPr marL="514350" indent="-514350" eaLnBrk="1" hangingPunct="1">
              <a:buFont typeface="Calisto MT" panose="02040603050505030304" pitchFamily="18" charset="0"/>
              <a:buAutoNum type="arabicPeriod"/>
              <a:defRPr/>
            </a:pPr>
            <a:r>
              <a:rPr lang="en-US" dirty="0" smtClean="0">
                <a:solidFill>
                  <a:srgbClr val="0000FF"/>
                </a:solidFill>
                <a:latin typeface="Comic Sans MS" panose="030F0702030302020204" pitchFamily="66" charset="0"/>
                <a:ea typeface="ＭＳ Ｐゴシック" panose="020B0600070205080204" pitchFamily="34" charset="-128"/>
              </a:rPr>
              <a:t>Develop Solutions</a:t>
            </a:r>
          </a:p>
          <a:p>
            <a:pPr marL="514350" indent="-514350" eaLnBrk="1" hangingPunct="1">
              <a:buFont typeface="Calisto MT" panose="02040603050505030304" pitchFamily="18" charset="0"/>
              <a:buAutoNum type="arabicPeriod"/>
              <a:defRPr/>
            </a:pPr>
            <a:r>
              <a:rPr lang="en-US" dirty="0" smtClean="0">
                <a:solidFill>
                  <a:srgbClr val="0000FF"/>
                </a:solidFill>
                <a:latin typeface="Comic Sans MS" panose="030F0702030302020204" pitchFamily="66" charset="0"/>
                <a:ea typeface="ＭＳ Ｐゴシック" panose="020B0600070205080204" pitchFamily="34" charset="-128"/>
              </a:rPr>
              <a:t>Select the Best </a:t>
            </a:r>
            <a:r>
              <a:rPr lang="en-US" dirty="0" smtClean="0">
                <a:solidFill>
                  <a:srgbClr val="0000FF"/>
                </a:solidFill>
                <a:latin typeface="Comic Sans MS" panose="030F0702030302020204" pitchFamily="66" charset="0"/>
                <a:ea typeface="ＭＳ Ｐゴシック" panose="020B0600070205080204" pitchFamily="34" charset="-128"/>
              </a:rPr>
              <a:t>Solution</a:t>
            </a:r>
            <a:endParaRPr lang="en-US" dirty="0" smtClean="0">
              <a:solidFill>
                <a:srgbClr val="0000FF"/>
              </a:solidFill>
              <a:latin typeface="Comic Sans MS" panose="030F0702030302020204" pitchFamily="66" charset="0"/>
              <a:ea typeface="ＭＳ Ｐゴシック" panose="020B0600070205080204" pitchFamily="34" charset="-128"/>
            </a:endParaRPr>
          </a:p>
        </p:txBody>
      </p:sp>
    </p:spTree>
    <p:extLst>
      <p:ext uri="{BB962C8B-B14F-4D97-AF65-F5344CB8AC3E}">
        <p14:creationId xmlns:p14="http://schemas.microsoft.com/office/powerpoint/2010/main" xmlns="" val="3460657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4" presetClass="emph" presetSubtype="0" fill="hold" grpId="0" nodeType="afterEffect">
                                  <p:stCondLst>
                                    <p:cond delay="0"/>
                                  </p:stCondLst>
                                  <p:childTnLst>
                                    <p:animClr clrSpc="hsl" dir="cw">
                                      <p:cBhvr override="childStyle">
                                        <p:cTn id="12" dur="500" fill="hold"/>
                                        <p:tgtEl>
                                          <p:spTgt spid="4">
                                            <p:txEl>
                                              <p:pRg st="0" end="0"/>
                                            </p:txEl>
                                          </p:spTgt>
                                        </p:tgtEl>
                                        <p:attrNameLst>
                                          <p:attrName>style.color</p:attrName>
                                        </p:attrNameLst>
                                      </p:cBhvr>
                                      <p:by>
                                        <p:hsl h="0" s="-12549" l="-25098"/>
                                      </p:by>
                                    </p:animClr>
                                    <p:animClr clrSpc="hsl" dir="cw">
                                      <p:cBhvr>
                                        <p:cTn id="13" dur="500" fill="hold"/>
                                        <p:tgtEl>
                                          <p:spTgt spid="4">
                                            <p:txEl>
                                              <p:pRg st="0" end="0"/>
                                            </p:txEl>
                                          </p:spTgt>
                                        </p:tgtEl>
                                        <p:attrNameLst>
                                          <p:attrName>fillcolor</p:attrName>
                                        </p:attrNameLst>
                                      </p:cBhvr>
                                      <p:by>
                                        <p:hsl h="0" s="-12549" l="-25098"/>
                                      </p:by>
                                    </p:animClr>
                                    <p:animClr clrSpc="hsl" dir="cw">
                                      <p:cBhvr>
                                        <p:cTn id="14" dur="500" fill="hold"/>
                                        <p:tgtEl>
                                          <p:spTgt spid="4">
                                            <p:txEl>
                                              <p:pRg st="0" end="0"/>
                                            </p:txEl>
                                          </p:spTgt>
                                        </p:tgtEl>
                                        <p:attrNameLst>
                                          <p:attrName>stroke.color</p:attrName>
                                        </p:attrNameLst>
                                      </p:cBhvr>
                                      <p:by>
                                        <p:hsl h="0" s="-12549" l="-25098"/>
                                      </p:by>
                                    </p:animClr>
                                    <p:set>
                                      <p:cBhvr>
                                        <p:cTn id="15" dur="500" fill="hold"/>
                                        <p:tgtEl>
                                          <p:spTgt spid="4">
                                            <p:txEl>
                                              <p:pRg st="0" end="0"/>
                                            </p:txEl>
                                          </p:spTgt>
                                        </p:tgtEl>
                                        <p:attrNameLst>
                                          <p:attrName>fill.type</p:attrName>
                                        </p:attrNameLst>
                                      </p:cBhvr>
                                      <p:to>
                                        <p:strVal val="solid"/>
                                      </p:to>
                                    </p:set>
                                  </p:childTnLst>
                                </p:cTn>
                              </p:par>
                            </p:childTnLst>
                          </p:cTn>
                        </p:par>
                        <p:par>
                          <p:cTn id="16" fill="hold" nodeType="afterGroup">
                            <p:stCondLst>
                              <p:cond delay="1500"/>
                            </p:stCondLst>
                            <p:childTnLst>
                              <p:par>
                                <p:cTn id="17" presetID="24" presetClass="emph" presetSubtype="0" fill="hold" grpId="0" nodeType="afterEffect">
                                  <p:stCondLst>
                                    <p:cond delay="0"/>
                                  </p:stCondLst>
                                  <p:childTnLst>
                                    <p:animClr clrSpc="hsl" dir="cw">
                                      <p:cBhvr override="childStyle">
                                        <p:cTn id="18" dur="500" fill="hold"/>
                                        <p:tgtEl>
                                          <p:spTgt spid="4">
                                            <p:txEl>
                                              <p:pRg st="1" end="1"/>
                                            </p:txEl>
                                          </p:spTgt>
                                        </p:tgtEl>
                                        <p:attrNameLst>
                                          <p:attrName>style.color</p:attrName>
                                        </p:attrNameLst>
                                      </p:cBhvr>
                                      <p:by>
                                        <p:hsl h="0" s="-12549" l="-25098"/>
                                      </p:by>
                                    </p:animClr>
                                    <p:animClr clrSpc="hsl" dir="cw">
                                      <p:cBhvr>
                                        <p:cTn id="19" dur="500" fill="hold"/>
                                        <p:tgtEl>
                                          <p:spTgt spid="4">
                                            <p:txEl>
                                              <p:pRg st="1" end="1"/>
                                            </p:txEl>
                                          </p:spTgt>
                                        </p:tgtEl>
                                        <p:attrNameLst>
                                          <p:attrName>fillcolor</p:attrName>
                                        </p:attrNameLst>
                                      </p:cBhvr>
                                      <p:by>
                                        <p:hsl h="0" s="-12549" l="-25098"/>
                                      </p:by>
                                    </p:animClr>
                                    <p:animClr clrSpc="hsl" dir="cw">
                                      <p:cBhvr>
                                        <p:cTn id="20" dur="500" fill="hold"/>
                                        <p:tgtEl>
                                          <p:spTgt spid="4">
                                            <p:txEl>
                                              <p:pRg st="1" end="1"/>
                                            </p:txEl>
                                          </p:spTgt>
                                        </p:tgtEl>
                                        <p:attrNameLst>
                                          <p:attrName>stroke.color</p:attrName>
                                        </p:attrNameLst>
                                      </p:cBhvr>
                                      <p:by>
                                        <p:hsl h="0" s="-12549" l="-25098"/>
                                      </p:by>
                                    </p:animClr>
                                    <p:set>
                                      <p:cBhvr>
                                        <p:cTn id="21" dur="500" fill="hold"/>
                                        <p:tgtEl>
                                          <p:spTgt spid="4">
                                            <p:txEl>
                                              <p:pRg st="1" end="1"/>
                                            </p:txEl>
                                          </p:spTgt>
                                        </p:tgtEl>
                                        <p:attrNameLst>
                                          <p:attrName>fill.type</p:attrName>
                                        </p:attrNameLst>
                                      </p:cBhvr>
                                      <p:to>
                                        <p:strVal val="solid"/>
                                      </p:to>
                                    </p:set>
                                  </p:childTnLst>
                                </p:cTn>
                              </p:par>
                            </p:childTnLst>
                          </p:cTn>
                        </p:par>
                        <p:par>
                          <p:cTn id="22" fill="hold" nodeType="afterGroup">
                            <p:stCondLst>
                              <p:cond delay="2000"/>
                            </p:stCondLst>
                            <p:childTnLst>
                              <p:par>
                                <p:cTn id="23" presetID="24" presetClass="emph" presetSubtype="0" fill="hold" grpId="0" nodeType="afterEffect">
                                  <p:stCondLst>
                                    <p:cond delay="0"/>
                                  </p:stCondLst>
                                  <p:childTnLst>
                                    <p:animClr clrSpc="hsl" dir="cw">
                                      <p:cBhvr override="childStyle">
                                        <p:cTn id="24" dur="500" fill="hold"/>
                                        <p:tgtEl>
                                          <p:spTgt spid="4">
                                            <p:txEl>
                                              <p:pRg st="2" end="2"/>
                                            </p:txEl>
                                          </p:spTgt>
                                        </p:tgtEl>
                                        <p:attrNameLst>
                                          <p:attrName>style.color</p:attrName>
                                        </p:attrNameLst>
                                      </p:cBhvr>
                                      <p:by>
                                        <p:hsl h="0" s="-12549" l="-25098"/>
                                      </p:by>
                                    </p:animClr>
                                    <p:animClr clrSpc="hsl" dir="cw">
                                      <p:cBhvr>
                                        <p:cTn id="25" dur="500" fill="hold"/>
                                        <p:tgtEl>
                                          <p:spTgt spid="4">
                                            <p:txEl>
                                              <p:pRg st="2" end="2"/>
                                            </p:txEl>
                                          </p:spTgt>
                                        </p:tgtEl>
                                        <p:attrNameLst>
                                          <p:attrName>fillcolor</p:attrName>
                                        </p:attrNameLst>
                                      </p:cBhvr>
                                      <p:by>
                                        <p:hsl h="0" s="-12549" l="-25098"/>
                                      </p:by>
                                    </p:animClr>
                                    <p:animClr clrSpc="hsl" dir="cw">
                                      <p:cBhvr>
                                        <p:cTn id="26" dur="500" fill="hold"/>
                                        <p:tgtEl>
                                          <p:spTgt spid="4">
                                            <p:txEl>
                                              <p:pRg st="2" end="2"/>
                                            </p:txEl>
                                          </p:spTgt>
                                        </p:tgtEl>
                                        <p:attrNameLst>
                                          <p:attrName>stroke.color</p:attrName>
                                        </p:attrNameLst>
                                      </p:cBhvr>
                                      <p:by>
                                        <p:hsl h="0" s="-12549" l="-25098"/>
                                      </p:by>
                                    </p:animClr>
                                    <p:set>
                                      <p:cBhvr>
                                        <p:cTn id="27" dur="500" fill="hold"/>
                                        <p:tgtEl>
                                          <p:spTgt spid="4">
                                            <p:txEl>
                                              <p:pRg st="2" end="2"/>
                                            </p:txEl>
                                          </p:spTgt>
                                        </p:tgtEl>
                                        <p:attrNameLst>
                                          <p:attrName>fill.type</p:attrName>
                                        </p:attrNameLst>
                                      </p:cBhvr>
                                      <p:to>
                                        <p:strVal val="solid"/>
                                      </p:to>
                                    </p:set>
                                  </p:childTnLst>
                                </p:cTn>
                              </p:par>
                            </p:childTnLst>
                          </p:cTn>
                        </p:par>
                        <p:par>
                          <p:cTn id="28" fill="hold" nodeType="afterGroup">
                            <p:stCondLst>
                              <p:cond delay="2500"/>
                            </p:stCondLst>
                            <p:childTnLst>
                              <p:par>
                                <p:cTn id="29" presetID="24" presetClass="emph" presetSubtype="0" fill="hold" grpId="0" nodeType="afterEffect">
                                  <p:stCondLst>
                                    <p:cond delay="0"/>
                                  </p:stCondLst>
                                  <p:childTnLst>
                                    <p:animClr clrSpc="hsl" dir="cw">
                                      <p:cBhvr override="childStyle">
                                        <p:cTn id="30" dur="500" fill="hold"/>
                                        <p:tgtEl>
                                          <p:spTgt spid="4">
                                            <p:txEl>
                                              <p:pRg st="3" end="3"/>
                                            </p:txEl>
                                          </p:spTgt>
                                        </p:tgtEl>
                                        <p:attrNameLst>
                                          <p:attrName>style.color</p:attrName>
                                        </p:attrNameLst>
                                      </p:cBhvr>
                                      <p:by>
                                        <p:hsl h="0" s="-12549" l="-25098"/>
                                      </p:by>
                                    </p:animClr>
                                    <p:animClr clrSpc="hsl" dir="cw">
                                      <p:cBhvr>
                                        <p:cTn id="31" dur="500" fill="hold"/>
                                        <p:tgtEl>
                                          <p:spTgt spid="4">
                                            <p:txEl>
                                              <p:pRg st="3" end="3"/>
                                            </p:txEl>
                                          </p:spTgt>
                                        </p:tgtEl>
                                        <p:attrNameLst>
                                          <p:attrName>fillcolor</p:attrName>
                                        </p:attrNameLst>
                                      </p:cBhvr>
                                      <p:by>
                                        <p:hsl h="0" s="-12549" l="-25098"/>
                                      </p:by>
                                    </p:animClr>
                                    <p:animClr clrSpc="hsl" dir="cw">
                                      <p:cBhvr>
                                        <p:cTn id="32" dur="500" fill="hold"/>
                                        <p:tgtEl>
                                          <p:spTgt spid="4">
                                            <p:txEl>
                                              <p:pRg st="3" end="3"/>
                                            </p:txEl>
                                          </p:spTgt>
                                        </p:tgtEl>
                                        <p:attrNameLst>
                                          <p:attrName>stroke.color</p:attrName>
                                        </p:attrNameLst>
                                      </p:cBhvr>
                                      <p:by>
                                        <p:hsl h="0" s="-12549" l="-25098"/>
                                      </p:by>
                                    </p:animClr>
                                    <p:set>
                                      <p:cBhvr>
                                        <p:cTn id="33" dur="500" fill="hold"/>
                                        <p:tgtEl>
                                          <p:spTgt spid="4">
                                            <p:txEl>
                                              <p:pRg st="3" end="3"/>
                                            </p:txEl>
                                          </p:spTgt>
                                        </p:tgtEl>
                                        <p:attrNameLst>
                                          <p:attrName>fill.type</p:attrName>
                                        </p:attrNameLst>
                                      </p:cBhvr>
                                      <p:to>
                                        <p:strVal val="solid"/>
                                      </p:to>
                                    </p:set>
                                  </p:childTnLst>
                                </p:cTn>
                              </p:par>
                            </p:childTnLst>
                          </p:cTn>
                        </p:par>
                        <p:par>
                          <p:cTn id="34" fill="hold" nodeType="afterGroup">
                            <p:stCondLst>
                              <p:cond delay="3000"/>
                            </p:stCondLst>
                            <p:childTnLst>
                              <p:par>
                                <p:cTn id="35" presetID="24" presetClass="emph" presetSubtype="0" fill="hold" grpId="0" nodeType="afterEffect">
                                  <p:stCondLst>
                                    <p:cond delay="0"/>
                                  </p:stCondLst>
                                  <p:childTnLst>
                                    <p:animClr clrSpc="hsl" dir="cw">
                                      <p:cBhvr override="childStyle">
                                        <p:cTn id="36" dur="500" fill="hold"/>
                                        <p:tgtEl>
                                          <p:spTgt spid="4">
                                            <p:txEl>
                                              <p:pRg st="4" end="4"/>
                                            </p:txEl>
                                          </p:spTgt>
                                        </p:tgtEl>
                                        <p:attrNameLst>
                                          <p:attrName>style.color</p:attrName>
                                        </p:attrNameLst>
                                      </p:cBhvr>
                                      <p:by>
                                        <p:hsl h="0" s="-12549" l="-25098"/>
                                      </p:by>
                                    </p:animClr>
                                    <p:animClr clrSpc="hsl" dir="cw">
                                      <p:cBhvr>
                                        <p:cTn id="37" dur="500" fill="hold"/>
                                        <p:tgtEl>
                                          <p:spTgt spid="4">
                                            <p:txEl>
                                              <p:pRg st="4" end="4"/>
                                            </p:txEl>
                                          </p:spTgt>
                                        </p:tgtEl>
                                        <p:attrNameLst>
                                          <p:attrName>fillcolor</p:attrName>
                                        </p:attrNameLst>
                                      </p:cBhvr>
                                      <p:by>
                                        <p:hsl h="0" s="-12549" l="-25098"/>
                                      </p:by>
                                    </p:animClr>
                                    <p:animClr clrSpc="hsl" dir="cw">
                                      <p:cBhvr>
                                        <p:cTn id="38" dur="500" fill="hold"/>
                                        <p:tgtEl>
                                          <p:spTgt spid="4">
                                            <p:txEl>
                                              <p:pRg st="4" end="4"/>
                                            </p:txEl>
                                          </p:spTgt>
                                        </p:tgtEl>
                                        <p:attrNameLst>
                                          <p:attrName>stroke.color</p:attrName>
                                        </p:attrNameLst>
                                      </p:cBhvr>
                                      <p:by>
                                        <p:hsl h="0" s="-12549" l="-25098"/>
                                      </p:by>
                                    </p:animClr>
                                    <p:set>
                                      <p:cBhvr>
                                        <p:cTn id="39" dur="500" fill="hold"/>
                                        <p:tgtEl>
                                          <p:spTgt spid="4">
                                            <p:txEl>
                                              <p:pRg st="4" end="4"/>
                                            </p:txEl>
                                          </p:spTgt>
                                        </p:tgtEl>
                                        <p:attrNameLst>
                                          <p:attrName>fill.type</p:attrName>
                                        </p:attrNameLst>
                                      </p:cBhvr>
                                      <p:to>
                                        <p:strVal val="solid"/>
                                      </p:to>
                                    </p:set>
                                  </p:childTnLst>
                                </p:cTn>
                              </p:par>
                            </p:childTnLst>
                          </p:cTn>
                        </p:par>
                        <p:par>
                          <p:cTn id="40" fill="hold" nodeType="afterGroup">
                            <p:stCondLst>
                              <p:cond delay="3500"/>
                            </p:stCondLst>
                            <p:childTnLst>
                              <p:par>
                                <p:cTn id="41" presetID="24" presetClass="emph" presetSubtype="0" fill="hold" grpId="0" nodeType="afterEffect">
                                  <p:stCondLst>
                                    <p:cond delay="0"/>
                                  </p:stCondLst>
                                  <p:childTnLst>
                                    <p:animClr clrSpc="hsl" dir="cw">
                                      <p:cBhvr override="childStyle">
                                        <p:cTn id="42" dur="500" fill="hold"/>
                                        <p:tgtEl>
                                          <p:spTgt spid="4">
                                            <p:txEl>
                                              <p:pRg st="5" end="5"/>
                                            </p:txEl>
                                          </p:spTgt>
                                        </p:tgtEl>
                                        <p:attrNameLst>
                                          <p:attrName>style.color</p:attrName>
                                        </p:attrNameLst>
                                      </p:cBhvr>
                                      <p:by>
                                        <p:hsl h="0" s="-12549" l="-25098"/>
                                      </p:by>
                                    </p:animClr>
                                    <p:animClr clrSpc="hsl" dir="cw">
                                      <p:cBhvr>
                                        <p:cTn id="43" dur="500" fill="hold"/>
                                        <p:tgtEl>
                                          <p:spTgt spid="4">
                                            <p:txEl>
                                              <p:pRg st="5" end="5"/>
                                            </p:txEl>
                                          </p:spTgt>
                                        </p:tgtEl>
                                        <p:attrNameLst>
                                          <p:attrName>fillcolor</p:attrName>
                                        </p:attrNameLst>
                                      </p:cBhvr>
                                      <p:by>
                                        <p:hsl h="0" s="-12549" l="-25098"/>
                                      </p:by>
                                    </p:animClr>
                                    <p:animClr clrSpc="hsl" dir="cw">
                                      <p:cBhvr>
                                        <p:cTn id="44" dur="500" fill="hold"/>
                                        <p:tgtEl>
                                          <p:spTgt spid="4">
                                            <p:txEl>
                                              <p:pRg st="5" end="5"/>
                                            </p:txEl>
                                          </p:spTgt>
                                        </p:tgtEl>
                                        <p:attrNameLst>
                                          <p:attrName>stroke.color</p:attrName>
                                        </p:attrNameLst>
                                      </p:cBhvr>
                                      <p:by>
                                        <p:hsl h="0" s="-12549" l="-25098"/>
                                      </p:by>
                                    </p:animClr>
                                    <p:set>
                                      <p:cBhvr>
                                        <p:cTn id="45" dur="500" fill="hold"/>
                                        <p:tgtEl>
                                          <p:spTgt spid="4">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problem: </a:t>
            </a:r>
            <a:br>
              <a:rPr lang="en-US" dirty="0" smtClean="0"/>
            </a:br>
            <a:r>
              <a:rPr lang="en-US" dirty="0" smtClean="0"/>
              <a:t>Childhood Obesity </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hlinkClick r:id="rId2"/>
            </a:endParaRPr>
          </a:p>
          <a:p>
            <a:r>
              <a:rPr lang="en-US" dirty="0" smtClean="0"/>
              <a:t>What is obesity? </a:t>
            </a:r>
          </a:p>
          <a:p>
            <a:r>
              <a:rPr lang="en-US" dirty="0" smtClean="0"/>
              <a:t>Why is obesity a problem in children?</a:t>
            </a:r>
          </a:p>
          <a:p>
            <a:r>
              <a:rPr lang="en-US" dirty="0" smtClean="0"/>
              <a:t>Use the link to help you answer these questions…</a:t>
            </a:r>
          </a:p>
          <a:p>
            <a:pPr lvl="2"/>
            <a:r>
              <a:rPr lang="en-US" dirty="0" smtClean="0">
                <a:hlinkClick r:id="rId3"/>
              </a:rPr>
              <a:t>http://www.letsmove.gov/obesity</a:t>
            </a:r>
            <a:endParaRPr lang="en-US" dirty="0" smtClean="0"/>
          </a:p>
          <a:p>
            <a:pPr lvl="2"/>
            <a:r>
              <a:rPr lang="en-US" dirty="0" smtClean="0">
                <a:hlinkClick r:id="rId4"/>
              </a:rPr>
              <a:t>http://</a:t>
            </a:r>
            <a:r>
              <a:rPr lang="en-US" dirty="0" smtClean="0">
                <a:hlinkClick r:id="rId4"/>
              </a:rPr>
              <a:t>www.letsmove.gov/health-problems-and-childhood-obesity</a:t>
            </a:r>
            <a:endParaRPr lang="en-US" dirty="0" smtClean="0"/>
          </a:p>
        </p:txBody>
      </p:sp>
    </p:spTree>
    <p:extLst>
      <p:ext uri="{BB962C8B-B14F-4D97-AF65-F5344CB8AC3E}">
        <p14:creationId xmlns:p14="http://schemas.microsoft.com/office/powerpoint/2010/main" xmlns="" val="22463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the Evidence</a:t>
            </a:r>
            <a:endParaRPr lang="en-US" dirty="0"/>
          </a:p>
        </p:txBody>
      </p:sp>
      <p:sp>
        <p:nvSpPr>
          <p:cNvPr id="3" name="Content Placeholder 2"/>
          <p:cNvSpPr>
            <a:spLocks noGrp="1"/>
          </p:cNvSpPr>
          <p:nvPr>
            <p:ph idx="1"/>
          </p:nvPr>
        </p:nvSpPr>
        <p:spPr/>
        <p:txBody>
          <a:bodyPr>
            <a:normAutofit lnSpcReduction="10000"/>
          </a:bodyPr>
          <a:lstStyle/>
          <a:p>
            <a:r>
              <a:rPr lang="en-US" u="sng" dirty="0" smtClean="0">
                <a:solidFill>
                  <a:srgbClr val="0070C0"/>
                </a:solidFill>
              </a:rPr>
              <a:t>According to the website Lets move “American’s Move to Raise a Healthier Generations of Kids</a:t>
            </a:r>
          </a:p>
          <a:p>
            <a:pPr lvl="1">
              <a:buFont typeface="Wingdings" pitchFamily="2" charset="2"/>
              <a:buChar char="q"/>
            </a:pPr>
            <a:r>
              <a:rPr lang="en-US" sz="2400" dirty="0" smtClean="0">
                <a:solidFill>
                  <a:srgbClr val="0070C0"/>
                </a:solidFill>
              </a:rPr>
              <a:t>Over the past three decades, Childhood obesity rates in America have tripled </a:t>
            </a:r>
          </a:p>
          <a:p>
            <a:pPr lvl="1">
              <a:buFont typeface="Wingdings" pitchFamily="2" charset="2"/>
              <a:buChar char="q"/>
            </a:pPr>
            <a:r>
              <a:rPr lang="en-US" sz="2400" dirty="0" smtClean="0">
                <a:solidFill>
                  <a:srgbClr val="0070C0"/>
                </a:solidFill>
              </a:rPr>
              <a:t>One in three children in America are overweight or obese</a:t>
            </a:r>
          </a:p>
          <a:p>
            <a:pPr lvl="1">
              <a:buFont typeface="Wingdings" pitchFamily="2" charset="2"/>
              <a:buChar char="q"/>
            </a:pPr>
            <a:r>
              <a:rPr lang="en-US" sz="2400" dirty="0" smtClean="0">
                <a:solidFill>
                  <a:srgbClr val="0070C0"/>
                </a:solidFill>
              </a:rPr>
              <a:t>In African American and Hispanic communities 40% of the children are overweight or obese</a:t>
            </a:r>
          </a:p>
          <a:p>
            <a:pPr lvl="1">
              <a:buFont typeface="Wingdings" pitchFamily="2" charset="2"/>
              <a:buChar char="q"/>
            </a:pPr>
            <a:r>
              <a:rPr lang="en-US" sz="2400" dirty="0" smtClean="0">
                <a:solidFill>
                  <a:srgbClr val="0070C0"/>
                </a:solidFill>
              </a:rPr>
              <a:t>Children are facing health problems like heart disease, high blood pressure, cancer and asthma due to obesity. </a:t>
            </a:r>
            <a:endParaRPr lang="en-US" dirty="0" smtClean="0">
              <a:solidFill>
                <a:srgbClr val="0070C0"/>
              </a:solidFill>
            </a:endParaRPr>
          </a:p>
          <a:p>
            <a:pPr lvl="3">
              <a:buFont typeface="Wingdings" pitchFamily="2" charset="2"/>
              <a:buChar char="q"/>
            </a:pPr>
            <a:endParaRPr lang="en-US" dirty="0">
              <a:solidFill>
                <a:srgbClr val="0070C0"/>
              </a:solidFill>
            </a:endParaRPr>
          </a:p>
        </p:txBody>
      </p:sp>
    </p:spTree>
    <p:extLst>
      <p:ext uri="{BB962C8B-B14F-4D97-AF65-F5344CB8AC3E}">
        <p14:creationId xmlns:p14="http://schemas.microsoft.com/office/powerpoint/2010/main" xmlns="" val="243380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Causes</a:t>
            </a:r>
            <a:endParaRPr lang="en-US" dirty="0"/>
          </a:p>
        </p:txBody>
      </p:sp>
      <p:sp>
        <p:nvSpPr>
          <p:cNvPr id="3" name="Content Placeholder 2"/>
          <p:cNvSpPr>
            <a:spLocks noGrp="1"/>
          </p:cNvSpPr>
          <p:nvPr>
            <p:ph idx="1"/>
          </p:nvPr>
        </p:nvSpPr>
        <p:spPr/>
        <p:txBody>
          <a:bodyPr>
            <a:normAutofit fontScale="92500" lnSpcReduction="20000"/>
          </a:bodyPr>
          <a:lstStyle/>
          <a:p>
            <a:pPr marL="0" indent="0">
              <a:buFont typeface="Wingdings" pitchFamily="2" charset="2"/>
              <a:buChar char="Ø"/>
            </a:pPr>
            <a:r>
              <a:rPr lang="en-US" sz="2000" b="1" i="1" u="sng" dirty="0" smtClean="0"/>
              <a:t>Diet-</a:t>
            </a:r>
            <a:r>
              <a:rPr lang="en-US" sz="2000" dirty="0" smtClean="0"/>
              <a:t>   There are many unhealthy lunch options like cookies, fast food, soda, candy, chips and vending machine. Kids are snacking more throughout the day increasing their calorie intake</a:t>
            </a:r>
          </a:p>
          <a:p>
            <a:pPr marL="0" indent="0">
              <a:buFont typeface="Wingdings" pitchFamily="2" charset="2"/>
              <a:buChar char="Ø"/>
            </a:pPr>
            <a:r>
              <a:rPr lang="en-US" sz="2000" b="1" i="1" u="sng" dirty="0" smtClean="0"/>
              <a:t>Lack of Physical activities-</a:t>
            </a:r>
            <a:r>
              <a:rPr lang="en-US" sz="2000" dirty="0" smtClean="0"/>
              <a:t>  kids are not going outside to play in the park because they are using electronics.  Many of them spend hours playing their video games and watching television.</a:t>
            </a:r>
          </a:p>
          <a:p>
            <a:pPr marL="0" indent="0">
              <a:buFont typeface="Wingdings" pitchFamily="2" charset="2"/>
              <a:buChar char="Ø"/>
            </a:pPr>
            <a:r>
              <a:rPr lang="en-US" sz="2000" b="1" i="1" u="sng" dirty="0" smtClean="0"/>
              <a:t>Environment- </a:t>
            </a:r>
            <a:r>
              <a:rPr lang="en-US" sz="2000" dirty="0" smtClean="0"/>
              <a:t>Children are been expose to unhealthy choices at home.  Their refrigerator and cabinets are packed with chips, candy, pizza, cookies. Instead of being stocked with fruits, vegetables and low fat products. </a:t>
            </a:r>
          </a:p>
          <a:p>
            <a:pPr marL="0" indent="0">
              <a:buFont typeface="Wingdings" pitchFamily="2" charset="2"/>
              <a:buChar char="Ø"/>
            </a:pPr>
            <a:r>
              <a:rPr lang="en-US" sz="2000" b="1" i="1" u="sng" dirty="0" smtClean="0"/>
              <a:t>Sleep- </a:t>
            </a:r>
            <a:r>
              <a:rPr lang="en-US" sz="2000" dirty="0" smtClean="0"/>
              <a:t>According to Achieves of Disease in Childhood, they found that kids are sleeping less than the recommend  hours a day. Due to lack of sleep they feel fatigue which cause alters their level of appetite causing them more to eat</a:t>
            </a:r>
            <a:r>
              <a:rPr lang="en-US" sz="2000" dirty="0" smtClean="0"/>
              <a:t>.</a:t>
            </a:r>
            <a:endParaRPr lang="en-US" sz="2000" dirty="0" smtClean="0"/>
          </a:p>
        </p:txBody>
      </p:sp>
    </p:spTree>
    <p:extLst>
      <p:ext uri="{BB962C8B-B14F-4D97-AF65-F5344CB8AC3E}">
        <p14:creationId xmlns:p14="http://schemas.microsoft.com/office/powerpoint/2010/main" xmlns="" val="58622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3024"/>
          </a:xfrm>
        </p:spPr>
        <p:txBody>
          <a:bodyPr/>
          <a:lstStyle/>
          <a:p>
            <a:r>
              <a:rPr lang="en-US" dirty="0" smtClean="0"/>
              <a:t>Existing Policy</a:t>
            </a:r>
            <a:endParaRPr lang="en-US" dirty="0"/>
          </a:p>
        </p:txBody>
      </p:sp>
      <p:sp>
        <p:nvSpPr>
          <p:cNvPr id="3" name="Content Placeholder 2"/>
          <p:cNvSpPr>
            <a:spLocks noGrp="1"/>
          </p:cNvSpPr>
          <p:nvPr>
            <p:ph idx="1"/>
          </p:nvPr>
        </p:nvSpPr>
        <p:spPr>
          <a:xfrm>
            <a:off x="228600" y="1066800"/>
            <a:ext cx="8610599" cy="5638800"/>
          </a:xfrm>
        </p:spPr>
        <p:txBody>
          <a:bodyPr>
            <a:normAutofit fontScale="55000" lnSpcReduction="20000"/>
          </a:bodyPr>
          <a:lstStyle/>
          <a:p>
            <a:r>
              <a:rPr lang="en-US" sz="3800" dirty="0" smtClean="0"/>
              <a:t>First Lady Michelle Obama initiated the program “Let’s Move!” This program is dedicated to solve the problems of obesity. The task force recommends five pillars </a:t>
            </a:r>
          </a:p>
          <a:p>
            <a:pPr marL="1076325" lvl="2" indent="-457200">
              <a:buFont typeface="+mj-lt"/>
              <a:buAutoNum type="arabicPeriod"/>
            </a:pPr>
            <a:r>
              <a:rPr lang="en-US" sz="2300" dirty="0" smtClean="0"/>
              <a:t>Creating a healthy  start for children</a:t>
            </a:r>
          </a:p>
          <a:p>
            <a:pPr marL="1076325" lvl="2" indent="-457200">
              <a:buFont typeface="+mj-lt"/>
              <a:buAutoNum type="arabicPeriod"/>
            </a:pPr>
            <a:r>
              <a:rPr lang="en-US" sz="2300" dirty="0" smtClean="0"/>
              <a:t>Empowering parents and caregivers</a:t>
            </a:r>
          </a:p>
          <a:p>
            <a:pPr marL="1076325" lvl="2" indent="-457200">
              <a:buFont typeface="+mj-lt"/>
              <a:buAutoNum type="arabicPeriod"/>
            </a:pPr>
            <a:r>
              <a:rPr lang="en-US" sz="2300" dirty="0" smtClean="0"/>
              <a:t>Providing healthy food in schools</a:t>
            </a:r>
          </a:p>
          <a:p>
            <a:pPr marL="1076325" lvl="2" indent="-457200">
              <a:buFont typeface="+mj-lt"/>
              <a:buAutoNum type="arabicPeriod"/>
            </a:pPr>
            <a:r>
              <a:rPr lang="en-US" sz="2300" dirty="0" smtClean="0"/>
              <a:t>Improving access to healthy, affordable foods</a:t>
            </a:r>
          </a:p>
          <a:p>
            <a:pPr marL="1076325" lvl="2" indent="-457200">
              <a:buFont typeface="+mj-lt"/>
              <a:buAutoNum type="arabicPeriod"/>
            </a:pPr>
            <a:r>
              <a:rPr lang="en-US" sz="2300" dirty="0" smtClean="0"/>
              <a:t>Increasing physical activity</a:t>
            </a:r>
          </a:p>
          <a:p>
            <a:pPr marL="1654175" lvl="4" indent="-457200">
              <a:buFont typeface="+mj-lt"/>
              <a:buAutoNum type="arabicPeriod"/>
            </a:pPr>
            <a:endParaRPr lang="en-US" sz="2100" dirty="0" smtClean="0"/>
          </a:p>
          <a:p>
            <a:r>
              <a:rPr lang="en-US" sz="2900" dirty="0" smtClean="0"/>
              <a:t> </a:t>
            </a:r>
            <a:r>
              <a:rPr lang="en-US" sz="3800" dirty="0" smtClean="0"/>
              <a:t>President Barack Obama signed a Presidential Memorandum conducting a review of every single programs and policies relating to child nutrition and physical activity and develop a national plan to maximize federal resources. </a:t>
            </a:r>
          </a:p>
          <a:p>
            <a:r>
              <a:rPr lang="en-US" sz="3800" dirty="0" smtClean="0"/>
              <a:t>This  program is helping parents by giving them helpful information on making healthy choices.</a:t>
            </a:r>
          </a:p>
          <a:p>
            <a:r>
              <a:rPr lang="en-US" sz="3800" dirty="0" smtClean="0"/>
              <a:t>This initiative is also putting healthier foods in our schools.</a:t>
            </a:r>
          </a:p>
          <a:p>
            <a:r>
              <a:rPr lang="en-US" sz="3800" dirty="0" smtClean="0"/>
              <a:t>Is helping children become more physically active</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8" y="304800"/>
            <a:ext cx="7924802" cy="914400"/>
          </a:xfrm>
        </p:spPr>
        <p:txBody>
          <a:bodyPr/>
          <a:lstStyle/>
          <a:p>
            <a:r>
              <a:rPr lang="en-US" sz="4600" dirty="0" smtClean="0"/>
              <a:t>Solutions</a:t>
            </a:r>
            <a:r>
              <a:rPr lang="en-US" dirty="0" smtClean="0"/>
              <a:t> </a:t>
            </a:r>
            <a:endParaRPr lang="en-US" dirty="0"/>
          </a:p>
        </p:txBody>
      </p:sp>
      <p:sp>
        <p:nvSpPr>
          <p:cNvPr id="3" name="Content Placeholder 2"/>
          <p:cNvSpPr>
            <a:spLocks noGrp="1"/>
          </p:cNvSpPr>
          <p:nvPr>
            <p:ph type="body" sz="half" idx="2"/>
          </p:nvPr>
        </p:nvSpPr>
        <p:spPr>
          <a:xfrm>
            <a:off x="533398" y="1371600"/>
            <a:ext cx="8305802" cy="1524000"/>
          </a:xfrm>
        </p:spPr>
        <p:txBody>
          <a:bodyPr>
            <a:normAutofit/>
          </a:bodyPr>
          <a:lstStyle/>
          <a:p>
            <a:r>
              <a:rPr lang="en-US" sz="3600" dirty="0" smtClean="0"/>
              <a:t>How can we solve childhood obesity?</a:t>
            </a:r>
          </a:p>
          <a:p>
            <a:endParaRPr lang="en-US" sz="4400" dirty="0" smtClean="0"/>
          </a:p>
          <a:p>
            <a:pPr>
              <a:buNone/>
            </a:pPr>
            <a:endParaRPr lang="en-US" sz="4400" dirty="0"/>
          </a:p>
        </p:txBody>
      </p:sp>
      <p:pic>
        <p:nvPicPr>
          <p:cNvPr id="25604" name="Picture 4" descr="http://childhoodobesityprevent.files.wordpress.com/2011/03/childhood-obesity-3.png"/>
          <p:cNvPicPr>
            <a:picLocks noGrp="1" noChangeAspect="1" noChangeArrowheads="1"/>
          </p:cNvPicPr>
          <p:nvPr>
            <p:ph type="pic" idx="1"/>
          </p:nvPr>
        </p:nvPicPr>
        <p:blipFill>
          <a:blip r:embed="rId2" cstate="print"/>
          <a:srcRect l="6626" r="6626"/>
          <a:stretch>
            <a:fillRect/>
          </a:stretch>
        </p:blipFill>
        <p:spPr bwMode="auto">
          <a:xfrm>
            <a:off x="457200" y="2438400"/>
            <a:ext cx="2971800" cy="3581400"/>
          </a:xfrm>
          <a:prstGeom prst="rect">
            <a:avLst/>
          </a:prstGeom>
          <a:noFill/>
        </p:spPr>
      </p:pic>
      <p:pic>
        <p:nvPicPr>
          <p:cNvPr id="25606" name="Picture 6" descr="http://www.nutriwellcoaching.com/wp-content/uploads/2012/12/Childhood-Obesity-Month.jpg"/>
          <p:cNvPicPr>
            <a:picLocks noChangeAspect="1" noChangeArrowheads="1"/>
          </p:cNvPicPr>
          <p:nvPr/>
        </p:nvPicPr>
        <p:blipFill>
          <a:blip r:embed="rId3" cstate="print"/>
          <a:srcRect/>
          <a:stretch>
            <a:fillRect/>
          </a:stretch>
        </p:blipFill>
        <p:spPr bwMode="auto">
          <a:xfrm>
            <a:off x="4267200" y="2057400"/>
            <a:ext cx="4419600" cy="2209800"/>
          </a:xfrm>
          <a:prstGeom prst="rect">
            <a:avLst/>
          </a:prstGeom>
          <a:noFill/>
        </p:spPr>
      </p:pic>
      <p:pic>
        <p:nvPicPr>
          <p:cNvPr id="25608" name="Picture 8" descr="http://momsncharge.com/wp-content/uploads/2013/09/picky-kid-eats-vegatables.jpg"/>
          <p:cNvPicPr>
            <a:picLocks noChangeAspect="1" noChangeArrowheads="1"/>
          </p:cNvPicPr>
          <p:nvPr/>
        </p:nvPicPr>
        <p:blipFill>
          <a:blip r:embed="rId4" cstate="print"/>
          <a:srcRect/>
          <a:stretch>
            <a:fillRect/>
          </a:stretch>
        </p:blipFill>
        <p:spPr bwMode="auto">
          <a:xfrm>
            <a:off x="4495800" y="4495800"/>
            <a:ext cx="4076700" cy="19208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Possible Solutions</a:t>
            </a:r>
            <a:endParaRPr lang="en-US" dirty="0"/>
          </a:p>
        </p:txBody>
      </p:sp>
      <p:sp>
        <p:nvSpPr>
          <p:cNvPr id="6" name="Content Placeholder 5"/>
          <p:cNvSpPr>
            <a:spLocks noGrp="1"/>
          </p:cNvSpPr>
          <p:nvPr>
            <p:ph sz="half" idx="1"/>
          </p:nvPr>
        </p:nvSpPr>
        <p:spPr>
          <a:xfrm>
            <a:off x="549274" y="1600201"/>
            <a:ext cx="8213725" cy="4343400"/>
          </a:xfrm>
        </p:spPr>
        <p:txBody>
          <a:bodyPr/>
          <a:lstStyle/>
          <a:p>
            <a:r>
              <a:rPr lang="en-US" dirty="0" smtClean="0"/>
              <a:t>Increase physical movement at school and home</a:t>
            </a:r>
          </a:p>
          <a:p>
            <a:r>
              <a:rPr lang="en-US" dirty="0" smtClean="0"/>
              <a:t>Drink for water than high sugary drinks</a:t>
            </a:r>
          </a:p>
          <a:p>
            <a:r>
              <a:rPr lang="en-US" dirty="0" smtClean="0"/>
              <a:t>Encourage children to eat more vegetables and fruits</a:t>
            </a:r>
          </a:p>
          <a:p>
            <a:r>
              <a:rPr lang="en-US" dirty="0" smtClean="0"/>
              <a:t>Make healthier food choices by getting rid of fast food</a:t>
            </a:r>
          </a:p>
          <a:p>
            <a:r>
              <a:rPr lang="en-US" dirty="0" smtClean="0"/>
              <a:t>Set limits on TV and computer use.</a:t>
            </a:r>
          </a:p>
          <a:p>
            <a:r>
              <a:rPr lang="en-US" dirty="0" smtClean="0"/>
              <a:t>Be a healthy role model to your children</a:t>
            </a:r>
          </a:p>
          <a:p>
            <a:r>
              <a:rPr lang="en-US" dirty="0" smtClean="0"/>
              <a:t>Serving healthier food at schools</a:t>
            </a:r>
          </a:p>
          <a:p>
            <a:r>
              <a:rPr lang="en-US" dirty="0" smtClean="0"/>
              <a:t>Add healthy snacks in vending machines located in hospitals, and schools.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a:t>
            </a:r>
            <a:endParaRPr lang="en-US" dirty="0"/>
          </a:p>
        </p:txBody>
      </p:sp>
      <p:sp>
        <p:nvSpPr>
          <p:cNvPr id="3" name="Content Placeholder 2"/>
          <p:cNvSpPr>
            <a:spLocks noGrp="1"/>
          </p:cNvSpPr>
          <p:nvPr>
            <p:ph idx="1"/>
          </p:nvPr>
        </p:nvSpPr>
        <p:spPr/>
        <p:txBody>
          <a:bodyPr/>
          <a:lstStyle/>
          <a:p>
            <a:r>
              <a:rPr lang="en-US" dirty="0" smtClean="0">
                <a:hlinkClick r:id="rId2"/>
              </a:rPr>
              <a:t>http://www.parenting.com/health-guide/childhood-obesity/causes</a:t>
            </a:r>
            <a:endParaRPr lang="en-US" dirty="0" smtClean="0"/>
          </a:p>
          <a:p>
            <a:r>
              <a:rPr lang="en-US" dirty="0" smtClean="0">
                <a:hlinkClick r:id="rId3"/>
              </a:rPr>
              <a:t>http://www.letsmove.gov/learn-facts/epidemic-childhood-obesity</a:t>
            </a:r>
            <a:endParaRPr lang="en-US" dirty="0" smtClean="0"/>
          </a:p>
          <a:p>
            <a:r>
              <a:rPr lang="en-US" dirty="0" smtClean="0">
                <a:hlinkClick r:id="rId4"/>
              </a:rPr>
              <a:t>http://www.cdc.gov/obesity/childhood/problem.html</a:t>
            </a:r>
            <a:endParaRPr lang="en-US" dirty="0" smtClean="0"/>
          </a:p>
          <a:p>
            <a:r>
              <a:rPr lang="en-US" dirty="0" smtClean="0">
                <a:hlinkClick r:id="rId5"/>
              </a:rPr>
              <a:t>http://www.webmd.com/children/guide/obesity-children</a:t>
            </a:r>
            <a:endParaRPr lang="en-US" dirty="0" smtClean="0"/>
          </a:p>
          <a:p>
            <a:endParaRPr lang="en-US" dirty="0"/>
          </a:p>
        </p:txBody>
      </p:sp>
    </p:spTree>
    <p:extLst>
      <p:ext uri="{BB962C8B-B14F-4D97-AF65-F5344CB8AC3E}">
        <p14:creationId xmlns:p14="http://schemas.microsoft.com/office/powerpoint/2010/main" xmlns="" val="453379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551</TotalTime>
  <Words>504</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CHILDHOOD OBESITY</vt:lpstr>
      <vt:lpstr>Steps to a Public Policy Analysis</vt:lpstr>
      <vt:lpstr>Defining the problem:  Childhood Obesity </vt:lpstr>
      <vt:lpstr>Gathering the Evidence</vt:lpstr>
      <vt:lpstr>Identify the Causes</vt:lpstr>
      <vt:lpstr>Existing Policy</vt:lpstr>
      <vt:lpstr>Solutions </vt:lpstr>
      <vt:lpstr>Possible Solutions</vt:lpstr>
      <vt:lpstr>Resources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breakfast important?</dc:title>
  <dc:creator>admin</dc:creator>
  <cp:lastModifiedBy>ann nigro</cp:lastModifiedBy>
  <cp:revision>18</cp:revision>
  <dcterms:created xsi:type="dcterms:W3CDTF">2014-08-26T16:52:10Z</dcterms:created>
  <dcterms:modified xsi:type="dcterms:W3CDTF">2015-04-20T13:11:53Z</dcterms:modified>
</cp:coreProperties>
</file>