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slideLayouts/slideLayout49.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slideLayouts/slideLayout92.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97" r:id="rId2"/>
    <p:sldMasterId id="2147483810" r:id="rId3"/>
    <p:sldMasterId id="2147483834" r:id="rId4"/>
    <p:sldMasterId id="2147483846" r:id="rId5"/>
    <p:sldMasterId id="2147483859" r:id="rId6"/>
    <p:sldMasterId id="2147483871" r:id="rId7"/>
    <p:sldMasterId id="2147483883" r:id="rId8"/>
  </p:sldMasterIdLst>
  <p:notesMasterIdLst>
    <p:notesMasterId r:id="rId18"/>
  </p:notesMasterIdLst>
  <p:sldIdLst>
    <p:sldId id="256" r:id="rId9"/>
    <p:sldId id="266" r:id="rId10"/>
    <p:sldId id="259" r:id="rId11"/>
    <p:sldId id="265" r:id="rId12"/>
    <p:sldId id="267" r:id="rId13"/>
    <p:sldId id="261" r:id="rId14"/>
    <p:sldId id="262" r:id="rId15"/>
    <p:sldId id="263" r:id="rId16"/>
    <p:sldId id="26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9" d="100"/>
          <a:sy n="79" d="100"/>
        </p:scale>
        <p:origin x="-48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1B1202-57E3-AE44-81A1-825AD201CDA8}" type="datetimeFigureOut">
              <a:rPr lang="en-US" smtClean="0"/>
              <a:pPr/>
              <a:t>8/30/2014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0B22D7-87C3-DA45-87B4-7F30C59F5EB1}" type="slidenum">
              <a:rPr lang="en-US" smtClean="0"/>
              <a:pPr/>
              <a:t>‹#›</a:t>
            </a:fld>
            <a:endParaRPr lang="en-US"/>
          </a:p>
        </p:txBody>
      </p:sp>
    </p:spTree>
    <p:extLst>
      <p:ext uri="{BB962C8B-B14F-4D97-AF65-F5344CB8AC3E}">
        <p14:creationId xmlns:p14="http://schemas.microsoft.com/office/powerpoint/2010/main" xmlns="" val="9316005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0B22D7-87C3-DA45-87B4-7F30C59F5EB1}" type="slidenum">
              <a:rPr lang="en-US" smtClean="0"/>
              <a:pPr/>
              <a:t>5</a:t>
            </a:fld>
            <a:endParaRPr lang="en-US"/>
          </a:p>
        </p:txBody>
      </p:sp>
    </p:spTree>
    <p:extLst>
      <p:ext uri="{BB962C8B-B14F-4D97-AF65-F5344CB8AC3E}">
        <p14:creationId xmlns:p14="http://schemas.microsoft.com/office/powerpoint/2010/main" xmlns="" val="1144631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251665B-C24A-4702-B522-6A4334602E03}" type="datetimeFigureOut">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pPr/>
              <a:t>‹#›</a:t>
            </a:fld>
            <a:endParaRPr lang="en-US"/>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pPr/>
              <a:t>8/30/2014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pPr/>
              <a:t>‹#›</a:t>
            </a:fld>
            <a:endParaRPr 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251665B-C24A-4702-B522-6A4334602E03}" type="datetimeFigureOut">
              <a:rPr lang="en-US" smtClean="0"/>
              <a:pPr/>
              <a:t>8/30/2014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pPr/>
              <a:t>8/30/2014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pPr/>
              <a:t>8/30/2014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pPr/>
              <a:t>8/30/2014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pPr/>
              <a:t>‹#›</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US" smtClean="0"/>
              <a:t>Drag picture to placeholder or click icon to add</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1665B-C24A-4702-B522-6A4334602E03}" type="datetimeFigureOut">
              <a:rPr lang="en-US" smtClean="0"/>
              <a:pPr/>
              <a:t>8/30/2014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pPr/>
              <a:t>‹#›</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pPr/>
              <a:t>‹#›</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B32461A-250E-4A29-9E9B-599CA3838FA1}" type="datetime1">
              <a:rPr lang="en-US" smtClean="0"/>
              <a:pPr/>
              <a:t>8/30/2014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dirty="0"/>
          </a:p>
        </p:txBody>
      </p:sp>
    </p:spTree>
    <p:extLst>
      <p:ext uri="{BB962C8B-B14F-4D97-AF65-F5344CB8AC3E}">
        <p14:creationId xmlns:p14="http://schemas.microsoft.com/office/powerpoint/2010/main" xmlns="" val="3985815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F1AD66C-382E-48AD-8F4C-E87C4D4A8B28}" type="datetime1">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extLst>
      <p:ext uri="{BB962C8B-B14F-4D97-AF65-F5344CB8AC3E}">
        <p14:creationId xmlns:p14="http://schemas.microsoft.com/office/powerpoint/2010/main" xmlns="" val="6746605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3823242C-D747-4ADD-80D8-99421268E3A8}" type="datetime1">
              <a:rPr lang="en-US" smtClean="0"/>
              <a:pPr/>
              <a:t>8/30/2014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extLst>
      <p:ext uri="{BB962C8B-B14F-4D97-AF65-F5344CB8AC3E}">
        <p14:creationId xmlns:p14="http://schemas.microsoft.com/office/powerpoint/2010/main" xmlns="" val="13768951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F4ADA4-35DF-4BD1-8C53-4246F035229A}" type="datetime1">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extLst>
      <p:ext uri="{BB962C8B-B14F-4D97-AF65-F5344CB8AC3E}">
        <p14:creationId xmlns:p14="http://schemas.microsoft.com/office/powerpoint/2010/main" xmlns="" val="16848778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59F63ED-02B1-490A-8EAD-E0CB136D5388}" type="datetime1">
              <a:rPr lang="en-US" smtClean="0"/>
              <a:pPr/>
              <a:t>8/30/2014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Tree>
    <p:extLst>
      <p:ext uri="{BB962C8B-B14F-4D97-AF65-F5344CB8AC3E}">
        <p14:creationId xmlns:p14="http://schemas.microsoft.com/office/powerpoint/2010/main" xmlns="" val="33891338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F771BB6-685D-4518-8FAD-1882B9671546}" type="datetime1">
              <a:rPr lang="en-US" smtClean="0"/>
              <a:pPr/>
              <a:t>8/30/2014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40B41D-FD10-4A38-B39B-626510BD49B7}" type="slidenum">
              <a:rPr lang="en-US" smtClean="0"/>
              <a:pPr/>
              <a:t>‹#›</a:t>
            </a:fld>
            <a:endParaRPr lang="en-US"/>
          </a:p>
        </p:txBody>
      </p:sp>
    </p:spTree>
    <p:extLst>
      <p:ext uri="{BB962C8B-B14F-4D97-AF65-F5344CB8AC3E}">
        <p14:creationId xmlns:p14="http://schemas.microsoft.com/office/powerpoint/2010/main" xmlns="" val="3506498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65FFBFE-5C08-4E0E-AF38-FB925F0B4D71}" type="datetime1">
              <a:rPr lang="en-US" smtClean="0"/>
              <a:pPr/>
              <a:t>8/30/2014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40B41D-FD10-4A38-B39B-626510BD49B7}" type="slidenum">
              <a:rPr lang="en-US" smtClean="0"/>
              <a:pPr/>
              <a:t>‹#›</a:t>
            </a:fld>
            <a:endParaRPr lang="en-US"/>
          </a:p>
        </p:txBody>
      </p:sp>
    </p:spTree>
    <p:extLst>
      <p:ext uri="{BB962C8B-B14F-4D97-AF65-F5344CB8AC3E}">
        <p14:creationId xmlns:p14="http://schemas.microsoft.com/office/powerpoint/2010/main" xmlns="" val="16853864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23242C-D747-4ADD-80D8-99421268E3A8}" type="datetime1">
              <a:rPr lang="en-US" smtClean="0"/>
              <a:pPr/>
              <a:t>8/30/2014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40B41D-FD10-4A38-B39B-626510BD49B7}" type="slidenum">
              <a:rPr lang="en-US" smtClean="0"/>
              <a:pPr/>
              <a:t>‹#›</a:t>
            </a:fld>
            <a:endParaRPr lang="en-US" dirty="0"/>
          </a:p>
        </p:txBody>
      </p:sp>
    </p:spTree>
    <p:extLst>
      <p:ext uri="{BB962C8B-B14F-4D97-AF65-F5344CB8AC3E}">
        <p14:creationId xmlns:p14="http://schemas.microsoft.com/office/powerpoint/2010/main" xmlns="" val="13540425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E82007-CDD1-4BCF-B9F4-9D458EFEEFE1}" type="datetime1">
              <a:rPr lang="en-US" smtClean="0"/>
              <a:pPr/>
              <a:t>8/30/2014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Tree>
    <p:extLst>
      <p:ext uri="{BB962C8B-B14F-4D97-AF65-F5344CB8AC3E}">
        <p14:creationId xmlns:p14="http://schemas.microsoft.com/office/powerpoint/2010/main" xmlns="" val="12205648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4F265-CA88-4C30-A9AD-02E6A5184734}" type="datetime1">
              <a:rPr lang="en-US" smtClean="0"/>
              <a:pPr/>
              <a:t>8/30/2014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40B41D-FD10-4A38-B39B-626510BD49B7}"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extLst>
      <p:ext uri="{BB962C8B-B14F-4D97-AF65-F5344CB8AC3E}">
        <p14:creationId xmlns:p14="http://schemas.microsoft.com/office/powerpoint/2010/main" xmlns="" val="3895782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8C81099-48EC-46A3-9530-F58EB96AF77C}" type="datetime1">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extLst>
      <p:ext uri="{BB962C8B-B14F-4D97-AF65-F5344CB8AC3E}">
        <p14:creationId xmlns:p14="http://schemas.microsoft.com/office/powerpoint/2010/main" xmlns="" val="2741640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F697E24-FFB9-4C73-8C6D-E02A7AD33DB8}" type="datetime1">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40B41D-FD10-4A38-B39B-626510BD49B7}" type="slidenum">
              <a:rPr lang="en-US" smtClean="0"/>
              <a:pPr/>
              <a:t>‹#›</a:t>
            </a:fld>
            <a:endParaRPr lang="en-US"/>
          </a:p>
        </p:txBody>
      </p:sp>
    </p:spTree>
    <p:extLst>
      <p:ext uri="{BB962C8B-B14F-4D97-AF65-F5344CB8AC3E}">
        <p14:creationId xmlns:p14="http://schemas.microsoft.com/office/powerpoint/2010/main" xmlns="" val="29859896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FAA0860F-56FE-604A-B8DB-5AAE1611856F}" type="datetimeFigureOut">
              <a:rPr lang="en-US" smtClean="0"/>
              <a:pPr/>
              <a:t>8/30/2014</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06BC8F49-5C15-0C40-8268-A18637D9286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4251665B-C24A-4702-B522-6A4334602E03}" type="datetimeFigureOut">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pPr/>
              <a:t>‹#›</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US" smtClean="0"/>
              <a:t>Drag picture to placeholder or click icon to add</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US" smtClean="0"/>
              <a:t>Click to edit Master title style</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A0860F-56FE-604A-B8DB-5AAE1611856F}" type="datetimeFigureOut">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BC8F49-5C15-0C40-8268-A18637D9286D}" type="slidenum">
              <a:rPr lang="en-US" smtClean="0"/>
              <a:pPr/>
              <a:t>‹#›</a:t>
            </a:fld>
            <a:endParaRPr lang="en-US"/>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AA0860F-56FE-604A-B8DB-5AAE1611856F}" type="datetimeFigureOut">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BC8F49-5C15-0C40-8268-A18637D9286D}" type="slidenum">
              <a:rPr lang="en-US" smtClean="0"/>
              <a:pPr/>
              <a:t>‹#›</a:t>
            </a:fld>
            <a:endParaRPr lang="en-US"/>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AA0860F-56FE-604A-B8DB-5AAE1611856F}" type="datetimeFigureOut">
              <a:rPr lang="en-US" smtClean="0"/>
              <a:pPr/>
              <a:t>8/30/2014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BC8F49-5C15-0C40-8268-A18637D9286D}"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AA0860F-56FE-604A-B8DB-5AAE1611856F}" type="datetimeFigureOut">
              <a:rPr lang="en-US" smtClean="0"/>
              <a:pPr/>
              <a:t>8/30/2014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BC8F49-5C15-0C40-8268-A18637D9286D}"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A0860F-56FE-604A-B8DB-5AAE1611856F}" type="datetimeFigureOut">
              <a:rPr lang="en-US" smtClean="0"/>
              <a:pPr/>
              <a:t>8/30/2014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BC8F49-5C15-0C40-8268-A18637D9286D}" type="slidenum">
              <a:rPr lang="en-US" smtClean="0"/>
              <a:pPr/>
              <a:t>‹#›</a:t>
            </a:fld>
            <a:endParaRPr lang="en-US"/>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AA0860F-56FE-604A-B8DB-5AAE1611856F}" type="datetimeFigureOut">
              <a:rPr lang="en-US" smtClean="0"/>
              <a:pPr/>
              <a:t>8/30/2014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BC8F49-5C15-0C40-8268-A18637D9286D}"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A0860F-56FE-604A-B8DB-5AAE1611856F}" type="datetimeFigureOut">
              <a:rPr lang="en-US" smtClean="0"/>
              <a:pPr/>
              <a:t>8/30/2014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BC8F49-5C15-0C40-8268-A18637D9286D}"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A0860F-56FE-604A-B8DB-5AAE1611856F}" type="datetimeFigureOut">
              <a:rPr lang="en-US" smtClean="0"/>
              <a:pPr/>
              <a:t>8/30/2014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BC8F49-5C15-0C40-8268-A18637D9286D}"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A0860F-56FE-604A-B8DB-5AAE1611856F}" type="datetimeFigureOut">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BC8F49-5C15-0C40-8268-A18637D9286D}"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A0860F-56FE-604A-B8DB-5AAE1611856F}" type="datetimeFigureOut">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BC8F49-5C15-0C40-8268-A18637D9286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smtClean="0"/>
              <a:t>Click to edit Master text styles</a:t>
            </a:r>
          </a:p>
        </p:txBody>
      </p:sp>
      <p:sp>
        <p:nvSpPr>
          <p:cNvPr id="4" name="Date Placeholder 3"/>
          <p:cNvSpPr>
            <a:spLocks noGrp="1"/>
          </p:cNvSpPr>
          <p:nvPr>
            <p:ph type="dt" sz="half" idx="10"/>
          </p:nvPr>
        </p:nvSpPr>
        <p:spPr/>
        <p:txBody>
          <a:bodyPr/>
          <a:lstStyle/>
          <a:p>
            <a:fld id="{4251665B-C24A-4702-B522-6A4334602E03}" type="datetimeFigureOut">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FAA0860F-56FE-604A-B8DB-5AAE1611856F}" type="datetimeFigureOut">
              <a:rPr lang="en-US" smtClean="0"/>
              <a:pPr/>
              <a:t>8/30/2014</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06BC8F49-5C15-0C40-8268-A18637D9286D}"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A0860F-56FE-604A-B8DB-5AAE1611856F}" type="datetimeFigureOut">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BC8F49-5C15-0C40-8268-A18637D9286D}" type="slidenum">
              <a:rPr lang="en-US" smtClean="0"/>
              <a:pPr/>
              <a:t>‹#›</a:t>
            </a:fld>
            <a:endParaRPr lang="en-US"/>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AA0860F-56FE-604A-B8DB-5AAE1611856F}" type="datetimeFigureOut">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BC8F49-5C15-0C40-8268-A18637D9286D}" type="slidenum">
              <a:rPr lang="en-US" smtClean="0"/>
              <a:pPr/>
              <a:t>‹#›</a:t>
            </a:fld>
            <a:endParaRPr lang="en-US"/>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AA0860F-56FE-604A-B8DB-5AAE1611856F}" type="datetimeFigureOut">
              <a:rPr lang="en-US" smtClean="0"/>
              <a:pPr/>
              <a:t>8/30/2014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BC8F49-5C15-0C40-8268-A18637D9286D}"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AA0860F-56FE-604A-B8DB-5AAE1611856F}" type="datetimeFigureOut">
              <a:rPr lang="en-US" smtClean="0"/>
              <a:pPr/>
              <a:t>8/30/2014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BC8F49-5C15-0C40-8268-A18637D9286D}"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A0860F-56FE-604A-B8DB-5AAE1611856F}" type="datetimeFigureOut">
              <a:rPr lang="en-US" smtClean="0"/>
              <a:pPr/>
              <a:t>8/30/2014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BC8F49-5C15-0C40-8268-A18637D9286D}" type="slidenum">
              <a:rPr lang="en-US" smtClean="0"/>
              <a:pPr/>
              <a:t>‹#›</a:t>
            </a:fld>
            <a:endParaRPr lang="en-US"/>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AA0860F-56FE-604A-B8DB-5AAE1611856F}" type="datetimeFigureOut">
              <a:rPr lang="en-US" smtClean="0"/>
              <a:pPr/>
              <a:t>8/30/2014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BC8F49-5C15-0C40-8268-A18637D9286D}"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A0860F-56FE-604A-B8DB-5AAE1611856F}" type="datetimeFigureOut">
              <a:rPr lang="en-US" smtClean="0"/>
              <a:pPr/>
              <a:t>8/30/2014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BC8F49-5C15-0C40-8268-A18637D9286D}"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A0860F-56FE-604A-B8DB-5AAE1611856F}" type="datetimeFigureOut">
              <a:rPr lang="en-US" smtClean="0"/>
              <a:pPr/>
              <a:t>8/30/2014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BC8F49-5C15-0C40-8268-A18637D9286D}"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A0860F-56FE-604A-B8DB-5AAE1611856F}" type="datetimeFigureOut">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BC8F49-5C15-0C40-8268-A18637D9286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US" smtClean="0"/>
              <a:t>Drag picture to placeholder or click icon to add</a:t>
            </a:r>
            <a:endParaRPr/>
          </a:p>
        </p:txBody>
      </p:sp>
      <p:sp>
        <p:nvSpPr>
          <p:cNvPr id="4" name="Date Placeholder 3"/>
          <p:cNvSpPr>
            <a:spLocks noGrp="1"/>
          </p:cNvSpPr>
          <p:nvPr>
            <p:ph type="dt" sz="half" idx="10"/>
          </p:nvPr>
        </p:nvSpPr>
        <p:spPr/>
        <p:txBody>
          <a:bodyPr/>
          <a:lstStyle/>
          <a:p>
            <a:fld id="{4251665B-C24A-4702-B522-6A4334602E03}" type="datetimeFigureOut">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pPr/>
              <a:t>‹#›</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A0860F-56FE-604A-B8DB-5AAE1611856F}" type="datetimeFigureOut">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BC8F49-5C15-0C40-8268-A18637D9286D}"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AA0860F-56FE-604A-B8DB-5AAE1611856F}" type="datetimeFigureOut">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BC8F49-5C15-0C40-8268-A18637D9286D}" type="slidenum">
              <a:rPr lang="en-US" smtClean="0"/>
              <a:pPr/>
              <a:t>‹#›</a:t>
            </a:fld>
            <a:endParaRPr lang="en-US"/>
          </a:p>
        </p:txBody>
      </p:sp>
    </p:spTree>
    <p:extLst>
      <p:ext uri="{BB962C8B-B14F-4D97-AF65-F5344CB8AC3E}">
        <p14:creationId xmlns:p14="http://schemas.microsoft.com/office/powerpoint/2010/main" xmlns="" val="39858155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AA0860F-56FE-604A-B8DB-5AAE1611856F}" type="datetimeFigureOut">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BC8F49-5C15-0C40-8268-A18637D9286D}" type="slidenum">
              <a:rPr lang="en-US" smtClean="0"/>
              <a:pPr/>
              <a:t>‹#›</a:t>
            </a:fld>
            <a:endParaRPr lang="en-US"/>
          </a:p>
        </p:txBody>
      </p:sp>
    </p:spTree>
    <p:extLst>
      <p:ext uri="{BB962C8B-B14F-4D97-AF65-F5344CB8AC3E}">
        <p14:creationId xmlns:p14="http://schemas.microsoft.com/office/powerpoint/2010/main" xmlns="" val="6746605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4251665B-C24A-4702-B522-6A4334602E03}" type="datetimeFigureOut">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extLst>
      <p:ext uri="{BB962C8B-B14F-4D97-AF65-F5344CB8AC3E}">
        <p14:creationId xmlns:p14="http://schemas.microsoft.com/office/powerpoint/2010/main" xmlns="" val="1376895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A0860F-56FE-604A-B8DB-5AAE1611856F}" type="datetimeFigureOut">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BC8F49-5C15-0C40-8268-A18637D9286D}" type="slidenum">
              <a:rPr lang="en-US" smtClean="0"/>
              <a:pPr/>
              <a:t>‹#›</a:t>
            </a:fld>
            <a:endParaRPr lang="en-US"/>
          </a:p>
        </p:txBody>
      </p:sp>
    </p:spTree>
    <p:extLst>
      <p:ext uri="{BB962C8B-B14F-4D97-AF65-F5344CB8AC3E}">
        <p14:creationId xmlns:p14="http://schemas.microsoft.com/office/powerpoint/2010/main" xmlns="" val="16848778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AA0860F-56FE-604A-B8DB-5AAE1611856F}" type="datetimeFigureOut">
              <a:rPr lang="en-US" smtClean="0"/>
              <a:pPr/>
              <a:t>8/30/2014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BC8F49-5C15-0C40-8268-A18637D9286D}" type="slidenum">
              <a:rPr lang="en-US" smtClean="0"/>
              <a:pPr/>
              <a:t>‹#›</a:t>
            </a:fld>
            <a:endParaRPr lang="en-US"/>
          </a:p>
        </p:txBody>
      </p:sp>
    </p:spTree>
    <p:extLst>
      <p:ext uri="{BB962C8B-B14F-4D97-AF65-F5344CB8AC3E}">
        <p14:creationId xmlns:p14="http://schemas.microsoft.com/office/powerpoint/2010/main" xmlns="" val="33891338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FAA0860F-56FE-604A-B8DB-5AAE1611856F}" type="datetimeFigureOut">
              <a:rPr lang="en-US" smtClean="0"/>
              <a:pPr/>
              <a:t>8/30/2014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BC8F49-5C15-0C40-8268-A18637D9286D}" type="slidenum">
              <a:rPr lang="en-US" smtClean="0"/>
              <a:pPr/>
              <a:t>‹#›</a:t>
            </a:fld>
            <a:endParaRPr lang="en-US"/>
          </a:p>
        </p:txBody>
      </p:sp>
    </p:spTree>
    <p:extLst>
      <p:ext uri="{BB962C8B-B14F-4D97-AF65-F5344CB8AC3E}">
        <p14:creationId xmlns:p14="http://schemas.microsoft.com/office/powerpoint/2010/main" xmlns="" val="35064983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AA0860F-56FE-604A-B8DB-5AAE1611856F}" type="datetimeFigureOut">
              <a:rPr lang="en-US" smtClean="0"/>
              <a:pPr/>
              <a:t>8/30/2014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BC8F49-5C15-0C40-8268-A18637D9286D}" type="slidenum">
              <a:rPr lang="en-US" smtClean="0"/>
              <a:pPr/>
              <a:t>‹#›</a:t>
            </a:fld>
            <a:endParaRPr lang="en-US"/>
          </a:p>
        </p:txBody>
      </p:sp>
    </p:spTree>
    <p:extLst>
      <p:ext uri="{BB962C8B-B14F-4D97-AF65-F5344CB8AC3E}">
        <p14:creationId xmlns:p14="http://schemas.microsoft.com/office/powerpoint/2010/main" xmlns="" val="16853864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A0860F-56FE-604A-B8DB-5AAE1611856F}" type="datetimeFigureOut">
              <a:rPr lang="en-US" smtClean="0"/>
              <a:pPr/>
              <a:t>8/30/2014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BC8F49-5C15-0C40-8268-A18637D9286D}" type="slidenum">
              <a:rPr lang="en-US" smtClean="0"/>
              <a:pPr/>
              <a:t>‹#›</a:t>
            </a:fld>
            <a:endParaRPr lang="en-US"/>
          </a:p>
        </p:txBody>
      </p:sp>
    </p:spTree>
    <p:extLst>
      <p:ext uri="{BB962C8B-B14F-4D97-AF65-F5344CB8AC3E}">
        <p14:creationId xmlns:p14="http://schemas.microsoft.com/office/powerpoint/2010/main" xmlns="" val="13540425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A0860F-56FE-604A-B8DB-5AAE1611856F}" type="datetimeFigureOut">
              <a:rPr lang="en-US" smtClean="0"/>
              <a:pPr/>
              <a:t>8/30/2014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BC8F49-5C15-0C40-8268-A18637D9286D}" type="slidenum">
              <a:rPr lang="en-US" smtClean="0"/>
              <a:pPr/>
              <a:t>‹#›</a:t>
            </a:fld>
            <a:endParaRPr lang="en-US"/>
          </a:p>
        </p:txBody>
      </p:sp>
    </p:spTree>
    <p:extLst>
      <p:ext uri="{BB962C8B-B14F-4D97-AF65-F5344CB8AC3E}">
        <p14:creationId xmlns:p14="http://schemas.microsoft.com/office/powerpoint/2010/main" xmlns="" val="1220564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pPr/>
              <a:t>8/30/2014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A0860F-56FE-604A-B8DB-5AAE1611856F}" type="datetimeFigureOut">
              <a:rPr lang="en-US" smtClean="0"/>
              <a:pPr/>
              <a:t>8/30/2014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BC8F49-5C15-0C40-8268-A18637D9286D}" type="slidenum">
              <a:rPr lang="en-US" smtClean="0"/>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extLst>
      <p:ext uri="{BB962C8B-B14F-4D97-AF65-F5344CB8AC3E}">
        <p14:creationId xmlns:p14="http://schemas.microsoft.com/office/powerpoint/2010/main" xmlns="" val="38957829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AA0860F-56FE-604A-B8DB-5AAE1611856F}" type="datetimeFigureOut">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BC8F49-5C15-0C40-8268-A18637D9286D}" type="slidenum">
              <a:rPr lang="en-US" smtClean="0"/>
              <a:pPr/>
              <a:t>‹#›</a:t>
            </a:fld>
            <a:endParaRPr lang="en-US"/>
          </a:p>
        </p:txBody>
      </p:sp>
    </p:spTree>
    <p:extLst>
      <p:ext uri="{BB962C8B-B14F-4D97-AF65-F5344CB8AC3E}">
        <p14:creationId xmlns:p14="http://schemas.microsoft.com/office/powerpoint/2010/main" xmlns="" val="27416409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AA0860F-56FE-604A-B8DB-5AAE1611856F}" type="datetimeFigureOut">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BC8F49-5C15-0C40-8268-A18637D9286D}" type="slidenum">
              <a:rPr lang="en-US" smtClean="0"/>
              <a:pPr/>
              <a:t>‹#›</a:t>
            </a:fld>
            <a:endParaRPr lang="en-US"/>
          </a:p>
        </p:txBody>
      </p:sp>
    </p:spTree>
    <p:extLst>
      <p:ext uri="{BB962C8B-B14F-4D97-AF65-F5344CB8AC3E}">
        <p14:creationId xmlns:p14="http://schemas.microsoft.com/office/powerpoint/2010/main" xmlns="" val="29859896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FAA0860F-56FE-604A-B8DB-5AAE1611856F}" type="datetimeFigureOut">
              <a:rPr lang="en-US" smtClean="0"/>
              <a:pPr/>
              <a:t>8/30/2014</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06BC8F49-5C15-0C40-8268-A18637D9286D}" type="slidenum">
              <a:rPr lang="en-US" smtClean="0"/>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A0860F-56FE-604A-B8DB-5AAE1611856F}" type="datetimeFigureOut">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BC8F49-5C15-0C40-8268-A18637D9286D}" type="slidenum">
              <a:rPr lang="en-US" smtClean="0"/>
              <a:pPr/>
              <a:t>‹#›</a:t>
            </a:fld>
            <a:endParaRPr lang="en-US"/>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AA0860F-56FE-604A-B8DB-5AAE1611856F}" type="datetimeFigureOut">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BC8F49-5C15-0C40-8268-A18637D9286D}" type="slidenum">
              <a:rPr lang="en-US" smtClean="0"/>
              <a:pPr/>
              <a:t>‹#›</a:t>
            </a:fld>
            <a:endParaRPr lang="en-US"/>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AA0860F-56FE-604A-B8DB-5AAE1611856F}" type="datetimeFigureOut">
              <a:rPr lang="en-US" smtClean="0"/>
              <a:pPr/>
              <a:t>8/30/2014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BC8F49-5C15-0C40-8268-A18637D9286D}"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AA0860F-56FE-604A-B8DB-5AAE1611856F}" type="datetimeFigureOut">
              <a:rPr lang="en-US" smtClean="0"/>
              <a:pPr/>
              <a:t>8/30/2014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BC8F49-5C15-0C40-8268-A18637D9286D}" type="slidenum">
              <a:rPr lang="en-US" smtClean="0"/>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A0860F-56FE-604A-B8DB-5AAE1611856F}" type="datetimeFigureOut">
              <a:rPr lang="en-US" smtClean="0"/>
              <a:pPr/>
              <a:t>8/30/2014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BC8F49-5C15-0C40-8268-A18637D9286D}" type="slidenum">
              <a:rPr lang="en-US" smtClean="0"/>
              <a:pPr/>
              <a:t>‹#›</a:t>
            </a:fld>
            <a:endParaRPr lang="en-US"/>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AA0860F-56FE-604A-B8DB-5AAE1611856F}" type="datetimeFigureOut">
              <a:rPr lang="en-US" smtClean="0"/>
              <a:pPr/>
              <a:t>8/30/2014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BC8F49-5C15-0C40-8268-A18637D928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4251665B-C24A-4702-B522-6A4334602E03}" type="datetimeFigureOut">
              <a:rPr lang="en-US" smtClean="0"/>
              <a:pPr/>
              <a:t>8/30/2014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889E0-CAB2-4699-909D-B9A88D47ACBE}"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A0860F-56FE-604A-B8DB-5AAE1611856F}" type="datetimeFigureOut">
              <a:rPr lang="en-US" smtClean="0"/>
              <a:pPr/>
              <a:t>8/30/2014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BC8F49-5C15-0C40-8268-A18637D9286D}"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A0860F-56FE-604A-B8DB-5AAE1611856F}" type="datetimeFigureOut">
              <a:rPr lang="en-US" smtClean="0"/>
              <a:pPr/>
              <a:t>8/30/2014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BC8F49-5C15-0C40-8268-A18637D9286D}" type="slidenum">
              <a:rPr lang="en-US" smtClean="0"/>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A0860F-56FE-604A-B8DB-5AAE1611856F}" type="datetimeFigureOut">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BC8F49-5C15-0C40-8268-A18637D9286D}" type="slidenum">
              <a:rPr lang="en-US" smtClean="0"/>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A0860F-56FE-604A-B8DB-5AAE1611856F}" type="datetimeFigureOut">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BC8F49-5C15-0C40-8268-A18637D9286D}" type="slidenum">
              <a:rPr lang="en-US" smtClean="0"/>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FAA0860F-56FE-604A-B8DB-5AAE1611856F}" type="datetimeFigureOut">
              <a:rPr lang="en-US" smtClean="0"/>
              <a:pPr/>
              <a:t>8/30/2014</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06BC8F49-5C15-0C40-8268-A18637D9286D}" type="slidenum">
              <a:rPr lang="en-US" smtClean="0"/>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A0860F-56FE-604A-B8DB-5AAE1611856F}" type="datetimeFigureOut">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BC8F49-5C15-0C40-8268-A18637D9286D}" type="slidenum">
              <a:rPr lang="en-US" smtClean="0"/>
              <a:pPr/>
              <a:t>‹#›</a:t>
            </a:fld>
            <a:endParaRPr lang="en-US"/>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AA0860F-56FE-604A-B8DB-5AAE1611856F}" type="datetimeFigureOut">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BC8F49-5C15-0C40-8268-A18637D9286D}" type="slidenum">
              <a:rPr lang="en-US" smtClean="0"/>
              <a:pPr/>
              <a:t>‹#›</a:t>
            </a:fld>
            <a:endParaRPr lang="en-US"/>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FAA0860F-56FE-604A-B8DB-5AAE1611856F}" type="datetimeFigureOut">
              <a:rPr lang="en-US" smtClean="0"/>
              <a:pPr/>
              <a:t>8/30/2014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BC8F49-5C15-0C40-8268-A18637D9286D}" type="slidenum">
              <a:rPr lang="en-US" smtClean="0"/>
              <a:pPr/>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cstate="print">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AA0860F-56FE-604A-B8DB-5AAE1611856F}" type="datetimeFigureOut">
              <a:rPr lang="en-US" smtClean="0"/>
              <a:pPr/>
              <a:t>8/30/2014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BC8F49-5C15-0C40-8268-A18637D9286D}" type="slidenum">
              <a:rPr lang="en-US" smtClean="0"/>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A0860F-56FE-604A-B8DB-5AAE1611856F}" type="datetimeFigureOut">
              <a:rPr lang="en-US" smtClean="0"/>
              <a:pPr/>
              <a:t>8/30/2014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BC8F49-5C15-0C40-8268-A18637D9286D}" type="slidenum">
              <a:rPr lang="en-US" smtClean="0"/>
              <a:pPr/>
              <a:t>‹#›</a:t>
            </a:fld>
            <a:endParaRPr lang="en-US"/>
          </a:p>
        </p:txBody>
      </p:sp>
      <p:pic>
        <p:nvPicPr>
          <p:cNvPr id="7" name="Picture 6" descr="flourish2.png"/>
          <p:cNvPicPr>
            <a:picLocks noChangeAspect="1"/>
          </p:cNvPicPr>
          <p:nvPr/>
        </p:nvPicPr>
        <p:blipFill>
          <a:blip r:embed="rId2" cstate="print">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251665B-C24A-4702-B522-6A4334602E03}" type="datetimeFigureOut">
              <a:rPr lang="en-US" smtClean="0"/>
              <a:pPr/>
              <a:t>8/30/2014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889E0-CAB2-4699-909D-B9A88D47ACBE}"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AA0860F-56FE-604A-B8DB-5AAE1611856F}" type="datetimeFigureOut">
              <a:rPr lang="en-US" smtClean="0"/>
              <a:pPr/>
              <a:t>8/30/2014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BC8F49-5C15-0C40-8268-A18637D9286D}" type="slidenum">
              <a:rPr lang="en-US" smtClean="0"/>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A0860F-56FE-604A-B8DB-5AAE1611856F}" type="datetimeFigureOut">
              <a:rPr lang="en-US" smtClean="0"/>
              <a:pPr/>
              <a:t>8/30/2014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BC8F49-5C15-0C40-8268-A18637D9286D}" type="slidenum">
              <a:rPr lang="en-US" smtClean="0"/>
              <a:pPr/>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A0860F-56FE-604A-B8DB-5AAE1611856F}" type="datetimeFigureOut">
              <a:rPr lang="en-US" smtClean="0"/>
              <a:pPr/>
              <a:t>8/30/2014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BC8F49-5C15-0C40-8268-A18637D9286D}" type="slidenum">
              <a:rPr lang="en-US" smtClean="0"/>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A0860F-56FE-604A-B8DB-5AAE1611856F}" type="datetimeFigureOut">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BC8F49-5C15-0C40-8268-A18637D9286D}" type="slidenum">
              <a:rPr lang="en-US" smtClean="0"/>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A0860F-56FE-604A-B8DB-5AAE1611856F}" type="datetimeFigureOut">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BC8F49-5C15-0C40-8268-A18637D9286D}" type="slidenum">
              <a:rPr lang="en-US" smtClean="0"/>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AA0860F-56FE-604A-B8DB-5AAE1611856F}" type="datetimeFigureOut">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BC8F49-5C15-0C40-8268-A18637D9286D}" type="slidenum">
              <a:rPr lang="en-US" smtClean="0"/>
              <a:pPr/>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AA0860F-56FE-604A-B8DB-5AAE1611856F}" type="datetimeFigureOut">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BC8F49-5C15-0C40-8268-A18637D9286D}" type="slidenum">
              <a:rPr lang="en-US" smtClean="0"/>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FAA0860F-56FE-604A-B8DB-5AAE1611856F}" type="datetimeFigureOut">
              <a:rPr lang="en-US" smtClean="0"/>
              <a:pPr/>
              <a:t>8/30/2014</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6BC8F49-5C15-0C40-8268-A18637D9286D}" type="slidenum">
              <a:rPr lang="en-US" smtClean="0"/>
              <a:pPr/>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AA0860F-56FE-604A-B8DB-5AAE1611856F}" type="datetimeFigureOut">
              <a:rPr lang="en-US" smtClean="0"/>
              <a:pPr/>
              <a:t>8/30/2014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BC8F49-5C15-0C40-8268-A18637D9286D}" type="slidenum">
              <a:rPr lang="en-US" smtClean="0"/>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FAA0860F-56FE-604A-B8DB-5AAE1611856F}" type="datetimeFigureOut">
              <a:rPr lang="en-US" smtClean="0"/>
              <a:pPr/>
              <a:t>8/30/2014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BC8F49-5C15-0C40-8268-A18637D9286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1665B-C24A-4702-B522-6A4334602E03}" type="datetimeFigureOut">
              <a:rPr lang="en-US" smtClean="0"/>
              <a:pPr/>
              <a:t>8/30/2014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889E0-CAB2-4699-909D-B9A88D47ACBE}" type="slidenum">
              <a:rPr lang="en-US" smtClean="0"/>
              <a:pPr/>
              <a:t>‹#›</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pPr/>
              <a:t>8/30/2014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pPr/>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pPr/>
              <a:t>8/30/2014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pPr/>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251665B-C24A-4702-B522-6A4334602E03}" type="datetimeFigureOut">
              <a:rPr lang="en-US" smtClean="0"/>
              <a:pPr/>
              <a:t>8/30/2014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pPr/>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AA0860F-56FE-604A-B8DB-5AAE1611856F}" type="datetimeFigureOut">
              <a:rPr lang="en-US" smtClean="0"/>
              <a:pPr/>
              <a:t>8/30/2014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BC8F49-5C15-0C40-8268-A18637D9286D}" type="slidenum">
              <a:rPr lang="en-US" smtClean="0"/>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A0860F-56FE-604A-B8DB-5AAE1611856F}" type="datetimeFigureOut">
              <a:rPr lang="en-US" smtClean="0"/>
              <a:pPr/>
              <a:t>8/30/2014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BC8F49-5C15-0C40-8268-A18637D9286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FAA0860F-56FE-604A-B8DB-5AAE1611856F}" type="datetimeFigureOut">
              <a:rPr lang="en-US" smtClean="0"/>
              <a:pPr/>
              <a:t>8/30/2014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BC8F49-5C15-0C40-8268-A18637D9286D}" type="slidenum">
              <a:rPr lang="en-US" smtClean="0"/>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FAA0860F-56FE-604A-B8DB-5AAE1611856F}" type="datetimeFigureOut">
              <a:rPr lang="en-US" smtClean="0"/>
              <a:pPr/>
              <a:t>8/30/2014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BC8F49-5C15-0C40-8268-A18637D9286D}" type="slidenum">
              <a:rPr lang="en-US" smtClean="0"/>
              <a:pPr/>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4251665B-C24A-4702-B522-6A4334602E03}" type="datetimeFigureOut">
              <a:rPr lang="en-US" smtClean="0"/>
              <a:pPr/>
              <a:t>8/30/2014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889E0-CAB2-4699-909D-B9A88D47ACBE}" type="slidenum">
              <a:rPr lang="en-US" smtClean="0"/>
              <a:pPr/>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AA0860F-56FE-604A-B8DB-5AAE1611856F}" type="datetimeFigureOut">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BC8F49-5C15-0C40-8268-A18637D9286D}" type="slidenum">
              <a:rPr lang="en-US" smtClean="0"/>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AA0860F-56FE-604A-B8DB-5AAE1611856F}" type="datetimeFigureOut">
              <a:rPr lang="en-US" smtClean="0"/>
              <a:pPr/>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BC8F49-5C15-0C40-8268-A18637D9286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3.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3.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3.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3.pn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7.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theme" Target="../theme/theme8.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4251665B-C24A-4702-B522-6A4334602E03}" type="datetimeFigureOut">
              <a:rPr lang="en-US" smtClean="0"/>
              <a:pPr/>
              <a:t>8/30/2014</a:t>
            </a:fld>
            <a:endParaRPr lang="en-US"/>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5FD889E0-CAB2-4699-909D-B9A88D47ACBE}" type="slidenum">
              <a:rPr lang="en-US" smtClean="0"/>
              <a:pPr/>
              <a:t>‹#›</a:t>
            </a:fld>
            <a:endParaRPr 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Lst>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3823242C-D747-4ADD-80D8-99421268E3A8}" type="datetime1">
              <a:rPr lang="en-US" smtClean="0"/>
              <a:pPr/>
              <a:t>8/30/2014</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CF40B41D-FD10-4A38-B39B-626510BD49B7}" type="slidenum">
              <a:rPr lang="en-US" smtClean="0"/>
              <a:pPr/>
              <a:t>‹#›</a:t>
            </a:fld>
            <a:endParaRPr lang="en-US" dirty="0"/>
          </a:p>
        </p:txBody>
      </p:sp>
    </p:spTree>
    <p:extLst>
      <p:ext uri="{BB962C8B-B14F-4D97-AF65-F5344CB8AC3E}">
        <p14:creationId xmlns:p14="http://schemas.microsoft.com/office/powerpoint/2010/main" xmlns="" val="2600193198"/>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Lst>
  <p:hf sldNum="0" hdr="0" ft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FAA0860F-56FE-604A-B8DB-5AAE1611856F}" type="datetimeFigureOut">
              <a:rPr lang="en-US" smtClean="0"/>
              <a:pPr/>
              <a:t>8/30/2014</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06BC8F49-5C15-0C40-8268-A18637D928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4251665B-C24A-4702-B522-6A4334602E03}" type="datetimeFigureOut">
              <a:rPr lang="en-US" smtClean="0"/>
              <a:pPr/>
              <a:t>8/30/2014</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5FD889E0-CAB2-4699-909D-B9A88D47AC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4251665B-C24A-4702-B522-6A4334602E03}" type="datetimeFigureOut">
              <a:rPr lang="en-US" smtClean="0"/>
              <a:pPr/>
              <a:t>8/30/2014</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5FD889E0-CAB2-4699-909D-B9A88D47ACBE}" type="slidenum">
              <a:rPr lang="en-US" smtClean="0"/>
              <a:pPr/>
              <a:t>‹#›</a:t>
            </a:fld>
            <a:endParaRPr lang="en-US"/>
          </a:p>
        </p:txBody>
      </p:sp>
    </p:spTree>
    <p:extLst>
      <p:ext uri="{BB962C8B-B14F-4D97-AF65-F5344CB8AC3E}">
        <p14:creationId xmlns:p14="http://schemas.microsoft.com/office/powerpoint/2010/main" xmlns="" val="2600193198"/>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FAA0860F-56FE-604A-B8DB-5AAE1611856F}" type="datetimeFigureOut">
              <a:rPr lang="en-US" smtClean="0"/>
              <a:pPr/>
              <a:t>8/30/2014</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06BC8F49-5C15-0C40-8268-A18637D928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FAA0860F-56FE-604A-B8DB-5AAE1611856F}" type="datetimeFigureOut">
              <a:rPr lang="en-US" smtClean="0"/>
              <a:pPr/>
              <a:t>8/30/2014</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06BC8F49-5C15-0C40-8268-A18637D928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4251665B-C24A-4702-B522-6A4334602E03}" type="datetimeFigureOut">
              <a:rPr lang="en-US" smtClean="0"/>
              <a:pPr/>
              <a:t>8/30/2014</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5FD889E0-CAB2-4699-909D-B9A88D47ACB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hyperlink" Target="http://flippedtips.com/plegal/tips/gather.html" TargetMode="External"/><Relationship Id="rId7" Type="http://schemas.openxmlformats.org/officeDocument/2006/relationships/hyperlink" Target="http://flippedtips.com/plegal/tips/bestsol.html" TargetMode="External"/><Relationship Id="rId2" Type="http://schemas.openxmlformats.org/officeDocument/2006/relationships/hyperlink" Target="http://flippedtips.com/plegal/tips/select.html" TargetMode="External"/><Relationship Id="rId1" Type="http://schemas.openxmlformats.org/officeDocument/2006/relationships/slideLayout" Target="../slideLayouts/slideLayout86.xml"/><Relationship Id="rId6" Type="http://schemas.openxmlformats.org/officeDocument/2006/relationships/hyperlink" Target="http://flippedtips.com/plegal/tips/solutions.html" TargetMode="External"/><Relationship Id="rId5" Type="http://schemas.openxmlformats.org/officeDocument/2006/relationships/hyperlink" Target="http://flippedtips.com/plegal/tips/existing.html" TargetMode="External"/><Relationship Id="rId4" Type="http://schemas.openxmlformats.org/officeDocument/2006/relationships/hyperlink" Target="http://flippedtips.com/plegal/tips/identify.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bloomberglegacy.nycitynewsservice.com/a-schoolhouse-divided/" TargetMode="External"/><Relationship Id="rId1" Type="http://schemas.openxmlformats.org/officeDocument/2006/relationships/slideLayout" Target="../slideLayouts/slideLayout86.xml"/></Relationships>
</file>

<file path=ppt/slides/_rels/slide5.xml.rels><?xml version="1.0" encoding="UTF-8" standalone="yes"?>
<Relationships xmlns="http://schemas.openxmlformats.org/package/2006/relationships"><Relationship Id="rId3" Type="http://schemas.openxmlformats.org/officeDocument/2006/relationships/hyperlink" Target="http://www.nyccharterschools.org/sites/default/files/resources/Facts_Colocation.pdf" TargetMode="External"/><Relationship Id="rId2" Type="http://schemas.openxmlformats.org/officeDocument/2006/relationships/notesSlide" Target="../notesSlides/notesSlide1.xml"/><Relationship Id="rId1" Type="http://schemas.openxmlformats.org/officeDocument/2006/relationships/slideLayout" Target="../slideLayouts/slideLayout86.xml"/><Relationship Id="rId5" Type="http://schemas.openxmlformats.org/officeDocument/2006/relationships/hyperlink" Target="http://insidecolocation.tumblr.com/" TargetMode="External"/><Relationship Id="rId4" Type="http://schemas.openxmlformats.org/officeDocument/2006/relationships/hyperlink" Target="http://www.uft.org/uft-blog/report-co-located-schools-may-violate-students-rights-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7.xml.rels><?xml version="1.0" encoding="UTF-8" standalone="yes"?>
<Relationships xmlns="http://schemas.openxmlformats.org/package/2006/relationships"><Relationship Id="rId2" Type="http://schemas.openxmlformats.org/officeDocument/2006/relationships/hyperlink" Target="http://bloomberglegacy.nycitynewsservice.com/a-schoolhouse-divided/" TargetMode="External"/><Relationship Id="rId1" Type="http://schemas.openxmlformats.org/officeDocument/2006/relationships/slideLayout" Target="../slideLayouts/slideLayout8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By: J. Rivera </a:t>
            </a:r>
            <a:br>
              <a:rPr lang="en-US" dirty="0" smtClean="0"/>
            </a:br>
            <a:r>
              <a:rPr lang="en-US" dirty="0" smtClean="0"/>
              <a:t>PS 125M</a:t>
            </a:r>
            <a:br>
              <a:rPr lang="en-US" dirty="0" smtClean="0"/>
            </a:br>
            <a:r>
              <a:rPr lang="en-US" dirty="0" smtClean="0"/>
              <a:t>NEW YORK, NY</a:t>
            </a:r>
            <a:endParaRPr lang="en-US" dirty="0"/>
          </a:p>
        </p:txBody>
      </p:sp>
      <p:sp>
        <p:nvSpPr>
          <p:cNvPr id="3" name="Subtitle 2"/>
          <p:cNvSpPr>
            <a:spLocks noGrp="1"/>
          </p:cNvSpPr>
          <p:nvPr>
            <p:ph type="subTitle" idx="1"/>
          </p:nvPr>
        </p:nvSpPr>
        <p:spPr/>
        <p:txBody>
          <a:bodyPr>
            <a:noAutofit/>
          </a:bodyPr>
          <a:lstStyle/>
          <a:p>
            <a:r>
              <a:rPr lang="en-US" sz="4000" dirty="0" smtClean="0"/>
              <a:t>Are Co-location of Schools Fair for Everyone?</a:t>
            </a:r>
            <a:endParaRPr lang="en-US" sz="4000" dirty="0"/>
          </a:p>
        </p:txBody>
      </p:sp>
    </p:spTree>
    <p:extLst>
      <p:ext uri="{BB962C8B-B14F-4D97-AF65-F5344CB8AC3E}">
        <p14:creationId xmlns:p14="http://schemas.microsoft.com/office/powerpoint/2010/main" xmlns="" val="3244501994"/>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anim calcmode="lin" valueType="num">
                                      <p:cBhvr>
                                        <p:cTn id="10" dur="500" fill="hold"/>
                                        <p:tgtEl>
                                          <p:spTgt spid="3">
                                            <p:txEl>
                                              <p:pRg st="0" end="0"/>
                                            </p:txEl>
                                          </p:spTgt>
                                        </p:tgtEl>
                                        <p:attrNameLst>
                                          <p:attrName>ppt_x</p:attrName>
                                        </p:attrNameLst>
                                      </p:cBhvr>
                                      <p:tavLst>
                                        <p:tav tm="0">
                                          <p:val>
                                            <p:fltVal val="0.5"/>
                                          </p:val>
                                        </p:tav>
                                        <p:tav tm="100000">
                                          <p:val>
                                            <p:strVal val="#ppt_x"/>
                                          </p:val>
                                        </p:tav>
                                      </p:tavLst>
                                    </p:anim>
                                    <p:anim calcmode="lin" valueType="num">
                                      <p:cBhvr>
                                        <p:cTn id="11" dur="500" fill="hold"/>
                                        <p:tgtEl>
                                          <p:spTgt spid="3">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695" y="413567"/>
            <a:ext cx="8154220" cy="1143000"/>
          </a:xfrm>
        </p:spPr>
        <p:txBody>
          <a:bodyPr>
            <a:normAutofit fontScale="90000"/>
          </a:bodyPr>
          <a:lstStyle/>
          <a:p>
            <a:r>
              <a:rPr lang="en-US" dirty="0" smtClean="0"/>
              <a:t>Public Policy Analyst (PPA) Steps</a:t>
            </a:r>
            <a:endParaRPr lang="en-US" dirty="0"/>
          </a:p>
        </p:txBody>
      </p:sp>
      <p:sp>
        <p:nvSpPr>
          <p:cNvPr id="3" name="Content Placeholder 2"/>
          <p:cNvSpPr>
            <a:spLocks noGrp="1"/>
          </p:cNvSpPr>
          <p:nvPr>
            <p:ph idx="1"/>
          </p:nvPr>
        </p:nvSpPr>
        <p:spPr>
          <a:xfrm>
            <a:off x="404695" y="2602864"/>
            <a:ext cx="8498582" cy="3691631"/>
          </a:xfrm>
        </p:spPr>
        <p:txBody>
          <a:bodyPr/>
          <a:lstStyle/>
          <a:p>
            <a:r>
              <a:rPr lang="en-US" dirty="0" smtClean="0">
                <a:solidFill>
                  <a:schemeClr val="accent5">
                    <a:lumMod val="60000"/>
                    <a:lumOff val="40000"/>
                  </a:schemeClr>
                </a:solidFill>
                <a:hlinkClick r:id="rId2"/>
              </a:rPr>
              <a:t>1. Define the Problem</a:t>
            </a:r>
            <a:endParaRPr lang="en-US" dirty="0" smtClean="0">
              <a:solidFill>
                <a:schemeClr val="accent5">
                  <a:lumMod val="60000"/>
                  <a:lumOff val="40000"/>
                </a:schemeClr>
              </a:solidFill>
            </a:endParaRPr>
          </a:p>
          <a:p>
            <a:r>
              <a:rPr lang="en-US" dirty="0" smtClean="0">
                <a:solidFill>
                  <a:schemeClr val="accent5">
                    <a:lumMod val="60000"/>
                    <a:lumOff val="40000"/>
                  </a:schemeClr>
                </a:solidFill>
                <a:hlinkClick r:id="rId3"/>
              </a:rPr>
              <a:t>2. Gather the Evidence</a:t>
            </a:r>
            <a:endParaRPr lang="en-US" dirty="0" smtClean="0">
              <a:solidFill>
                <a:schemeClr val="accent5">
                  <a:lumMod val="60000"/>
                  <a:lumOff val="40000"/>
                </a:schemeClr>
              </a:solidFill>
            </a:endParaRPr>
          </a:p>
          <a:p>
            <a:r>
              <a:rPr lang="en-US" dirty="0" smtClean="0">
                <a:solidFill>
                  <a:schemeClr val="tx1">
                    <a:lumMod val="75000"/>
                    <a:lumOff val="25000"/>
                  </a:schemeClr>
                </a:solidFill>
                <a:hlinkClick r:id="rId4"/>
              </a:rPr>
              <a:t>3. Identify the Causes</a:t>
            </a:r>
            <a:endParaRPr lang="en-US" dirty="0" smtClean="0">
              <a:solidFill>
                <a:schemeClr val="tx1">
                  <a:lumMod val="75000"/>
                  <a:lumOff val="25000"/>
                </a:schemeClr>
              </a:solidFill>
            </a:endParaRPr>
          </a:p>
          <a:p>
            <a:r>
              <a:rPr lang="en-US" dirty="0" smtClean="0">
                <a:solidFill>
                  <a:schemeClr val="tx1">
                    <a:lumMod val="75000"/>
                    <a:lumOff val="25000"/>
                  </a:schemeClr>
                </a:solidFill>
                <a:hlinkClick r:id="rId5"/>
              </a:rPr>
              <a:t>4. Evaluate an Existing Policy</a:t>
            </a:r>
            <a:endParaRPr lang="en-US" dirty="0" smtClean="0">
              <a:solidFill>
                <a:schemeClr val="tx1">
                  <a:lumMod val="75000"/>
                  <a:lumOff val="25000"/>
                </a:schemeClr>
              </a:solidFill>
            </a:endParaRPr>
          </a:p>
          <a:p>
            <a:r>
              <a:rPr lang="en-US" b="1" dirty="0" smtClean="0">
                <a:solidFill>
                  <a:srgbClr val="FF0000"/>
                </a:solidFill>
                <a:hlinkClick r:id="rId6"/>
              </a:rPr>
              <a:t>5. Develop Solutions</a:t>
            </a:r>
            <a:endParaRPr lang="en-US" b="1" dirty="0" smtClean="0">
              <a:solidFill>
                <a:srgbClr val="FF0000"/>
              </a:solidFill>
            </a:endParaRPr>
          </a:p>
          <a:p>
            <a:r>
              <a:rPr lang="en-US" b="1" dirty="0" smtClean="0">
                <a:solidFill>
                  <a:srgbClr val="FF0000"/>
                </a:solidFill>
                <a:hlinkClick r:id="rId7"/>
              </a:rPr>
              <a:t>6. Select the Best Solution (Feasibility vs. Effectiveness</a:t>
            </a:r>
            <a:r>
              <a:rPr lang="en-US" b="1" dirty="0" smtClean="0">
                <a:solidFill>
                  <a:srgbClr val="FF0000"/>
                </a:solidFill>
                <a:hlinkClick r:id="rId7"/>
              </a:rPr>
              <a:t>)</a:t>
            </a:r>
            <a:endParaRPr lang="en-US" b="1" dirty="0" smtClean="0">
              <a:solidFill>
                <a:srgbClr val="FF0000"/>
              </a:solidFill>
            </a:endParaRPr>
          </a:p>
        </p:txBody>
      </p:sp>
    </p:spTree>
    <p:extLst>
      <p:ext uri="{BB962C8B-B14F-4D97-AF65-F5344CB8AC3E}">
        <p14:creationId xmlns:p14="http://schemas.microsoft.com/office/powerpoint/2010/main" xmlns="" val="1613033777"/>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80">
                                          <p:stCondLst>
                                            <p:cond delay="0"/>
                                          </p:stCondLst>
                                        </p:cTn>
                                        <p:tgtEl>
                                          <p:spTgt spid="3">
                                            <p:txEl>
                                              <p:pRg st="1" end="1"/>
                                            </p:txEl>
                                          </p:spTgt>
                                        </p:tgtEl>
                                      </p:cBhvr>
                                    </p:animEffect>
                                    <p:anim calcmode="lin" valueType="num">
                                      <p:cBhvr>
                                        <p:cTn id="18"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1" end="1"/>
                                            </p:txEl>
                                          </p:spTgt>
                                        </p:tgtEl>
                                      </p:cBhvr>
                                      <p:to x="100000" y="60000"/>
                                    </p:animScale>
                                    <p:animScale>
                                      <p:cBhvr>
                                        <p:cTn id="24" dur="166" decel="50000">
                                          <p:stCondLst>
                                            <p:cond delay="676"/>
                                          </p:stCondLst>
                                        </p:cTn>
                                        <p:tgtEl>
                                          <p:spTgt spid="3">
                                            <p:txEl>
                                              <p:pRg st="1" end="1"/>
                                            </p:txEl>
                                          </p:spTgt>
                                        </p:tgtEl>
                                      </p:cBhvr>
                                      <p:to x="100000" y="100000"/>
                                    </p:animScale>
                                    <p:animScale>
                                      <p:cBhvr>
                                        <p:cTn id="25" dur="26">
                                          <p:stCondLst>
                                            <p:cond delay="1312"/>
                                          </p:stCondLst>
                                        </p:cTn>
                                        <p:tgtEl>
                                          <p:spTgt spid="3">
                                            <p:txEl>
                                              <p:pRg st="1" end="1"/>
                                            </p:txEl>
                                          </p:spTgt>
                                        </p:tgtEl>
                                      </p:cBhvr>
                                      <p:to x="100000" y="80000"/>
                                    </p:animScale>
                                    <p:animScale>
                                      <p:cBhvr>
                                        <p:cTn id="26" dur="166" decel="50000">
                                          <p:stCondLst>
                                            <p:cond delay="1338"/>
                                          </p:stCondLst>
                                        </p:cTn>
                                        <p:tgtEl>
                                          <p:spTgt spid="3">
                                            <p:txEl>
                                              <p:pRg st="1" end="1"/>
                                            </p:txEl>
                                          </p:spTgt>
                                        </p:tgtEl>
                                      </p:cBhvr>
                                      <p:to x="100000" y="100000"/>
                                    </p:animScale>
                                    <p:animScale>
                                      <p:cBhvr>
                                        <p:cTn id="27" dur="26">
                                          <p:stCondLst>
                                            <p:cond delay="1642"/>
                                          </p:stCondLst>
                                        </p:cTn>
                                        <p:tgtEl>
                                          <p:spTgt spid="3">
                                            <p:txEl>
                                              <p:pRg st="1" end="1"/>
                                            </p:txEl>
                                          </p:spTgt>
                                        </p:tgtEl>
                                      </p:cBhvr>
                                      <p:to x="100000" y="90000"/>
                                    </p:animScale>
                                    <p:animScale>
                                      <p:cBhvr>
                                        <p:cTn id="28" dur="166" decel="50000">
                                          <p:stCondLst>
                                            <p:cond delay="1668"/>
                                          </p:stCondLst>
                                        </p:cTn>
                                        <p:tgtEl>
                                          <p:spTgt spid="3">
                                            <p:txEl>
                                              <p:pRg st="1" end="1"/>
                                            </p:txEl>
                                          </p:spTgt>
                                        </p:tgtEl>
                                      </p:cBhvr>
                                      <p:to x="100000" y="100000"/>
                                    </p:animScale>
                                    <p:animScale>
                                      <p:cBhvr>
                                        <p:cTn id="29" dur="26">
                                          <p:stCondLst>
                                            <p:cond delay="1808"/>
                                          </p:stCondLst>
                                        </p:cTn>
                                        <p:tgtEl>
                                          <p:spTgt spid="3">
                                            <p:txEl>
                                              <p:pRg st="1" end="1"/>
                                            </p:txEl>
                                          </p:spTgt>
                                        </p:tgtEl>
                                      </p:cBhvr>
                                      <p:to x="100000" y="95000"/>
                                    </p:animScale>
                                    <p:animScale>
                                      <p:cBhvr>
                                        <p:cTn id="30" dur="166" decel="50000">
                                          <p:stCondLst>
                                            <p:cond delay="1834"/>
                                          </p:stCondLst>
                                        </p:cTn>
                                        <p:tgtEl>
                                          <p:spTgt spid="3">
                                            <p:txEl>
                                              <p:pRg st="1" end="1"/>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41" presetClass="entr" presetSubtype="0" fill="hold" nodeType="clickEffect">
                                  <p:stCondLst>
                                    <p:cond delay="0"/>
                                  </p:stCondLst>
                                  <p:iterate type="lt">
                                    <p:tmPct val="10000"/>
                                  </p:iterate>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37"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3">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 calcmode="lin" valueType="num">
                                      <p:cBhvr>
                                        <p:cTn id="44"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8" fill="hold">
                      <p:stCondLst>
                        <p:cond delay="indefinite"/>
                      </p:stCondLst>
                      <p:childTnLst>
                        <p:par>
                          <p:cTn id="49" fill="hold">
                            <p:stCondLst>
                              <p:cond delay="0"/>
                            </p:stCondLst>
                            <p:childTnLst>
                              <p:par>
                                <p:cTn id="50" presetID="35" presetClass="entr" presetSubtype="0" fill="hold"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fade">
                                      <p:cBhvr>
                                        <p:cTn id="52" dur="2000"/>
                                        <p:tgtEl>
                                          <p:spTgt spid="3">
                                            <p:txEl>
                                              <p:pRg st="4" end="4"/>
                                            </p:txEl>
                                          </p:spTgt>
                                        </p:tgtEl>
                                      </p:cBhvr>
                                    </p:animEffect>
                                    <p:anim calcmode="lin" valueType="num">
                                      <p:cBhvr>
                                        <p:cTn id="53" dur="2000" fill="hold"/>
                                        <p:tgtEl>
                                          <p:spTgt spid="3">
                                            <p:txEl>
                                              <p:pRg st="4" end="4"/>
                                            </p:txEl>
                                          </p:spTgt>
                                        </p:tgtEl>
                                        <p:attrNameLst>
                                          <p:attrName>style.rotation</p:attrName>
                                        </p:attrNameLst>
                                      </p:cBhvr>
                                      <p:tavLst>
                                        <p:tav tm="0">
                                          <p:val>
                                            <p:fltVal val="720"/>
                                          </p:val>
                                        </p:tav>
                                        <p:tav tm="100000">
                                          <p:val>
                                            <p:fltVal val="0"/>
                                          </p:val>
                                        </p:tav>
                                      </p:tavLst>
                                    </p:anim>
                                    <p:anim calcmode="lin" valueType="num">
                                      <p:cBhvr>
                                        <p:cTn id="54"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5" dur="2000" fill="hold"/>
                                        <p:tgtEl>
                                          <p:spTgt spid="3">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56" fill="hold">
                      <p:stCondLst>
                        <p:cond delay="indefinite"/>
                      </p:stCondLst>
                      <p:childTnLst>
                        <p:par>
                          <p:cTn id="57" fill="hold">
                            <p:stCondLst>
                              <p:cond delay="0"/>
                            </p:stCondLst>
                            <p:childTnLst>
                              <p:par>
                                <p:cTn id="58" presetID="52" presetClass="entr" presetSubtype="0" fill="hold" nodeType="clickEffect">
                                  <p:stCondLst>
                                    <p:cond delay="0"/>
                                  </p:stCondLst>
                                  <p:childTnLst>
                                    <p:set>
                                      <p:cBhvr>
                                        <p:cTn id="59" dur="1" fill="hold">
                                          <p:stCondLst>
                                            <p:cond delay="0"/>
                                          </p:stCondLst>
                                        </p:cTn>
                                        <p:tgtEl>
                                          <p:spTgt spid="3">
                                            <p:txEl>
                                              <p:pRg st="5" end="5"/>
                                            </p:txEl>
                                          </p:spTgt>
                                        </p:tgtEl>
                                        <p:attrNameLst>
                                          <p:attrName>style.visibility</p:attrName>
                                        </p:attrNameLst>
                                      </p:cBhvr>
                                      <p:to>
                                        <p:strVal val="visible"/>
                                      </p:to>
                                    </p:set>
                                    <p:animScale>
                                      <p:cBhvr>
                                        <p:cTn id="60"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3">
                                            <p:txEl>
                                              <p:pRg st="5" end="5"/>
                                            </p:txEl>
                                          </p:spTgt>
                                        </p:tgtEl>
                                        <p:attrNameLst>
                                          <p:attrName>ppt_x</p:attrName>
                                          <p:attrName>ppt_y</p:attrName>
                                        </p:attrNameLst>
                                      </p:cBhvr>
                                    </p:animMotion>
                                    <p:animEffect transition="in" filter="fade">
                                      <p:cBhvr>
                                        <p:cTn id="6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the Problem</a:t>
            </a:r>
            <a:endParaRPr lang="en-US" dirty="0"/>
          </a:p>
        </p:txBody>
      </p:sp>
      <p:sp>
        <p:nvSpPr>
          <p:cNvPr id="3" name="Content Placeholder 2"/>
          <p:cNvSpPr>
            <a:spLocks noGrp="1"/>
          </p:cNvSpPr>
          <p:nvPr>
            <p:ph idx="1"/>
          </p:nvPr>
        </p:nvSpPr>
        <p:spPr/>
        <p:txBody>
          <a:bodyPr/>
          <a:lstStyle/>
          <a:p>
            <a:r>
              <a:rPr lang="en-US" dirty="0" smtClean="0"/>
              <a:t>What is school co-location?</a:t>
            </a:r>
          </a:p>
          <a:p>
            <a:pPr marL="68580" indent="0">
              <a:buNone/>
            </a:pPr>
            <a:endParaRPr lang="en-US" dirty="0" smtClean="0"/>
          </a:p>
          <a:p>
            <a:r>
              <a:rPr lang="en-US" dirty="0" smtClean="0"/>
              <a:t>What is the impact of co-locations between charter and public schools?</a:t>
            </a:r>
          </a:p>
          <a:p>
            <a:pPr marL="68580" indent="0">
              <a:buNone/>
            </a:pPr>
            <a:endParaRPr lang="en-US" dirty="0" smtClean="0"/>
          </a:p>
          <a:p>
            <a:r>
              <a:rPr lang="en-US" dirty="0" smtClean="0"/>
              <a:t>Do you think co-location of schools is fair for everyone?</a:t>
            </a:r>
            <a:endParaRPr lang="en-US" dirty="0"/>
          </a:p>
        </p:txBody>
      </p:sp>
    </p:spTree>
    <p:extLst>
      <p:ext uri="{BB962C8B-B14F-4D97-AF65-F5344CB8AC3E}">
        <p14:creationId xmlns:p14="http://schemas.microsoft.com/office/powerpoint/2010/main" xmlns="" val="60365069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28"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6" presetClass="entr" presetSubtype="0" fill="hold" nodeType="clickEffect">
                                  <p:stCondLst>
                                    <p:cond delay="0"/>
                                  </p:stCondLst>
                                  <p:iterate type="lt">
                                    <p:tmPct val="10000"/>
                                  </p:iterate>
                                  <p:childTnLst>
                                    <p:set>
                                      <p:cBhvr>
                                        <p:cTn id="36" dur="1" fill="hold">
                                          <p:stCondLst>
                                            <p:cond delay="0"/>
                                          </p:stCondLst>
                                        </p:cTn>
                                        <p:tgtEl>
                                          <p:spTgt spid="3">
                                            <p:txEl>
                                              <p:pRg st="4" end="4"/>
                                            </p:txEl>
                                          </p:spTgt>
                                        </p:tgtEl>
                                        <p:attrNameLst>
                                          <p:attrName>style.visibility</p:attrName>
                                        </p:attrNameLst>
                                      </p:cBhvr>
                                      <p:to>
                                        <p:strVal val="visible"/>
                                      </p:to>
                                    </p:set>
                                    <p:anim by="(-#ppt_w*2)" calcmode="lin" valueType="num">
                                      <p:cBhvr rctx="PPT">
                                        <p:cTn id="37" dur="500" autoRev="1" fill="hold">
                                          <p:stCondLst>
                                            <p:cond delay="0"/>
                                          </p:stCondLst>
                                        </p:cTn>
                                        <p:tgtEl>
                                          <p:spTgt spid="3">
                                            <p:txEl>
                                              <p:pRg st="4" end="4"/>
                                            </p:txEl>
                                          </p:spTgt>
                                        </p:tgtEl>
                                        <p:attrNameLst>
                                          <p:attrName>ppt_w</p:attrName>
                                        </p:attrNameLst>
                                      </p:cBhvr>
                                    </p:anim>
                                    <p:anim by="(#ppt_w*0.50)" calcmode="lin" valueType="num">
                                      <p:cBhvr>
                                        <p:cTn id="38" dur="500" decel="50000" autoRev="1" fill="hold">
                                          <p:stCondLst>
                                            <p:cond delay="0"/>
                                          </p:stCondLst>
                                        </p:cTn>
                                        <p:tgtEl>
                                          <p:spTgt spid="3">
                                            <p:txEl>
                                              <p:pRg st="4" end="4"/>
                                            </p:txEl>
                                          </p:spTgt>
                                        </p:tgtEl>
                                        <p:attrNameLst>
                                          <p:attrName>ppt_x</p:attrName>
                                        </p:attrNameLst>
                                      </p:cBhvr>
                                    </p:anim>
                                    <p:anim from="(-#ppt_h/2)" to="(#ppt_y)" calcmode="lin" valueType="num">
                                      <p:cBhvr>
                                        <p:cTn id="39" dur="1000" fill="hold">
                                          <p:stCondLst>
                                            <p:cond delay="0"/>
                                          </p:stCondLst>
                                        </p:cTn>
                                        <p:tgtEl>
                                          <p:spTgt spid="3">
                                            <p:txEl>
                                              <p:pRg st="4" end="4"/>
                                            </p:txEl>
                                          </p:spTgt>
                                        </p:tgtEl>
                                        <p:attrNameLst>
                                          <p:attrName>ppt_y</p:attrName>
                                        </p:attrNameLst>
                                      </p:cBhvr>
                                    </p:anim>
                                    <p:animRot by="21600000">
                                      <p:cBhvr>
                                        <p:cTn id="40" dur="1000" fill="hold">
                                          <p:stCondLst>
                                            <p:cond delay="0"/>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of Co-locating Schools</a:t>
            </a:r>
            <a:endParaRPr lang="en-US" dirty="0"/>
          </a:p>
        </p:txBody>
      </p:sp>
      <p:pic>
        <p:nvPicPr>
          <p:cNvPr id="4" name="Content Placeholder 3">
            <a:hlinkClick r:id="rId2"/>
          </p:cNvPr>
          <p:cNvPicPr>
            <a:picLocks noGrp="1" noChangeAspect="1"/>
          </p:cNvPicPr>
          <p:nvPr>
            <p:ph idx="1"/>
          </p:nvPr>
        </p:nvPicPr>
        <p:blipFill>
          <a:blip r:embed="rId3" cstate="print"/>
          <a:srcRect t="24582" b="24582"/>
          <a:stretch>
            <a:fillRect/>
          </a:stretch>
        </p:blipFill>
        <p:spPr>
          <a:xfrm>
            <a:off x="953450" y="1863193"/>
            <a:ext cx="7024742" cy="3508977"/>
          </a:xfrm>
        </p:spPr>
      </p:pic>
      <p:sp>
        <p:nvSpPr>
          <p:cNvPr id="5" name="Rectangle 4"/>
          <p:cNvSpPr/>
          <p:nvPr/>
        </p:nvSpPr>
        <p:spPr>
          <a:xfrm>
            <a:off x="846323" y="5372170"/>
            <a:ext cx="7382184" cy="1200329"/>
          </a:xfrm>
          <a:prstGeom prst="rect">
            <a:avLst/>
          </a:prstGeom>
        </p:spPr>
        <p:txBody>
          <a:bodyPr wrap="square">
            <a:spAutoFit/>
          </a:bodyPr>
          <a:lstStyle/>
          <a:p>
            <a:r>
              <a:rPr lang="en-US" dirty="0"/>
              <a:t>The Bloomberg administration opened 656 new schools in the last ten years, as an attempt to limit crowding, provide smaller class sizes and better utilize limited space. Buildings with just one school in them are not represented in this </a:t>
            </a:r>
            <a:r>
              <a:rPr lang="en-US" dirty="0" smtClean="0"/>
              <a:t>map. </a:t>
            </a:r>
            <a:endParaRPr lang="en-US" dirty="0"/>
          </a:p>
        </p:txBody>
      </p:sp>
    </p:spTree>
    <p:extLst>
      <p:ext uri="{BB962C8B-B14F-4D97-AF65-F5344CB8AC3E}">
        <p14:creationId xmlns:p14="http://schemas.microsoft.com/office/powerpoint/2010/main" xmlns="" val="19574322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5">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Gathering Evidence</a:t>
            </a:r>
            <a:endParaRPr lang="en-US" dirty="0"/>
          </a:p>
        </p:txBody>
      </p:sp>
      <p:sp>
        <p:nvSpPr>
          <p:cNvPr id="3" name="Content Placeholder 2"/>
          <p:cNvSpPr>
            <a:spLocks noGrp="1"/>
          </p:cNvSpPr>
          <p:nvPr>
            <p:ph idx="1"/>
          </p:nvPr>
        </p:nvSpPr>
        <p:spPr/>
        <p:txBody>
          <a:bodyPr>
            <a:normAutofit/>
          </a:bodyPr>
          <a:lstStyle/>
          <a:p>
            <a:pPr marL="68580" indent="0">
              <a:buNone/>
            </a:pPr>
            <a:r>
              <a:rPr lang="en-US" dirty="0" smtClean="0"/>
              <a:t>(Click on each link to read each side’s point of view</a:t>
            </a:r>
            <a:r>
              <a:rPr lang="en-US" dirty="0" smtClean="0"/>
              <a:t>)</a:t>
            </a:r>
          </a:p>
          <a:p>
            <a:pPr marL="68580" indent="0"/>
            <a:r>
              <a:rPr lang="en-US" dirty="0" smtClean="0">
                <a:hlinkClick r:id="rId3"/>
              </a:rPr>
              <a:t>The Charter School’s Argument</a:t>
            </a:r>
            <a:endParaRPr lang="en-US" dirty="0" smtClean="0"/>
          </a:p>
          <a:p>
            <a:pPr marL="68580" indent="0"/>
            <a:r>
              <a:rPr lang="en-US" dirty="0" smtClean="0">
                <a:hlinkClick r:id="rId4"/>
              </a:rPr>
              <a:t>Public School’s Argument</a:t>
            </a:r>
            <a:endParaRPr lang="en-US" dirty="0" smtClean="0"/>
          </a:p>
          <a:p>
            <a:pPr marL="68580" indent="0"/>
            <a:r>
              <a:rPr lang="en-US" dirty="0" smtClean="0">
                <a:hlinkClick r:id="rId5"/>
              </a:rPr>
              <a:t>Inside Co-location</a:t>
            </a:r>
            <a:endParaRPr lang="en-US" dirty="0" smtClean="0"/>
          </a:p>
          <a:p>
            <a:pPr marL="68580" indent="0">
              <a:buNone/>
            </a:pPr>
            <a:endParaRPr lang="en-US" dirty="0" smtClean="0"/>
          </a:p>
        </p:txBody>
      </p:sp>
    </p:spTree>
    <p:extLst>
      <p:ext uri="{BB962C8B-B14F-4D97-AF65-F5344CB8AC3E}">
        <p14:creationId xmlns:p14="http://schemas.microsoft.com/office/powerpoint/2010/main" xmlns="" val="11373338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the Causes?</a:t>
            </a:r>
            <a:endParaRPr lang="en-US" dirty="0"/>
          </a:p>
        </p:txBody>
      </p:sp>
      <p:sp>
        <p:nvSpPr>
          <p:cNvPr id="3" name="Content Placeholder 2"/>
          <p:cNvSpPr>
            <a:spLocks noGrp="1"/>
          </p:cNvSpPr>
          <p:nvPr>
            <p:ph idx="1"/>
          </p:nvPr>
        </p:nvSpPr>
        <p:spPr/>
        <p:txBody>
          <a:bodyPr>
            <a:normAutofit lnSpcReduction="10000"/>
          </a:bodyPr>
          <a:lstStyle/>
          <a:p>
            <a:r>
              <a:rPr lang="en-US" dirty="0" smtClean="0"/>
              <a:t>Working in Groups of 4-5…</a:t>
            </a:r>
          </a:p>
          <a:p>
            <a:endParaRPr lang="en-US" dirty="0"/>
          </a:p>
          <a:p>
            <a:r>
              <a:rPr lang="en-US" dirty="0" smtClean="0"/>
              <a:t>Identify the reasons why charter schools believe they should be able to co-locate with a public school?</a:t>
            </a:r>
          </a:p>
          <a:p>
            <a:endParaRPr lang="en-US" dirty="0" smtClean="0"/>
          </a:p>
          <a:p>
            <a:r>
              <a:rPr lang="en-US" dirty="0" smtClean="0"/>
              <a:t>Identify the reasons why public schools are against charter schools co-locating?</a:t>
            </a:r>
          </a:p>
          <a:p>
            <a:pPr marL="68580" indent="0">
              <a:buNone/>
            </a:pPr>
            <a:endParaRPr lang="en-US" dirty="0"/>
          </a:p>
        </p:txBody>
      </p:sp>
    </p:spTree>
    <p:extLst>
      <p:ext uri="{BB962C8B-B14F-4D97-AF65-F5344CB8AC3E}">
        <p14:creationId xmlns:p14="http://schemas.microsoft.com/office/powerpoint/2010/main" xmlns="" val="497113431"/>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580">
                                          <p:stCondLst>
                                            <p:cond delay="0"/>
                                          </p:stCondLst>
                                        </p:cTn>
                                        <p:tgtEl>
                                          <p:spTgt spid="3">
                                            <p:txEl>
                                              <p:pRg st="4" end="4"/>
                                            </p:txEl>
                                          </p:spTgt>
                                        </p:tgtEl>
                                      </p:cBhvr>
                                    </p:animEffect>
                                    <p:anim calcmode="lin" valueType="num">
                                      <p:cBhvr>
                                        <p:cTn id="1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xEl>
                                              <p:pRg st="4" end="4"/>
                                            </p:txEl>
                                          </p:spTgt>
                                        </p:tgtEl>
                                      </p:cBhvr>
                                      <p:to x="100000" y="60000"/>
                                    </p:animScale>
                                    <p:animScale>
                                      <p:cBhvr>
                                        <p:cTn id="22" dur="166" decel="50000">
                                          <p:stCondLst>
                                            <p:cond delay="676"/>
                                          </p:stCondLst>
                                        </p:cTn>
                                        <p:tgtEl>
                                          <p:spTgt spid="3">
                                            <p:txEl>
                                              <p:pRg st="4" end="4"/>
                                            </p:txEl>
                                          </p:spTgt>
                                        </p:tgtEl>
                                      </p:cBhvr>
                                      <p:to x="100000" y="100000"/>
                                    </p:animScale>
                                    <p:animScale>
                                      <p:cBhvr>
                                        <p:cTn id="23" dur="26">
                                          <p:stCondLst>
                                            <p:cond delay="1312"/>
                                          </p:stCondLst>
                                        </p:cTn>
                                        <p:tgtEl>
                                          <p:spTgt spid="3">
                                            <p:txEl>
                                              <p:pRg st="4" end="4"/>
                                            </p:txEl>
                                          </p:spTgt>
                                        </p:tgtEl>
                                      </p:cBhvr>
                                      <p:to x="100000" y="80000"/>
                                    </p:animScale>
                                    <p:animScale>
                                      <p:cBhvr>
                                        <p:cTn id="24" dur="166" decel="50000">
                                          <p:stCondLst>
                                            <p:cond delay="1338"/>
                                          </p:stCondLst>
                                        </p:cTn>
                                        <p:tgtEl>
                                          <p:spTgt spid="3">
                                            <p:txEl>
                                              <p:pRg st="4" end="4"/>
                                            </p:txEl>
                                          </p:spTgt>
                                        </p:tgtEl>
                                      </p:cBhvr>
                                      <p:to x="100000" y="100000"/>
                                    </p:animScale>
                                    <p:animScale>
                                      <p:cBhvr>
                                        <p:cTn id="25" dur="26">
                                          <p:stCondLst>
                                            <p:cond delay="1642"/>
                                          </p:stCondLst>
                                        </p:cTn>
                                        <p:tgtEl>
                                          <p:spTgt spid="3">
                                            <p:txEl>
                                              <p:pRg st="4" end="4"/>
                                            </p:txEl>
                                          </p:spTgt>
                                        </p:tgtEl>
                                      </p:cBhvr>
                                      <p:to x="100000" y="90000"/>
                                    </p:animScale>
                                    <p:animScale>
                                      <p:cBhvr>
                                        <p:cTn id="26" dur="166" decel="50000">
                                          <p:stCondLst>
                                            <p:cond delay="1668"/>
                                          </p:stCondLst>
                                        </p:cTn>
                                        <p:tgtEl>
                                          <p:spTgt spid="3">
                                            <p:txEl>
                                              <p:pRg st="4" end="4"/>
                                            </p:txEl>
                                          </p:spTgt>
                                        </p:tgtEl>
                                      </p:cBhvr>
                                      <p:to x="100000" y="100000"/>
                                    </p:animScale>
                                    <p:animScale>
                                      <p:cBhvr>
                                        <p:cTn id="27" dur="26">
                                          <p:stCondLst>
                                            <p:cond delay="1808"/>
                                          </p:stCondLst>
                                        </p:cTn>
                                        <p:tgtEl>
                                          <p:spTgt spid="3">
                                            <p:txEl>
                                              <p:pRg st="4" end="4"/>
                                            </p:txEl>
                                          </p:spTgt>
                                        </p:tgtEl>
                                      </p:cBhvr>
                                      <p:to x="100000" y="95000"/>
                                    </p:animScale>
                                    <p:animScale>
                                      <p:cBhvr>
                                        <p:cTn id="28"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an Existing Policy</a:t>
            </a:r>
            <a:endParaRPr lang="en-US" dirty="0"/>
          </a:p>
        </p:txBody>
      </p:sp>
      <p:sp>
        <p:nvSpPr>
          <p:cNvPr id="3" name="Content Placeholder 2"/>
          <p:cNvSpPr>
            <a:spLocks noGrp="1"/>
          </p:cNvSpPr>
          <p:nvPr>
            <p:ph idx="1"/>
          </p:nvPr>
        </p:nvSpPr>
        <p:spPr/>
        <p:txBody>
          <a:bodyPr/>
          <a:lstStyle/>
          <a:p>
            <a:r>
              <a:rPr lang="en-US" dirty="0" smtClean="0"/>
              <a:t>Former NYC Mayor Michael Bloomberg wanted to be known as the Education Mayor. His policies on co-locations created friction among public and charter schools. Read the following article:</a:t>
            </a:r>
          </a:p>
          <a:p>
            <a:r>
              <a:rPr lang="en-US" dirty="0" smtClean="0"/>
              <a:t> </a:t>
            </a:r>
            <a:r>
              <a:rPr lang="en-US" dirty="0" smtClean="0">
                <a:hlinkClick r:id="rId2"/>
              </a:rPr>
              <a:t>A Schoolhouse Divided</a:t>
            </a:r>
            <a:endParaRPr lang="en-US" dirty="0"/>
          </a:p>
        </p:txBody>
      </p:sp>
    </p:spTree>
    <p:extLst>
      <p:ext uri="{BB962C8B-B14F-4D97-AF65-F5344CB8AC3E}">
        <p14:creationId xmlns:p14="http://schemas.microsoft.com/office/powerpoint/2010/main" xmlns="" val="2592815177"/>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down)">
                                      <p:cBhvr>
                                        <p:cTn id="19" dur="580">
                                          <p:stCondLst>
                                            <p:cond delay="0"/>
                                          </p:stCondLst>
                                        </p:cTn>
                                        <p:tgtEl>
                                          <p:spTgt spid="3">
                                            <p:txEl>
                                              <p:pRg st="1" end="1"/>
                                            </p:txEl>
                                          </p:spTgt>
                                        </p:tgtEl>
                                      </p:cBhvr>
                                    </p:animEffect>
                                    <p:anim calcmode="lin" valueType="num">
                                      <p:cBhvr>
                                        <p:cTn id="20"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1" end="1"/>
                                            </p:txEl>
                                          </p:spTgt>
                                        </p:tgtEl>
                                      </p:cBhvr>
                                      <p:to x="100000" y="60000"/>
                                    </p:animScale>
                                    <p:animScale>
                                      <p:cBhvr>
                                        <p:cTn id="26" dur="166" decel="50000">
                                          <p:stCondLst>
                                            <p:cond delay="676"/>
                                          </p:stCondLst>
                                        </p:cTn>
                                        <p:tgtEl>
                                          <p:spTgt spid="3">
                                            <p:txEl>
                                              <p:pRg st="1" end="1"/>
                                            </p:txEl>
                                          </p:spTgt>
                                        </p:tgtEl>
                                      </p:cBhvr>
                                      <p:to x="100000" y="100000"/>
                                    </p:animScale>
                                    <p:animScale>
                                      <p:cBhvr>
                                        <p:cTn id="27" dur="26">
                                          <p:stCondLst>
                                            <p:cond delay="1312"/>
                                          </p:stCondLst>
                                        </p:cTn>
                                        <p:tgtEl>
                                          <p:spTgt spid="3">
                                            <p:txEl>
                                              <p:pRg st="1" end="1"/>
                                            </p:txEl>
                                          </p:spTgt>
                                        </p:tgtEl>
                                      </p:cBhvr>
                                      <p:to x="100000" y="80000"/>
                                    </p:animScale>
                                    <p:animScale>
                                      <p:cBhvr>
                                        <p:cTn id="28" dur="166" decel="50000">
                                          <p:stCondLst>
                                            <p:cond delay="1338"/>
                                          </p:stCondLst>
                                        </p:cTn>
                                        <p:tgtEl>
                                          <p:spTgt spid="3">
                                            <p:txEl>
                                              <p:pRg st="1" end="1"/>
                                            </p:txEl>
                                          </p:spTgt>
                                        </p:tgtEl>
                                      </p:cBhvr>
                                      <p:to x="100000" y="100000"/>
                                    </p:animScale>
                                    <p:animScale>
                                      <p:cBhvr>
                                        <p:cTn id="29" dur="26">
                                          <p:stCondLst>
                                            <p:cond delay="1642"/>
                                          </p:stCondLst>
                                        </p:cTn>
                                        <p:tgtEl>
                                          <p:spTgt spid="3">
                                            <p:txEl>
                                              <p:pRg st="1" end="1"/>
                                            </p:txEl>
                                          </p:spTgt>
                                        </p:tgtEl>
                                      </p:cBhvr>
                                      <p:to x="100000" y="90000"/>
                                    </p:animScale>
                                    <p:animScale>
                                      <p:cBhvr>
                                        <p:cTn id="30" dur="166" decel="50000">
                                          <p:stCondLst>
                                            <p:cond delay="1668"/>
                                          </p:stCondLst>
                                        </p:cTn>
                                        <p:tgtEl>
                                          <p:spTgt spid="3">
                                            <p:txEl>
                                              <p:pRg st="1" end="1"/>
                                            </p:txEl>
                                          </p:spTgt>
                                        </p:tgtEl>
                                      </p:cBhvr>
                                      <p:to x="100000" y="100000"/>
                                    </p:animScale>
                                    <p:animScale>
                                      <p:cBhvr>
                                        <p:cTn id="31" dur="26">
                                          <p:stCondLst>
                                            <p:cond delay="1808"/>
                                          </p:stCondLst>
                                        </p:cTn>
                                        <p:tgtEl>
                                          <p:spTgt spid="3">
                                            <p:txEl>
                                              <p:pRg st="1" end="1"/>
                                            </p:txEl>
                                          </p:spTgt>
                                        </p:tgtEl>
                                      </p:cBhvr>
                                      <p:to x="100000" y="95000"/>
                                    </p:animScale>
                                    <p:animScale>
                                      <p:cBhvr>
                                        <p:cTn id="32"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Solutions</a:t>
            </a:r>
            <a:endParaRPr lang="en-US" dirty="0"/>
          </a:p>
        </p:txBody>
      </p:sp>
      <p:sp>
        <p:nvSpPr>
          <p:cNvPr id="3" name="Content Placeholder 2"/>
          <p:cNvSpPr>
            <a:spLocks noGrp="1"/>
          </p:cNvSpPr>
          <p:nvPr>
            <p:ph idx="1"/>
          </p:nvPr>
        </p:nvSpPr>
        <p:spPr/>
        <p:txBody>
          <a:bodyPr/>
          <a:lstStyle/>
          <a:p>
            <a:r>
              <a:rPr lang="en-US" sz="1400" dirty="0" smtClean="0"/>
              <a:t>(Work within the same groups)</a:t>
            </a:r>
          </a:p>
          <a:p>
            <a:r>
              <a:rPr lang="en-US" dirty="0" smtClean="0"/>
              <a:t>Do you agree with the current co-location policies?</a:t>
            </a:r>
          </a:p>
          <a:p>
            <a:r>
              <a:rPr lang="en-US" dirty="0" smtClean="0"/>
              <a:t>What changes (solutions) if any, would you like to see take place?</a:t>
            </a:r>
          </a:p>
          <a:p>
            <a:r>
              <a:rPr lang="en-US" dirty="0" smtClean="0"/>
              <a:t>What will be needed to make these changes happen?</a:t>
            </a:r>
          </a:p>
          <a:p>
            <a:r>
              <a:rPr lang="en-US" dirty="0" smtClean="0"/>
              <a:t>Present your solution to the class.</a:t>
            </a:r>
            <a:endParaRPr lang="en-US" dirty="0"/>
          </a:p>
        </p:txBody>
      </p:sp>
    </p:spTree>
    <p:extLst>
      <p:ext uri="{BB962C8B-B14F-4D97-AF65-F5344CB8AC3E}">
        <p14:creationId xmlns:p14="http://schemas.microsoft.com/office/powerpoint/2010/main" xmlns="" val="2305487424"/>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Scale>
                                      <p:cBhvr>
                                        <p:cTn id="7"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1" end="1"/>
                                            </p:txEl>
                                          </p:spTgt>
                                        </p:tgtEl>
                                        <p:attrNameLst>
                                          <p:attrName>ppt_x</p:attrName>
                                          <p:attrName>ppt_y</p:attrName>
                                        </p:attrNameLst>
                                      </p:cBhvr>
                                    </p:animMotion>
                                    <p:animEffect transition="in" filter="fade">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6" presetClass="entr" presetSubtype="0" fill="hold" nodeType="clickEffect">
                                  <p:stCondLst>
                                    <p:cond delay="0"/>
                                  </p:stCondLst>
                                  <p:iterate type="lt">
                                    <p:tmPct val="10000"/>
                                  </p:iterate>
                                  <p:childTnLst>
                                    <p:set>
                                      <p:cBhvr>
                                        <p:cTn id="13" dur="1" fill="hold">
                                          <p:stCondLst>
                                            <p:cond delay="0"/>
                                          </p:stCondLst>
                                        </p:cTn>
                                        <p:tgtEl>
                                          <p:spTgt spid="3">
                                            <p:txEl>
                                              <p:pRg st="2" end="2"/>
                                            </p:txEl>
                                          </p:spTgt>
                                        </p:tgtEl>
                                        <p:attrNameLst>
                                          <p:attrName>style.visibility</p:attrName>
                                        </p:attrNameLst>
                                      </p:cBhvr>
                                      <p:to>
                                        <p:strVal val="visible"/>
                                      </p:to>
                                    </p:set>
                                    <p:anim by="(-#ppt_w*2)" calcmode="lin" valueType="num">
                                      <p:cBhvr rctx="PPT">
                                        <p:cTn id="14" dur="500" autoRev="1" fill="hold">
                                          <p:stCondLst>
                                            <p:cond delay="0"/>
                                          </p:stCondLst>
                                        </p:cTn>
                                        <p:tgtEl>
                                          <p:spTgt spid="3">
                                            <p:txEl>
                                              <p:pRg st="2" end="2"/>
                                            </p:txEl>
                                          </p:spTgt>
                                        </p:tgtEl>
                                        <p:attrNameLst>
                                          <p:attrName>ppt_w</p:attrName>
                                        </p:attrNameLst>
                                      </p:cBhvr>
                                    </p:anim>
                                    <p:anim by="(#ppt_w*0.50)" calcmode="lin" valueType="num">
                                      <p:cBhvr>
                                        <p:cTn id="15" dur="500" decel="50000" autoRev="1" fill="hold">
                                          <p:stCondLst>
                                            <p:cond delay="0"/>
                                          </p:stCondLst>
                                        </p:cTn>
                                        <p:tgtEl>
                                          <p:spTgt spid="3">
                                            <p:txEl>
                                              <p:pRg st="2" end="2"/>
                                            </p:txEl>
                                          </p:spTgt>
                                        </p:tgtEl>
                                        <p:attrNameLst>
                                          <p:attrName>ppt_x</p:attrName>
                                        </p:attrNameLst>
                                      </p:cBhvr>
                                    </p:anim>
                                    <p:anim from="(-#ppt_h/2)" to="(#ppt_y)" calcmode="lin" valueType="num">
                                      <p:cBhvr>
                                        <p:cTn id="16" dur="1000" fill="hold">
                                          <p:stCondLst>
                                            <p:cond delay="0"/>
                                          </p:stCondLst>
                                        </p:cTn>
                                        <p:tgtEl>
                                          <p:spTgt spid="3">
                                            <p:txEl>
                                              <p:pRg st="2" end="2"/>
                                            </p:txEl>
                                          </p:spTgt>
                                        </p:tgtEl>
                                        <p:attrNameLst>
                                          <p:attrName>ppt_y</p:attrName>
                                        </p:attrNameLst>
                                      </p:cBhvr>
                                    </p:anim>
                                    <p:animRot by="21600000">
                                      <p:cBhvr>
                                        <p:cTn id="17" dur="1000" fill="hold">
                                          <p:stCondLst>
                                            <p:cond delay="0"/>
                                          </p:stCondLst>
                                        </p:cTn>
                                        <p:tgtEl>
                                          <p:spTgt spid="3">
                                            <p:txEl>
                                              <p:pRg st="2" end="2"/>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800" decel="100000"/>
                                        <p:tgtEl>
                                          <p:spTgt spid="3">
                                            <p:txEl>
                                              <p:pRg st="3" end="3"/>
                                            </p:txEl>
                                          </p:spTgt>
                                        </p:tgtEl>
                                      </p:cBhvr>
                                    </p:animEffect>
                                    <p:anim calcmode="lin" valueType="num">
                                      <p:cBhvr>
                                        <p:cTn id="23"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24"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25"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5"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the Best Solution</a:t>
            </a:r>
            <a:endParaRPr lang="en-US" dirty="0"/>
          </a:p>
        </p:txBody>
      </p:sp>
      <p:sp>
        <p:nvSpPr>
          <p:cNvPr id="3" name="Content Placeholder 2"/>
          <p:cNvSpPr>
            <a:spLocks noGrp="1"/>
          </p:cNvSpPr>
          <p:nvPr>
            <p:ph idx="1"/>
          </p:nvPr>
        </p:nvSpPr>
        <p:spPr/>
        <p:txBody>
          <a:bodyPr/>
          <a:lstStyle/>
          <a:p>
            <a:r>
              <a:rPr lang="en-US" dirty="0" smtClean="0"/>
              <a:t>Which solution presented is the most feasible?</a:t>
            </a:r>
          </a:p>
          <a:p>
            <a:endParaRPr lang="en-US" dirty="0" smtClean="0"/>
          </a:p>
          <a:p>
            <a:r>
              <a:rPr lang="en-US" dirty="0" smtClean="0"/>
              <a:t>Which solution presented is the most effective?</a:t>
            </a:r>
          </a:p>
          <a:p>
            <a:endParaRPr lang="en-US" dirty="0" smtClean="0"/>
          </a:p>
          <a:p>
            <a:pPr marL="68580" indent="0">
              <a:buNone/>
            </a:pPr>
            <a:endParaRPr lang="en-US" dirty="0" smtClean="0"/>
          </a:p>
          <a:p>
            <a:endParaRPr lang="en-US" dirty="0"/>
          </a:p>
        </p:txBody>
      </p:sp>
    </p:spTree>
    <p:extLst>
      <p:ext uri="{BB962C8B-B14F-4D97-AF65-F5344CB8AC3E}">
        <p14:creationId xmlns:p14="http://schemas.microsoft.com/office/powerpoint/2010/main" xmlns="" val="3969286846"/>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2000"/>
                                        <p:tgtEl>
                                          <p:spTgt spid="3">
                                            <p:txEl>
                                              <p:pRg st="2" end="2"/>
                                            </p:txEl>
                                          </p:spTgt>
                                        </p:tgtEl>
                                      </p:cBhvr>
                                    </p:animEffect>
                                    <p:anim calcmode="lin" valueType="num">
                                      <p:cBhvr>
                                        <p:cTn id="17"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18"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9"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Them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4.xml><?xml version="1.0" encoding="utf-8"?>
<a:theme xmlns:a="http://schemas.openxmlformats.org/drawingml/2006/main" name="1_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5.xml><?xml version="1.0" encoding="utf-8"?>
<a:theme xmlns:a="http://schemas.openxmlformats.org/drawingml/2006/main" name="1_Default Them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7.xml><?xml version="1.0" encoding="utf-8"?>
<a:theme xmlns:a="http://schemas.openxmlformats.org/drawingml/2006/main" name="3_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8.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443</TotalTime>
  <Words>311</Words>
  <Application>Microsoft Office PowerPoint</Application>
  <PresentationFormat>On-screen Show (4:3)</PresentationFormat>
  <Paragraphs>43</Paragraphs>
  <Slides>9</Slides>
  <Notes>1</Notes>
  <HiddenSlides>0</HiddenSlides>
  <MMClips>0</MMClips>
  <ScaleCrop>false</ScaleCrop>
  <HeadingPairs>
    <vt:vector size="4" baseType="variant">
      <vt:variant>
        <vt:lpstr>Theme</vt:lpstr>
      </vt:variant>
      <vt:variant>
        <vt:i4>8</vt:i4>
      </vt:variant>
      <vt:variant>
        <vt:lpstr>Slide Titles</vt:lpstr>
      </vt:variant>
      <vt:variant>
        <vt:i4>9</vt:i4>
      </vt:variant>
    </vt:vector>
  </HeadingPairs>
  <TitlesOfParts>
    <vt:vector size="17" baseType="lpstr">
      <vt:lpstr>Spectrum</vt:lpstr>
      <vt:lpstr>Default Theme</vt:lpstr>
      <vt:lpstr>Couture</vt:lpstr>
      <vt:lpstr>1_Couture</vt:lpstr>
      <vt:lpstr>1_Default Theme</vt:lpstr>
      <vt:lpstr>2_Couture</vt:lpstr>
      <vt:lpstr>3_Couture</vt:lpstr>
      <vt:lpstr>Genesis</vt:lpstr>
      <vt:lpstr>By: J. Rivera  PS 125M NEW YORK, NY</vt:lpstr>
      <vt:lpstr>Public Policy Analyst (PPA) Steps</vt:lpstr>
      <vt:lpstr>Defining the Problem</vt:lpstr>
      <vt:lpstr>Number of Co-locating Schools</vt:lpstr>
      <vt:lpstr>Gathering Evidence</vt:lpstr>
      <vt:lpstr>Identify the Causes?</vt:lpstr>
      <vt:lpstr>Evaluate an Existing Policy</vt:lpstr>
      <vt:lpstr>Develop Solutions</vt:lpstr>
      <vt:lpstr>Select the Best Solution</vt:lpstr>
    </vt:vector>
  </TitlesOfParts>
  <Company>NYC Department of Education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ann nigro</cp:lastModifiedBy>
  <cp:revision>21</cp:revision>
  <dcterms:created xsi:type="dcterms:W3CDTF">2014-08-26T18:17:41Z</dcterms:created>
  <dcterms:modified xsi:type="dcterms:W3CDTF">2014-08-31T00:04:17Z</dcterms:modified>
</cp:coreProperties>
</file>