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5" r:id="rId3"/>
    <p:sldId id="257" r:id="rId4"/>
    <p:sldId id="258" r:id="rId5"/>
    <p:sldId id="259" r:id="rId6"/>
    <p:sldId id="260" r:id="rId7"/>
    <p:sldId id="261" r:id="rId8"/>
    <p:sldId id="262" r:id="rId9"/>
    <p:sldId id="264"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p:cViewPr>
        <p:scale>
          <a:sx n="76" d="100"/>
          <a:sy n="76" d="100"/>
        </p:scale>
        <p:origin x="-78"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9E68525-B182-4E3B-9F50-63EE033CFC99}" type="datetimeFigureOut">
              <a:rPr lang="en-US" smtClean="0"/>
              <a:pPr/>
              <a:t>10/2/2014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F33F7A1-1C0D-4320-8CD8-52B63140025E}"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68525-B182-4E3B-9F50-63EE033CFC9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68525-B182-4E3B-9F50-63EE033CFC9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E68525-B182-4E3B-9F50-63EE033CFC9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68525-B182-4E3B-9F50-63EE033CFC9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E68525-B182-4E3B-9F50-63EE033CFC9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F7A1-1C0D-4320-8CD8-52B63140025E}"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E68525-B182-4E3B-9F50-63EE033CFC99}"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E68525-B182-4E3B-9F50-63EE033CFC99}" type="datetimeFigureOut">
              <a:rPr lang="en-US" smtClean="0"/>
              <a:pPr/>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68525-B182-4E3B-9F50-63EE033CFC99}"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9E68525-B182-4E3B-9F50-63EE033CFC99}" type="datetimeFigureOut">
              <a:rPr lang="en-US" smtClean="0"/>
              <a:pPr/>
              <a:t>10/2/2014</a:t>
            </a:fld>
            <a:endParaRPr lang="en-US"/>
          </a:p>
        </p:txBody>
      </p:sp>
      <p:sp>
        <p:nvSpPr>
          <p:cNvPr id="7" name="Slide Number Placeholder 6"/>
          <p:cNvSpPr>
            <a:spLocks noGrp="1"/>
          </p:cNvSpPr>
          <p:nvPr>
            <p:ph type="sldNum" sz="quarter" idx="12"/>
          </p:nvPr>
        </p:nvSpPr>
        <p:spPr/>
        <p:txBody>
          <a:bodyPr/>
          <a:lstStyle/>
          <a:p>
            <a:fld id="{5F33F7A1-1C0D-4320-8CD8-52B63140025E}"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68525-B182-4E3B-9F50-63EE033CFC99}" type="datetimeFigureOut">
              <a:rPr lang="en-US" smtClean="0"/>
              <a:pPr/>
              <a:t>10/2/2014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F33F7A1-1C0D-4320-8CD8-52B6314002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9E68525-B182-4E3B-9F50-63EE033CFC99}" type="datetimeFigureOut">
              <a:rPr lang="en-US" smtClean="0"/>
              <a:pPr/>
              <a:t>10/2/2014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F33F7A1-1C0D-4320-8CD8-52B6314002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hyperlink" Target="http://www.epa.gov/climatechange/kids" TargetMode="External"/><Relationship Id="rId2" Type="http://schemas.openxmlformats.org/officeDocument/2006/relationships/hyperlink" Target="http://climate.nasa.gov/evidence/" TargetMode="External"/><Relationship Id="rId1" Type="http://schemas.openxmlformats.org/officeDocument/2006/relationships/slideLayout" Target="../slideLayouts/slideLayout2.xml"/><Relationship Id="rId4" Type="http://schemas.openxmlformats.org/officeDocument/2006/relationships/hyperlink" Target="http://www.epa.gov/climatechang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flippedtips.com/plegal/tips/welcom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ecokids.ca/pub/eco_info/topics/climate/quiz/index.cf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dirty="0" smtClean="0"/>
              <a:t>Climate Change</a:t>
            </a:r>
            <a:endParaRPr lang="en-US" sz="5400" b="1" dirty="0"/>
          </a:p>
        </p:txBody>
      </p:sp>
      <p:sp>
        <p:nvSpPr>
          <p:cNvPr id="3" name="Subtitle 2"/>
          <p:cNvSpPr>
            <a:spLocks noGrp="1"/>
          </p:cNvSpPr>
          <p:nvPr>
            <p:ph type="subTitle" idx="1"/>
          </p:nvPr>
        </p:nvSpPr>
        <p:spPr/>
        <p:txBody>
          <a:bodyPr>
            <a:normAutofit lnSpcReduction="10000"/>
          </a:bodyPr>
          <a:lstStyle/>
          <a:p>
            <a:r>
              <a:rPr lang="en-US" b="1" dirty="0" smtClean="0"/>
              <a:t>By Kamaldeep Mann</a:t>
            </a:r>
          </a:p>
          <a:p>
            <a:r>
              <a:rPr lang="en-US" b="1" dirty="0" smtClean="0"/>
              <a:t>kdhaliwal@schools.nyc.gov</a:t>
            </a:r>
          </a:p>
          <a:p>
            <a:r>
              <a:rPr lang="en-US" b="1" dirty="0" smtClean="0"/>
              <a:t>P.S./M.S. 123, Manhattan</a:t>
            </a:r>
          </a:p>
          <a:p>
            <a:r>
              <a:rPr lang="en-US" b="1" dirty="0" smtClean="0"/>
              <a:t>School Year 2014-2015</a:t>
            </a:r>
          </a:p>
          <a:p>
            <a:endParaRPr lang="en-US" dirty="0"/>
          </a:p>
          <a:p>
            <a:endParaRPr lang="en-US" dirty="0" smtClean="0"/>
          </a:p>
          <a:p>
            <a:endParaRPr lang="en-US" dirty="0"/>
          </a:p>
          <a:p>
            <a:endParaRPr lang="en-US" dirty="0"/>
          </a:p>
        </p:txBody>
      </p:sp>
      <p:pic>
        <p:nvPicPr>
          <p:cNvPr id="1026" name="Picture 2" descr="C:\Users\student\AppData\Local\Microsoft\Windows\Temporary Internet Files\Content.IE5\TAY5P2ZQ\MC900104564[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2972231"/>
            <a:ext cx="3461919" cy="3562681"/>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student\AppData\Local\Microsoft\Windows\Temporary Internet Files\Content.IE5\3XK82YFN\MC900437507[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8954" y="760659"/>
            <a:ext cx="1981200" cy="22115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student\AppData\Local\Microsoft\Windows\Temporary Internet Files\Content.IE5\3XK82YFN\MC900437509[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2011" y="153286"/>
            <a:ext cx="2118547" cy="236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6707556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http://climate.nasa.gov/evidence</a:t>
            </a:r>
            <a:r>
              <a:rPr lang="en-US" dirty="0" smtClean="0">
                <a:hlinkClick r:id="rId2"/>
              </a:rPr>
              <a:t>/</a:t>
            </a:r>
            <a:endParaRPr lang="en-US" dirty="0" smtClean="0"/>
          </a:p>
          <a:p>
            <a:r>
              <a:rPr lang="en-US" dirty="0">
                <a:hlinkClick r:id="rId3"/>
              </a:rPr>
              <a:t>http://</a:t>
            </a:r>
            <a:r>
              <a:rPr lang="en-US" dirty="0" smtClean="0">
                <a:hlinkClick r:id="rId3"/>
              </a:rPr>
              <a:t>www.epa.gov/climatechange/kids</a:t>
            </a:r>
            <a:endParaRPr lang="en-US" dirty="0" smtClean="0"/>
          </a:p>
          <a:p>
            <a:r>
              <a:rPr lang="en-US" dirty="0">
                <a:hlinkClick r:id="rId4"/>
              </a:rPr>
              <a:t>http://</a:t>
            </a:r>
            <a:r>
              <a:rPr lang="en-US" dirty="0" smtClean="0">
                <a:hlinkClick r:id="rId4"/>
              </a:rPr>
              <a:t>www.epa.gov/climatechange</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1428192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664"/>
            <a:ext cx="7467600" cy="877336"/>
          </a:xfrm>
        </p:spPr>
        <p:txBody>
          <a:bodyPr>
            <a:normAutofit fontScale="90000"/>
          </a:bodyPr>
          <a:lstStyle/>
          <a:p>
            <a:r>
              <a:rPr lang="en-US" dirty="0" smtClean="0"/>
              <a:t>Steps of the Public Policy Analyst</a:t>
            </a:r>
            <a:endParaRPr lang="en-US" dirty="0"/>
          </a:p>
        </p:txBody>
      </p:sp>
      <p:sp>
        <p:nvSpPr>
          <p:cNvPr id="3" name="Content Placeholder 2"/>
          <p:cNvSpPr>
            <a:spLocks noGrp="1"/>
          </p:cNvSpPr>
          <p:nvPr>
            <p:ph idx="1"/>
          </p:nvPr>
        </p:nvSpPr>
        <p:spPr>
          <a:xfrm>
            <a:off x="1043492" y="2323652"/>
            <a:ext cx="7262308" cy="3508977"/>
          </a:xfrm>
        </p:spPr>
        <p:txBody>
          <a:bodyPr>
            <a:normAutofit fontScale="92500" lnSpcReduction="10000"/>
          </a:bodyPr>
          <a:lstStyle/>
          <a:p>
            <a:r>
              <a:rPr lang="en-US" dirty="0" smtClean="0"/>
              <a:t>Define the Problem</a:t>
            </a:r>
          </a:p>
          <a:p>
            <a:r>
              <a:rPr lang="en-US" dirty="0" smtClean="0"/>
              <a:t>Gather the Evidence</a:t>
            </a:r>
          </a:p>
          <a:p>
            <a:r>
              <a:rPr lang="en-US" dirty="0" smtClean="0"/>
              <a:t>Identify the Causes</a:t>
            </a:r>
          </a:p>
          <a:p>
            <a:r>
              <a:rPr lang="en-US" dirty="0" smtClean="0"/>
              <a:t>Examine an Existing Policy</a:t>
            </a:r>
          </a:p>
          <a:p>
            <a:r>
              <a:rPr lang="en-US" dirty="0" smtClean="0"/>
              <a:t>Develop New Policy Solutions</a:t>
            </a:r>
          </a:p>
          <a:p>
            <a:r>
              <a:rPr lang="en-US" dirty="0" smtClean="0"/>
              <a:t>Select the Best Solution</a:t>
            </a:r>
          </a:p>
          <a:p>
            <a:pPr lvl="1"/>
            <a:r>
              <a:rPr lang="en-US" dirty="0" smtClean="0"/>
              <a:t>Effectiveness vs. Feasibility</a:t>
            </a:r>
          </a:p>
          <a:p>
            <a:pPr lvl="1">
              <a:buNone/>
            </a:pPr>
            <a:endParaRPr lang="en-US" dirty="0" smtClean="0"/>
          </a:p>
          <a:p>
            <a:pPr marL="12700" lvl="1" indent="-12700">
              <a:buNone/>
            </a:pPr>
            <a:r>
              <a:rPr lang="en-US" dirty="0" smtClean="0">
                <a:hlinkClick r:id="rId2"/>
              </a:rPr>
              <a:t>http://</a:t>
            </a:r>
            <a:r>
              <a:rPr lang="en-US" dirty="0" smtClean="0">
                <a:hlinkClick r:id="rId2"/>
              </a:rPr>
              <a:t>flippedtips.com/plegal/tips/welcome.html</a:t>
            </a:r>
            <a:endParaRPr lang="en-US" dirty="0" smtClean="0"/>
          </a:p>
          <a:p>
            <a:pPr lvl="1">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a:t>
            </a:r>
            <a:endParaRPr lang="en-US" dirty="0"/>
          </a:p>
        </p:txBody>
      </p:sp>
      <p:sp>
        <p:nvSpPr>
          <p:cNvPr id="3" name="Content Placeholder 2"/>
          <p:cNvSpPr>
            <a:spLocks noGrp="1"/>
          </p:cNvSpPr>
          <p:nvPr>
            <p:ph idx="1"/>
          </p:nvPr>
        </p:nvSpPr>
        <p:spPr/>
        <p:txBody>
          <a:bodyPr>
            <a:normAutofit/>
          </a:bodyPr>
          <a:lstStyle/>
          <a:p>
            <a:r>
              <a:rPr lang="en-US" sz="1800" dirty="0" smtClean="0"/>
              <a:t>The </a:t>
            </a:r>
            <a:r>
              <a:rPr lang="en-US" sz="1800" dirty="0"/>
              <a:t>average temperature of the </a:t>
            </a:r>
            <a:r>
              <a:rPr lang="en-US" sz="1800" dirty="0" smtClean="0"/>
              <a:t>Earth has </a:t>
            </a:r>
            <a:r>
              <a:rPr lang="en-US" sz="1800" dirty="0"/>
              <a:t>been increasing for many years. This is called global warming</a:t>
            </a:r>
            <a:r>
              <a:rPr lang="en-US" sz="1800" dirty="0" smtClean="0"/>
              <a:t>.</a:t>
            </a:r>
          </a:p>
          <a:p>
            <a:r>
              <a:rPr lang="en-US" sz="1800" dirty="0"/>
              <a:t>Earth's average temperature has risen by 1.4°F over the past century, and is projected to rise another 2 to 11.5°F over the next hundred years. Small changes in the average temperature of the planet can translate to large and potentially dangerous shifts in climate and weather.</a:t>
            </a:r>
            <a:endParaRPr lang="en-US" sz="1800" dirty="0" smtClean="0"/>
          </a:p>
          <a:p>
            <a:endParaRPr lang="en-US" dirty="0"/>
          </a:p>
        </p:txBody>
      </p:sp>
      <p:pic>
        <p:nvPicPr>
          <p:cNvPr id="2051" name="Picture 3" descr="C:\Users\Owner\AppData\Local\Microsoft\Windows\Temporary Internet Files\Content.IE5\T1OUQYSI\MC900413624[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4495800"/>
            <a:ext cx="917418" cy="1379448"/>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C:\Users\Owner\AppData\Local\Microsoft\Windows\Temporary Internet Files\Content.IE5\RLWX2G5F\MC900432569[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53000" y="4461681"/>
            <a:ext cx="1447686" cy="14476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1348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 Evidence</a:t>
            </a:r>
            <a:endParaRPr lang="en-US" dirty="0"/>
          </a:p>
        </p:txBody>
      </p:sp>
      <p:sp>
        <p:nvSpPr>
          <p:cNvPr id="3" name="Content Placeholder 2"/>
          <p:cNvSpPr>
            <a:spLocks noGrp="1"/>
          </p:cNvSpPr>
          <p:nvPr>
            <p:ph idx="1"/>
          </p:nvPr>
        </p:nvSpPr>
        <p:spPr/>
        <p:txBody>
          <a:bodyPr>
            <a:normAutofit/>
          </a:bodyPr>
          <a:lstStyle/>
          <a:p>
            <a:r>
              <a:rPr lang="en-US" sz="1600" dirty="0" smtClean="0"/>
              <a:t>Sea level rise – sea levels have risen about 17 centimeters in the last century (100 years)</a:t>
            </a:r>
          </a:p>
          <a:p>
            <a:r>
              <a:rPr lang="en-US" sz="1600" dirty="0" smtClean="0"/>
              <a:t>Global temperature rise – the earth’s temperatures have risen since 1880, with the 20 warmest years having occurred since 1981</a:t>
            </a:r>
          </a:p>
          <a:p>
            <a:r>
              <a:rPr lang="en-US" sz="1600" dirty="0" smtClean="0"/>
              <a:t>Warming oceans – the oceans have absorbed the increased heat with temperatures rising 0.302 degrees since 1969.</a:t>
            </a:r>
          </a:p>
          <a:p>
            <a:r>
              <a:rPr lang="en-US" sz="1600" dirty="0" smtClean="0"/>
              <a:t>Extreme events – the number of high record temperatures has been rising in the U.S., while the low temperature events have been decreasing </a:t>
            </a:r>
            <a:endParaRPr lang="en-US" sz="1600" dirty="0"/>
          </a:p>
        </p:txBody>
      </p:sp>
      <p:pic>
        <p:nvPicPr>
          <p:cNvPr id="3074" name="Picture 2" descr="C:\Users\Owner\AppData\Local\Microsoft\Windows\Temporary Internet Files\Content.IE5\VRSXFFS9\MC90024370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05200" y="4863230"/>
            <a:ext cx="40386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7927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Causes</a:t>
            </a:r>
            <a:endParaRPr lang="en-US" dirty="0"/>
          </a:p>
        </p:txBody>
      </p:sp>
      <p:sp>
        <p:nvSpPr>
          <p:cNvPr id="3" name="Content Placeholder 2"/>
          <p:cNvSpPr>
            <a:spLocks noGrp="1"/>
          </p:cNvSpPr>
          <p:nvPr>
            <p:ph idx="1"/>
          </p:nvPr>
        </p:nvSpPr>
        <p:spPr/>
        <p:txBody>
          <a:bodyPr>
            <a:normAutofit/>
          </a:bodyPr>
          <a:lstStyle/>
          <a:p>
            <a:r>
              <a:rPr lang="en-US" sz="1800" dirty="0" smtClean="0"/>
              <a:t>The greenhouse gases affect the amount of heat retained by the earth’s atmosphere</a:t>
            </a:r>
          </a:p>
          <a:p>
            <a:r>
              <a:rPr lang="en-US" sz="1800" dirty="0" smtClean="0"/>
              <a:t>Changes in the sun’s energy affect how much energy reaches Earth’s system</a:t>
            </a:r>
          </a:p>
          <a:p>
            <a:r>
              <a:rPr lang="en-US" sz="1800" dirty="0" smtClean="0"/>
              <a:t>Land use changes, for example cutting down forests to create farmland, have led to changes in the amount of sunlight reflected from the ground back into space </a:t>
            </a:r>
            <a:endParaRPr lang="en-US" sz="1800" dirty="0"/>
          </a:p>
        </p:txBody>
      </p:sp>
      <p:pic>
        <p:nvPicPr>
          <p:cNvPr id="4098" name="Picture 2" descr="C:\Users\Owner\AppData\Local\Microsoft\Windows\Temporary Internet Files\Content.IE5\OKQ723OG\MC900252603[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79737" y="4565129"/>
            <a:ext cx="1295400" cy="1317206"/>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Users\Owner\AppData\Local\Microsoft\Windows\Temporary Internet Files\Content.IE5\T1OUQYSI\MC900234555[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29200" y="4484217"/>
            <a:ext cx="1399032" cy="13981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463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Existing Policies</a:t>
            </a:r>
            <a:endParaRPr lang="en-US" dirty="0"/>
          </a:p>
        </p:txBody>
      </p:sp>
      <p:sp>
        <p:nvSpPr>
          <p:cNvPr id="3" name="Content Placeholder 2"/>
          <p:cNvSpPr>
            <a:spLocks noGrp="1"/>
          </p:cNvSpPr>
          <p:nvPr>
            <p:ph idx="1"/>
          </p:nvPr>
        </p:nvSpPr>
        <p:spPr/>
        <p:txBody>
          <a:bodyPr>
            <a:normAutofit/>
          </a:bodyPr>
          <a:lstStyle/>
          <a:p>
            <a:r>
              <a:rPr lang="en-US" sz="1700" dirty="0" smtClean="0"/>
              <a:t>The EPA (environmental protection agency) is developing common regulatory initiatives to </a:t>
            </a:r>
            <a:r>
              <a:rPr lang="en-US" sz="1700" dirty="0"/>
              <a:t>reduce GHG emissions and increase efficiency. </a:t>
            </a:r>
            <a:endParaRPr lang="en-US" sz="1700" dirty="0" smtClean="0"/>
          </a:p>
          <a:p>
            <a:r>
              <a:rPr lang="en-US" sz="1700" i="1" dirty="0"/>
              <a:t>Partnering With the Private Sector</a:t>
            </a:r>
            <a:r>
              <a:rPr lang="en-US" sz="1700" dirty="0"/>
              <a:t>: Through </a:t>
            </a:r>
            <a:r>
              <a:rPr lang="en-US" sz="1700" dirty="0" smtClean="0"/>
              <a:t>voluntary energy and climate programs, </a:t>
            </a:r>
            <a:r>
              <a:rPr lang="en-US" sz="1700" dirty="0"/>
              <a:t>EPA's partners reduced over 345 million metric tons of greenhouse gases in 2010 </a:t>
            </a:r>
            <a:r>
              <a:rPr lang="en-US" sz="1700" dirty="0" smtClean="0"/>
              <a:t>alone.</a:t>
            </a:r>
          </a:p>
          <a:p>
            <a:r>
              <a:rPr lang="en-US" sz="1700" i="1" dirty="0"/>
              <a:t>Reducing EPA's Carbon Footprint: </a:t>
            </a:r>
            <a:r>
              <a:rPr lang="en-US" sz="1700" dirty="0"/>
              <a:t>EPA is monitoring emissions from its own energy use and fuel consumption and working to reduce greenhouse gas emissions by 25% by 2020</a:t>
            </a:r>
          </a:p>
        </p:txBody>
      </p:sp>
      <p:pic>
        <p:nvPicPr>
          <p:cNvPr id="5122" name="Picture 2" descr="C:\Users\Owner\AppData\Local\Microsoft\Windows\Temporary Internet Files\Content.IE5\BWZONJQK\MC90010452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46328" y="4953000"/>
            <a:ext cx="2971799"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28338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Solutions</a:t>
            </a:r>
            <a:endParaRPr lang="en-US" dirty="0"/>
          </a:p>
        </p:txBody>
      </p:sp>
      <p:sp>
        <p:nvSpPr>
          <p:cNvPr id="3" name="Content Placeholder 2"/>
          <p:cNvSpPr>
            <a:spLocks noGrp="1"/>
          </p:cNvSpPr>
          <p:nvPr>
            <p:ph idx="1"/>
          </p:nvPr>
        </p:nvSpPr>
        <p:spPr/>
        <p:txBody>
          <a:bodyPr/>
          <a:lstStyle/>
          <a:p>
            <a:r>
              <a:rPr lang="en-US" dirty="0"/>
              <a:t>EPA is engaged in a variety of international activities to advance climate change science, monitor our environment, and promote activities that reduce greenhouse gas </a:t>
            </a:r>
            <a:r>
              <a:rPr lang="en-US" dirty="0" smtClean="0"/>
              <a:t>emissions.</a:t>
            </a:r>
            <a:endParaRPr lang="en-US" dirty="0"/>
          </a:p>
        </p:txBody>
      </p:sp>
      <p:pic>
        <p:nvPicPr>
          <p:cNvPr id="6146" name="Picture 2" descr="C:\Users\Owner\AppData\Local\Microsoft\Windows\Temporary Internet Files\Content.IE5\T1OUQYSI\MM900282790[1].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3537" y="4495800"/>
            <a:ext cx="1362075" cy="1409700"/>
          </a:xfrm>
          <a:prstGeom prst="rect">
            <a:avLst/>
          </a:prstGeom>
          <a:noFill/>
          <a:extLst>
            <a:ext uri="{909E8E84-426E-40DD-AFC4-6F175D3DCCD1}">
              <a14:hiddenFill xmlns:a14="http://schemas.microsoft.com/office/drawing/2010/main" xmlns="">
                <a:solidFill>
                  <a:srgbClr val="FFFFFF"/>
                </a:solidFill>
              </a14:hiddenFill>
            </a:ext>
          </a:extLst>
        </p:spPr>
      </p:pic>
      <p:pic>
        <p:nvPicPr>
          <p:cNvPr id="6147" name="Picture 3" descr="C:\Users\Owner\AppData\Local\Microsoft\Windows\Temporary Internet Files\Content.IE5\6IH4BJ57\MC90043768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5800" y="4343400"/>
            <a:ext cx="1382605" cy="14208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6343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Best Solution</a:t>
            </a:r>
            <a:endParaRPr lang="en-US" dirty="0"/>
          </a:p>
        </p:txBody>
      </p:sp>
      <p:sp>
        <p:nvSpPr>
          <p:cNvPr id="3" name="Content Placeholder 2"/>
          <p:cNvSpPr>
            <a:spLocks noGrp="1"/>
          </p:cNvSpPr>
          <p:nvPr>
            <p:ph idx="1"/>
          </p:nvPr>
        </p:nvSpPr>
        <p:spPr>
          <a:xfrm>
            <a:off x="1066800" y="2209800"/>
            <a:ext cx="6777317" cy="3508977"/>
          </a:xfrm>
        </p:spPr>
        <p:txBody>
          <a:bodyPr>
            <a:normAutofit/>
          </a:bodyPr>
          <a:lstStyle/>
          <a:p>
            <a:r>
              <a:rPr lang="en-US" sz="2000" dirty="0" smtClean="0"/>
              <a:t>Many say that imposing a carbon tax is the best solution.  Polluters will pay per ton of carbon that they release into the atmosphere. This is thought to be the most effective and least costly way to reduce carbon output as well as the level of climate change that is occurring.</a:t>
            </a:r>
            <a:endParaRPr lang="en-US" sz="2000" dirty="0"/>
          </a:p>
        </p:txBody>
      </p:sp>
      <p:pic>
        <p:nvPicPr>
          <p:cNvPr id="7170" name="Picture 2" descr="C:\Users\Owner\AppData\Local\Microsoft\Windows\Temporary Internet Files\Content.IE5\VRSXFFS9\MC90014934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4267200"/>
            <a:ext cx="2970166" cy="17246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2132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Activity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ecokids.ca/pub/eco_info/topics/climate/quiz/index.cfm</a:t>
            </a:r>
            <a:endParaRPr lang="en-US" dirty="0" smtClean="0"/>
          </a:p>
          <a:p>
            <a:endParaRPr lang="en-US" dirty="0" smtClean="0"/>
          </a:p>
          <a:p>
            <a:endParaRPr lang="en-US" dirty="0" smtClean="0"/>
          </a:p>
          <a:p>
            <a:endParaRPr lang="en-US" dirty="0" smtClean="0"/>
          </a:p>
          <a:p>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09800" y="3352800"/>
            <a:ext cx="4381500" cy="2381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00380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301</TotalTime>
  <Words>388</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Climate Change</vt:lpstr>
      <vt:lpstr>Steps of the Public Policy Analyst</vt:lpstr>
      <vt:lpstr>Define the problem…</vt:lpstr>
      <vt:lpstr>Gather Evidence</vt:lpstr>
      <vt:lpstr>Identify Causes</vt:lpstr>
      <vt:lpstr>Evaluate Existing Policies</vt:lpstr>
      <vt:lpstr>Develop Solutions</vt:lpstr>
      <vt:lpstr>Select Best Solution</vt:lpstr>
      <vt:lpstr>Interactive Activity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admin</dc:creator>
  <cp:lastModifiedBy>ann nigro</cp:lastModifiedBy>
  <cp:revision>21</cp:revision>
  <dcterms:created xsi:type="dcterms:W3CDTF">2014-08-26T16:58:24Z</dcterms:created>
  <dcterms:modified xsi:type="dcterms:W3CDTF">2014-10-02T15:05:25Z</dcterms:modified>
</cp:coreProperties>
</file>