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798" r:id="rId1"/>
  </p:sldMasterIdLst>
  <p:notesMasterIdLst>
    <p:notesMasterId r:id="rId15"/>
  </p:notesMasterIdLst>
  <p:sldIdLst>
    <p:sldId id="256" r:id="rId2"/>
    <p:sldId id="257" r:id="rId3"/>
    <p:sldId id="273" r:id="rId4"/>
    <p:sldId id="260" r:id="rId5"/>
    <p:sldId id="274" r:id="rId6"/>
    <p:sldId id="261" r:id="rId7"/>
    <p:sldId id="270" r:id="rId8"/>
    <p:sldId id="267" r:id="rId9"/>
    <p:sldId id="268" r:id="rId10"/>
    <p:sldId id="264" r:id="rId11"/>
    <p:sldId id="269" r:id="rId12"/>
    <p:sldId id="263" r:id="rId13"/>
    <p:sldId id="265" r:id="rId14"/>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2" y="-19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51435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52317"/>
            <a:ext cx="9013372" cy="501915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2400300"/>
            <a:ext cx="6400800" cy="120015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44213AF-26F6-41FA-8D85-E2C5388D6E58}" type="datetimeFigureOut">
              <a:rPr lang="en-US" smtClean="0"/>
              <a:pPr/>
              <a:t>9/30/2014</a:t>
            </a:fld>
            <a:endParaRPr lang="en-US" dirty="0">
              <a:solidFill>
                <a:srgbClr val="FFFFFF"/>
              </a:solidFill>
            </a:endParaRPr>
          </a:p>
        </p:txBody>
      </p:sp>
      <p:sp>
        <p:nvSpPr>
          <p:cNvPr id="17" name="Footer Placeholder 16"/>
          <p:cNvSpPr>
            <a:spLocks noGrp="1"/>
          </p:cNvSpPr>
          <p:nvPr>
            <p:ph type="ftr" sz="quarter" idx="11"/>
          </p:nvPr>
        </p:nvSpPr>
        <p:spPr/>
        <p:txBody>
          <a:bodyPr/>
          <a:lstStyle/>
          <a:p>
            <a:endParaRPr kumimoji="0" lang="en-US">
              <a:solidFill>
                <a:schemeClr val="accent1">
                  <a:tint val="20000"/>
                </a:schemeClr>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5BBC35B-A44B-4119-B8DA-DE9E3DFADA20}" type="slidenum">
              <a:rPr kumimoji="0" lang="en-US" smtClean="0"/>
              <a:pPr/>
              <a:t>‹#›</a:t>
            </a:fld>
            <a:endParaRPr kumimoji="0" lang="en-US" dirty="0">
              <a:solidFill>
                <a:srgbClr val="FFFFFF"/>
              </a:solidFill>
            </a:endParaRPr>
          </a:p>
        </p:txBody>
      </p:sp>
      <p:sp>
        <p:nvSpPr>
          <p:cNvPr id="7" name="Rectangle 6"/>
          <p:cNvSpPr/>
          <p:nvPr/>
        </p:nvSpPr>
        <p:spPr>
          <a:xfrm>
            <a:off x="62932" y="1086978"/>
            <a:ext cx="9021537" cy="1145512"/>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2" y="1047540"/>
            <a:ext cx="9021537" cy="90435"/>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2" y="2232487"/>
            <a:ext cx="9021537" cy="82899"/>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129448"/>
            <a:ext cx="8229600" cy="1102519"/>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1168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05980"/>
            <a:ext cx="55626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9" name="Shape 19"/>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body" idx="1"/>
          </p:nvPr>
        </p:nvSpPr>
        <p:spPr>
          <a:xfrm>
            <a:off x="457200" y="1200153"/>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
        <p:nvSpPr>
          <p:cNvPr id="8" name="Content Placeholder 7"/>
          <p:cNvSpPr>
            <a:spLocks noGrp="1"/>
          </p:cNvSpPr>
          <p:nvPr>
            <p:ph sz="quarter" idx="1"/>
          </p:nvPr>
        </p:nvSpPr>
        <p:spPr>
          <a:xfrm>
            <a:off x="914400" y="1085850"/>
            <a:ext cx="7772400" cy="3429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51435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52317"/>
            <a:ext cx="9013372" cy="501915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714376"/>
            <a:ext cx="7772400" cy="1021556"/>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1910953"/>
            <a:ext cx="7772400" cy="1003697"/>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pPr/>
              <a:t>9/30/2014</a:t>
            </a:fld>
            <a:endParaRPr lang="en-US"/>
          </a:p>
        </p:txBody>
      </p:sp>
      <p:sp>
        <p:nvSpPr>
          <p:cNvPr id="5" name="Footer Placeholder 4"/>
          <p:cNvSpPr>
            <a:spLocks noGrp="1"/>
          </p:cNvSpPr>
          <p:nvPr>
            <p:ph type="ftr" sz="quarter" idx="11"/>
          </p:nvPr>
        </p:nvSpPr>
        <p:spPr>
          <a:xfrm>
            <a:off x="800100" y="4629150"/>
            <a:ext cx="4000500" cy="342900"/>
          </a:xfrm>
        </p:spPr>
        <p:txBody>
          <a:bodyPr/>
          <a:lstStyle/>
          <a:p>
            <a:endParaRPr kumimoji="0" lang="en-US"/>
          </a:p>
        </p:txBody>
      </p:sp>
      <p:sp>
        <p:nvSpPr>
          <p:cNvPr id="7" name="Rectangle 6"/>
          <p:cNvSpPr/>
          <p:nvPr/>
        </p:nvSpPr>
        <p:spPr>
          <a:xfrm flipV="1">
            <a:off x="69413" y="1782623"/>
            <a:ext cx="9013515" cy="6858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7" y="1756107"/>
            <a:ext cx="9013781" cy="3428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7" y="1851660"/>
            <a:ext cx="9014621" cy="3429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4656582"/>
            <a:ext cx="457200" cy="342900"/>
          </a:xfrm>
        </p:spPr>
        <p:txBody>
          <a:bodyPr/>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44213AF-26F6-41FA-8D85-E2C5388D6E58}" type="datetimeFigureOut">
              <a:rPr lang="en-US" smtClean="0"/>
              <a:pPr/>
              <a:t>9/30/2014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
        <p:nvSpPr>
          <p:cNvPr id="9" name="Content Placeholder 8"/>
          <p:cNvSpPr>
            <a:spLocks noGrp="1"/>
          </p:cNvSpPr>
          <p:nvPr>
            <p:ph sz="quarter" idx="1"/>
          </p:nvPr>
        </p:nvSpPr>
        <p:spPr>
          <a:xfrm>
            <a:off x="914400" y="1085850"/>
            <a:ext cx="3749040" cy="3429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085850"/>
            <a:ext cx="3749040" cy="3429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04788"/>
            <a:ext cx="7772400" cy="85725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085850"/>
            <a:ext cx="3733800" cy="5715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085850"/>
            <a:ext cx="3733800" cy="5715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44213AF-26F6-41FA-8D85-E2C5388D6E58}" type="datetimeFigureOut">
              <a:rPr lang="en-US" smtClean="0"/>
              <a:pPr/>
              <a:t>9/30/2014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D5BBC35B-A44B-4119-B8DA-DE9E3DFADA20}" type="slidenum">
              <a:rPr kumimoji="0" lang="en-US" smtClean="0"/>
              <a:pPr/>
              <a:t>‹#›</a:t>
            </a:fld>
            <a:endParaRPr kumimoji="0" lang="en-US"/>
          </a:p>
        </p:txBody>
      </p:sp>
      <p:sp>
        <p:nvSpPr>
          <p:cNvPr id="11" name="Content Placeholder 10"/>
          <p:cNvSpPr>
            <a:spLocks noGrp="1"/>
          </p:cNvSpPr>
          <p:nvPr>
            <p:ph sz="half" idx="2"/>
          </p:nvPr>
        </p:nvSpPr>
        <p:spPr>
          <a:xfrm>
            <a:off x="914400" y="1685925"/>
            <a:ext cx="3733800" cy="291465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1685925"/>
            <a:ext cx="3733800" cy="291465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4213AF-26F6-41FA-8D85-E2C5388D6E58}" type="datetimeFigureOut">
              <a:rPr lang="en-US" smtClean="0"/>
              <a:pPr/>
              <a:t>9/30/2014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213AF-26F6-41FA-8D85-E2C5388D6E58}" type="datetimeFigureOut">
              <a:rPr lang="en-US" smtClean="0"/>
              <a:pPr/>
              <a:t>9/30/2014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51435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52316"/>
            <a:ext cx="9013372" cy="502005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04788"/>
            <a:ext cx="7772400" cy="85725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200150"/>
            <a:ext cx="1905000" cy="337185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pPr/>
              <a:t>9/30/2014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
        <p:nvSpPr>
          <p:cNvPr id="11" name="Content Placeholder 10"/>
          <p:cNvSpPr>
            <a:spLocks noGrp="1"/>
          </p:cNvSpPr>
          <p:nvPr>
            <p:ph sz="quarter" idx="1"/>
          </p:nvPr>
        </p:nvSpPr>
        <p:spPr>
          <a:xfrm>
            <a:off x="2971800" y="1200150"/>
            <a:ext cx="5715000" cy="337185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675413"/>
            <a:ext cx="7315200" cy="391716"/>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4084369"/>
            <a:ext cx="7315200" cy="51435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pPr/>
              <a:t>9/30/2014</a:t>
            </a:fld>
            <a:endParaRPr lang="en-US">
              <a:solidFill>
                <a:schemeClr val="tx1"/>
              </a:solidFill>
            </a:endParaRPr>
          </a:p>
        </p:txBody>
      </p:sp>
      <p:sp>
        <p:nvSpPr>
          <p:cNvPr id="6" name="Footer Placeholder 5"/>
          <p:cNvSpPr>
            <a:spLocks noGrp="1"/>
          </p:cNvSpPr>
          <p:nvPr>
            <p:ph type="ftr" sz="quarter" idx="11"/>
          </p:nvPr>
        </p:nvSpPr>
        <p:spPr>
          <a:xfrm>
            <a:off x="914400" y="4629150"/>
            <a:ext cx="3886200" cy="342900"/>
          </a:xfrm>
        </p:spPr>
        <p:txBody>
          <a:bodyPr/>
          <a:lstStyle/>
          <a:p>
            <a:endParaRPr kumimoji="0" lang="en-US">
              <a:solidFill>
                <a:schemeClr val="tx1"/>
              </a:solidFill>
            </a:endParaRPr>
          </a:p>
        </p:txBody>
      </p:sp>
      <p:sp>
        <p:nvSpPr>
          <p:cNvPr id="7" name="Slide Number Placeholder 6"/>
          <p:cNvSpPr>
            <a:spLocks noGrp="1"/>
          </p:cNvSpPr>
          <p:nvPr>
            <p:ph type="sldNum" sz="quarter" idx="12"/>
          </p:nvPr>
        </p:nvSpPr>
        <p:spPr>
          <a:xfrm>
            <a:off x="146304" y="4656582"/>
            <a:ext cx="457200" cy="342900"/>
          </a:xfrm>
        </p:spPr>
        <p:txBody>
          <a:bodyPr/>
          <a:lstStyle/>
          <a:p>
            <a:fld id="{D5BBC35B-A44B-4119-B8DA-DE9E3DFADA20}" type="slidenum">
              <a:rPr kumimoji="0" lang="en-US" smtClean="0"/>
              <a:pPr/>
              <a:t>‹#›</a:t>
            </a:fld>
            <a:endParaRPr kumimoji="0" lang="en-US">
              <a:solidFill>
                <a:schemeClr val="tx1"/>
              </a:solidFill>
            </a:endParaRPr>
          </a:p>
        </p:txBody>
      </p:sp>
      <p:sp>
        <p:nvSpPr>
          <p:cNvPr id="11" name="Rectangle 10"/>
          <p:cNvSpPr/>
          <p:nvPr/>
        </p:nvSpPr>
        <p:spPr>
          <a:xfrm flipV="1">
            <a:off x="68307" y="3512666"/>
            <a:ext cx="9006840" cy="6858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9" y="3487856"/>
            <a:ext cx="9006639" cy="3428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1" y="3579919"/>
            <a:ext cx="9006637" cy="3660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9" y="50007"/>
            <a:ext cx="9001873" cy="3436144"/>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51435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52316"/>
            <a:ext cx="9013372" cy="502005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05979"/>
            <a:ext cx="7772400" cy="85725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085850"/>
            <a:ext cx="7772400" cy="3429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4643437"/>
            <a:ext cx="2476500" cy="357188"/>
          </a:xfrm>
          <a:prstGeom prst="rect">
            <a:avLst/>
          </a:prstGeom>
        </p:spPr>
        <p:txBody>
          <a:bodyPr anchor="ctr" anchorCtr="0"/>
          <a:lstStyle>
            <a:lvl1pPr algn="r" eaLnBrk="1" latinLnBrk="0" hangingPunct="1">
              <a:defRPr kumimoji="0" sz="1400">
                <a:solidFill>
                  <a:schemeClr val="tx2"/>
                </a:solidFill>
              </a:defRPr>
            </a:lvl1pPr>
          </a:lstStyle>
          <a:p>
            <a:fld id="{544213AF-26F6-41FA-8D85-E2C5388D6E58}" type="datetimeFigureOut">
              <a:rPr lang="en-US" smtClean="0"/>
              <a:pPr/>
              <a:t>9/30/2014</a:t>
            </a:fld>
            <a:endParaRPr lang="en-US" sz="1000" dirty="0">
              <a:solidFill>
                <a:schemeClr val="tx1"/>
              </a:solidFill>
            </a:endParaRPr>
          </a:p>
        </p:txBody>
      </p:sp>
      <p:sp>
        <p:nvSpPr>
          <p:cNvPr id="3" name="Footer Placeholder 2"/>
          <p:cNvSpPr>
            <a:spLocks noGrp="1"/>
          </p:cNvSpPr>
          <p:nvPr>
            <p:ph type="ftr" sz="quarter" idx="3"/>
          </p:nvPr>
        </p:nvSpPr>
        <p:spPr>
          <a:xfrm>
            <a:off x="914400" y="4629150"/>
            <a:ext cx="3962400" cy="342900"/>
          </a:xfrm>
          <a:prstGeom prst="rect">
            <a:avLst/>
          </a:prstGeom>
        </p:spPr>
        <p:txBody>
          <a:bodyPr anchor="ctr" anchorCtr="0"/>
          <a:lstStyle>
            <a:lvl1pPr eaLnBrk="1" latinLnBrk="0" hangingPunct="1">
              <a:defRPr kumimoji="0" sz="1400">
                <a:solidFill>
                  <a:schemeClr val="tx2"/>
                </a:solidFill>
              </a:defRPr>
            </a:lvl1pPr>
          </a:lstStyle>
          <a:p>
            <a:pPr algn="r" eaLnBrk="1" latinLnBrk="0" hangingPunct="1"/>
            <a:endParaRPr kumimoji="0" lang="en-US" sz="1000" dirty="0">
              <a:solidFill>
                <a:schemeClr val="tx1"/>
              </a:solidFill>
            </a:endParaRPr>
          </a:p>
        </p:txBody>
      </p:sp>
      <p:sp>
        <p:nvSpPr>
          <p:cNvPr id="23" name="Slide Number Placeholder 22"/>
          <p:cNvSpPr>
            <a:spLocks noGrp="1"/>
          </p:cNvSpPr>
          <p:nvPr>
            <p:ph type="sldNum" sz="quarter" idx="4"/>
          </p:nvPr>
        </p:nvSpPr>
        <p:spPr>
          <a:xfrm>
            <a:off x="146304" y="4657725"/>
            <a:ext cx="457200" cy="3429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Lst>
  <p:transition spd="slow">
    <p:wipe dir="d"/>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www.acf.hhs.gov/programs/ccb/ta/pubs/pathways/pathways_partnerships_v1.pdf"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hyperlink" Target="http://www.cdc.gov/physicalactivity/downloads/PA_State_Indicator_Report_2010.pdf" TargetMode="External"/><Relationship Id="rId5" Type="http://schemas.openxmlformats.org/officeDocument/2006/relationships/hyperlink" Target="http://www.cdc.gov/HealthyYouth/yrbs/pdf/us_physical_trend_yrbs.pdf" TargetMode="External"/><Relationship Id="rId4" Type="http://schemas.openxmlformats.org/officeDocument/2006/relationships/hyperlink" Target="http://www.cdc.gov/pcd/issues/2009/jan/07_0240.htm"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flippedtips.com/plegal/tips/bestsol.html" TargetMode="External"/><Relationship Id="rId3" Type="http://schemas.openxmlformats.org/officeDocument/2006/relationships/hyperlink" Target="http://flippedtips.com/plegal/tips/select.html" TargetMode="External"/><Relationship Id="rId7" Type="http://schemas.openxmlformats.org/officeDocument/2006/relationships/hyperlink" Target="http://flippedtips.com/plegal/tips/solutions.html"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flippedtips.com/plegal/tips/existing.html" TargetMode="External"/><Relationship Id="rId5" Type="http://schemas.openxmlformats.org/officeDocument/2006/relationships/hyperlink" Target="http://flippedtips.com/plegal/tips/identify.html" TargetMode="External"/><Relationship Id="rId4" Type="http://schemas.openxmlformats.org/officeDocument/2006/relationships/hyperlink" Target="http://flippedtips.com/plegal/tips/gather.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mayoclinic.org/diseases-conditions/childhood-obesity/basics/definition/con-20027428" TargetMode="External"/><Relationship Id="rId2" Type="http://schemas.openxmlformats.org/officeDocument/2006/relationships/hyperlink" Target="http://www.cdc.gov/healthyyouth/obesity/facts.htm"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http://www.cdc.gov/healthyyouth/obesity/facts.htm"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www.cdc.gov/obesity/childhood/problem.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hyperlink" Target="http://www.cdc.gov/healthyyouth/obesity/facts.htm" TargetMode="External"/><Relationship Id="rId4" Type="http://schemas.openxmlformats.org/officeDocument/2006/relationships/hyperlink" Target="http://www.healthychildren.org/English/health-issues/conditions/obesity/Pages/Where-We-Stand-Obesity-Prevention.asp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cdc.gov/obesity/childhood/problem.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hyperlink" Target="http://www.cdc.gov/healthyyouth/obesity/facts.htm" TargetMode="External"/><Relationship Id="rId4" Type="http://schemas.openxmlformats.org/officeDocument/2006/relationships/hyperlink" Target="http://www.healthychildren.org/English/health-issues/conditions/obesity/Pages/Where-We-Stand-Obesity-Prevention.aspx"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subTitle" idx="1"/>
          </p:nvPr>
        </p:nvSpPr>
        <p:spPr>
          <a:prstGeom prst="rect">
            <a:avLst/>
          </a:prstGeom>
        </p:spPr>
        <p:txBody>
          <a:bodyPr lIns="91425" tIns="91425" rIns="91425" bIns="91425" anchor="t" anchorCtr="0">
            <a:noAutofit/>
          </a:bodyPr>
          <a:lstStyle/>
          <a:p>
            <a:pPr lvl="0" rtl="0">
              <a:spcBef>
                <a:spcPts val="0"/>
              </a:spcBef>
              <a:buNone/>
            </a:pPr>
            <a:endParaRPr/>
          </a:p>
          <a:p>
            <a:pPr marL="1828800" indent="457200" algn="l" rtl="0">
              <a:spcBef>
                <a:spcPts val="0"/>
              </a:spcBef>
              <a:buNone/>
            </a:pPr>
            <a:endParaRPr/>
          </a:p>
          <a:p>
            <a:pPr marL="0" lvl="0" indent="0" algn="l" rtl="0">
              <a:spcBef>
                <a:spcPts val="0"/>
              </a:spcBef>
              <a:buNone/>
            </a:pPr>
            <a:r>
              <a:rPr lang="en"/>
              <a:t>Shahanaz Islam</a:t>
            </a:r>
          </a:p>
          <a:p>
            <a:pPr lvl="0" rtl="0">
              <a:spcBef>
                <a:spcPts val="0"/>
              </a:spcBef>
              <a:buNone/>
            </a:pPr>
            <a:r>
              <a:rPr lang="en"/>
              <a:t>P.S. 194M Countee Cullen</a:t>
            </a:r>
          </a:p>
          <a:p>
            <a:pPr lvl="0" rtl="0">
              <a:spcBef>
                <a:spcPts val="0"/>
              </a:spcBef>
              <a:buNone/>
            </a:pPr>
            <a:r>
              <a:rPr lang="en"/>
              <a:t>New York, New York</a:t>
            </a:r>
          </a:p>
        </p:txBody>
      </p:sp>
      <p:pic>
        <p:nvPicPr>
          <p:cNvPr id="37" name="Shape 37"/>
          <p:cNvPicPr preferRelativeResize="0"/>
          <p:nvPr/>
        </p:nvPicPr>
        <p:blipFill>
          <a:blip r:embed="rId3">
            <a:alphaModFix/>
          </a:blip>
          <a:stretch>
            <a:fillRect/>
          </a:stretch>
        </p:blipFill>
        <p:spPr>
          <a:xfrm>
            <a:off x="2057400" y="207928"/>
            <a:ext cx="5373324" cy="2055799"/>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prstGeom prst="rect">
            <a:avLst/>
          </a:prstGeom>
        </p:spPr>
        <p:txBody>
          <a:bodyPr lIns="91425" tIns="91425" rIns="91425" bIns="91425" anchor="b" anchorCtr="0">
            <a:noAutofit/>
          </a:bodyPr>
          <a:lstStyle/>
          <a:p>
            <a:pPr algn="ctr">
              <a:spcBef>
                <a:spcPts val="0"/>
              </a:spcBef>
              <a:buNone/>
            </a:pPr>
            <a:r>
              <a:rPr lang="en-US" dirty="0" smtClean="0"/>
              <a:t>Select the Best Solution </a:t>
            </a:r>
            <a:r>
              <a:rPr lang="en-US" sz="1800" dirty="0" smtClean="0"/>
              <a:t>(Feasibility vs. Effectiveness)</a:t>
            </a:r>
            <a:endParaRPr sz="1800"/>
          </a:p>
        </p:txBody>
      </p:sp>
      <p:sp>
        <p:nvSpPr>
          <p:cNvPr id="86" name="Shape 86"/>
          <p:cNvSpPr txBox="1">
            <a:spLocks noGrp="1"/>
          </p:cNvSpPr>
          <p:nvPr>
            <p:ph type="body" idx="1"/>
          </p:nvPr>
        </p:nvSpPr>
        <p:spPr>
          <a:prstGeom prst="rect">
            <a:avLst/>
          </a:prstGeom>
        </p:spPr>
        <p:txBody>
          <a:bodyPr lIns="91425" tIns="91425" rIns="91425" bIns="91425" anchor="t" anchorCtr="0">
            <a:noAutofit/>
          </a:bodyPr>
          <a:lstStyle/>
          <a:p>
            <a:pPr>
              <a:buFont typeface="Wingdings" pitchFamily="2" charset="2"/>
              <a:buChar char="v"/>
            </a:pPr>
            <a:r>
              <a:rPr lang="en-US" sz="2400" dirty="0" smtClean="0"/>
              <a:t> Grade: 6</a:t>
            </a:r>
            <a:r>
              <a:rPr lang="en-US" sz="2400" baseline="30000" dirty="0" smtClean="0"/>
              <a:t>th</a:t>
            </a:r>
            <a:r>
              <a:rPr lang="en-US" sz="2400" dirty="0" smtClean="0"/>
              <a:t> </a:t>
            </a:r>
          </a:p>
          <a:p>
            <a:pPr>
              <a:spcBef>
                <a:spcPts val="0"/>
              </a:spcBef>
              <a:buFont typeface="Wingdings" pitchFamily="2" charset="2"/>
              <a:buChar char="v"/>
            </a:pPr>
            <a:r>
              <a:rPr lang="en-US" sz="2400" dirty="0" smtClean="0"/>
              <a:t>Objective: Students  will able to write a persuasive essay in which they suggest a solution to childhood obesity.</a:t>
            </a:r>
          </a:p>
          <a:p>
            <a:pPr>
              <a:spcBef>
                <a:spcPts val="0"/>
              </a:spcBef>
              <a:buFont typeface="Wingdings" pitchFamily="2" charset="2"/>
              <a:buChar char="v"/>
            </a:pPr>
            <a:r>
              <a:rPr lang="en-US" sz="2400" dirty="0" smtClean="0"/>
              <a:t>Using the information in the previous slides and their own research, you will choose the best solution that will bring an end to childhood obesity. The essay will be a persuasive essay in which students will have the task of convincing government officials to implement their solution as a policy in schools.</a:t>
            </a:r>
          </a:p>
          <a:p>
            <a:pPr>
              <a:spcBef>
                <a:spcPts val="0"/>
              </a:spcBef>
              <a:buFont typeface="Wingdings" pitchFamily="2" charset="2"/>
              <a:buChar char="v"/>
            </a:pPr>
            <a:r>
              <a:rPr lang="en-US" sz="2400" dirty="0" smtClean="0"/>
              <a:t>Use the next slide as a guide to write a well structured essay.</a:t>
            </a:r>
          </a:p>
        </p:txBody>
      </p:sp>
    </p:spTree>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US" dirty="0" smtClean="0"/>
              <a:t>Writing a Well Structured Essay</a:t>
            </a:r>
            <a:endParaRPr/>
          </a:p>
        </p:txBody>
      </p:sp>
      <p:sp>
        <p:nvSpPr>
          <p:cNvPr id="86" name="Shape 86"/>
          <p:cNvSpPr txBox="1">
            <a:spLocks noGrp="1"/>
          </p:cNvSpPr>
          <p:nvPr>
            <p:ph type="body" idx="1"/>
          </p:nvPr>
        </p:nvSpPr>
        <p:spPr>
          <a:prstGeom prst="rect">
            <a:avLst/>
          </a:prstGeom>
        </p:spPr>
        <p:txBody>
          <a:bodyPr lIns="91425" tIns="91425" rIns="91425" bIns="91425" anchor="t" anchorCtr="0">
            <a:noAutofit/>
          </a:bodyPr>
          <a:lstStyle/>
          <a:p>
            <a:pPr algn="just"/>
            <a:r>
              <a:rPr lang="en-US" sz="1400" b="1" dirty="0" smtClean="0"/>
              <a:t>A clear, concise, and defined thesis statement that occurs in the first paragraph of the essay.</a:t>
            </a:r>
            <a:endParaRPr lang="en-US" sz="1400" dirty="0" smtClean="0"/>
          </a:p>
          <a:p>
            <a:pPr algn="just"/>
            <a:r>
              <a:rPr lang="en-US" sz="1400" dirty="0" smtClean="0"/>
              <a:t>In the first paragraph of an persuasive essay, students should set the context by reviewing the topic in a general way. Next the author should explain why the topic is important or why readers should care about the issue. Lastly, students should present the thesis statement. </a:t>
            </a:r>
          </a:p>
          <a:p>
            <a:pPr algn="just"/>
            <a:r>
              <a:rPr lang="en-US" sz="1400" b="1" dirty="0" smtClean="0"/>
              <a:t>Clear and logical transitions between the introduction, body, and conclusion. </a:t>
            </a:r>
            <a:r>
              <a:rPr lang="en-US" sz="1400" dirty="0" smtClean="0"/>
              <a:t>Transitions should wrap up the idea from the previous section and introduce the idea that is to follow in the next section.</a:t>
            </a:r>
          </a:p>
          <a:p>
            <a:pPr algn="just"/>
            <a:r>
              <a:rPr lang="en-US" sz="1400" b="1" dirty="0" smtClean="0"/>
              <a:t>Body paragraphs that include evidential support. </a:t>
            </a:r>
            <a:r>
              <a:rPr lang="en-US" sz="1400" dirty="0" smtClean="0"/>
              <a:t>Each paragraph should be limited to the discussion of one general idea. This will allow for clarity and direction throughout the essay. However, persuasive essays should also consider and explain differing points of view regarding the topic. </a:t>
            </a:r>
          </a:p>
          <a:p>
            <a:pPr algn="just"/>
            <a:r>
              <a:rPr lang="en-US" sz="1400" b="1" dirty="0" smtClean="0"/>
              <a:t>Evidential support (whether factual, logical, statistical, or anecdotal).</a:t>
            </a:r>
            <a:r>
              <a:rPr lang="en-US" sz="1400" dirty="0" smtClean="0"/>
              <a:t>The argumentative essay requires well-researched, accurate, detailed, and current information to support the thesis statement and consider other points of view. Some factual, logical, statistical, or anecdotal evidence should support the thesis.</a:t>
            </a:r>
            <a:endParaRPr lang="en-US" dirty="0" smtClean="0"/>
          </a:p>
          <a:p>
            <a:pPr algn="just"/>
            <a:r>
              <a:rPr lang="en-US" sz="1400" b="1" dirty="0" smtClean="0"/>
              <a:t>A conclusion that readdresses the thesis in light of the evidence provided. </a:t>
            </a:r>
            <a:r>
              <a:rPr lang="en-US" sz="1400" dirty="0" smtClean="0"/>
              <a:t>This is the portion of the essay that will leave the most immediate impression on the mind of the reader. Therefore, it must be effective and logical. Do not introduce any new information into the conclusion; rather, restate why the topic is important, review the main points, and review your thesis. </a:t>
            </a:r>
          </a:p>
          <a:p>
            <a:pPr>
              <a:spcBef>
                <a:spcPts val="0"/>
              </a:spcBef>
              <a:buNone/>
            </a:pPr>
            <a:endParaRPr/>
          </a:p>
        </p:txBody>
      </p:sp>
    </p:spTree>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pic>
        <p:nvPicPr>
          <p:cNvPr id="80" name="Shape 80"/>
          <p:cNvPicPr preferRelativeResize="0"/>
          <p:nvPr/>
        </p:nvPicPr>
        <p:blipFill>
          <a:blip r:embed="rId3">
            <a:alphaModFix/>
          </a:blip>
          <a:stretch>
            <a:fillRect/>
          </a:stretch>
        </p:blipFill>
        <p:spPr>
          <a:xfrm>
            <a:off x="381000" y="209550"/>
            <a:ext cx="8382000" cy="4572000"/>
          </a:xfrm>
          <a:prstGeom prst="rect">
            <a:avLst/>
          </a:prstGeom>
          <a:noFill/>
          <a:ln>
            <a:noFill/>
          </a:ln>
        </p:spPr>
      </p:pic>
      <p:sp>
        <p:nvSpPr>
          <p:cNvPr id="78" name="Shape 78"/>
          <p:cNvSpPr txBox="1">
            <a:spLocks noGrp="1"/>
          </p:cNvSpPr>
          <p:nvPr>
            <p:ph type="title"/>
          </p:nvPr>
        </p:nvSpPr>
        <p:spPr>
          <a:prstGeom prst="rect">
            <a:avLst/>
          </a:prstGeom>
        </p:spPr>
        <p:txBody>
          <a:bodyPr lIns="91425" tIns="91425" rIns="91425" bIns="91425" anchor="b" anchorCtr="0">
            <a:noAutofit/>
          </a:bodyPr>
          <a:lstStyle/>
          <a:p>
            <a:pPr>
              <a:spcBef>
                <a:spcPts val="0"/>
              </a:spcBef>
              <a:buNone/>
            </a:pPr>
            <a:endParaRPr/>
          </a:p>
        </p:txBody>
      </p:sp>
    </p:spTree>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05978"/>
            <a:ext cx="8229600" cy="613172"/>
          </a:xfrm>
          <a:prstGeom prst="rect">
            <a:avLst/>
          </a:prstGeom>
        </p:spPr>
        <p:txBody>
          <a:bodyPr lIns="91425" tIns="91425" rIns="91425" bIns="91425" anchor="b" anchorCtr="0">
            <a:noAutofit/>
          </a:bodyPr>
          <a:lstStyle/>
          <a:p>
            <a:pPr algn="ctr">
              <a:spcBef>
                <a:spcPts val="0"/>
              </a:spcBef>
              <a:buNone/>
            </a:pPr>
            <a:r>
              <a:rPr lang="en-US" dirty="0" smtClean="0"/>
              <a:t>References</a:t>
            </a:r>
            <a:endParaRPr/>
          </a:p>
        </p:txBody>
      </p:sp>
      <p:sp>
        <p:nvSpPr>
          <p:cNvPr id="92" name="Shape 92"/>
          <p:cNvSpPr txBox="1">
            <a:spLocks noGrp="1"/>
          </p:cNvSpPr>
          <p:nvPr>
            <p:ph type="body" idx="1"/>
          </p:nvPr>
        </p:nvSpPr>
        <p:spPr>
          <a:xfrm>
            <a:off x="228600" y="590550"/>
            <a:ext cx="8305800" cy="4267200"/>
          </a:xfrm>
          <a:prstGeom prst="rect">
            <a:avLst/>
          </a:prstGeom>
        </p:spPr>
        <p:txBody>
          <a:bodyPr lIns="91425" tIns="91425" rIns="91425" bIns="91425" anchor="t" anchorCtr="0">
            <a:noAutofit/>
          </a:bodyPr>
          <a:lstStyle/>
          <a:p>
            <a:r>
              <a:rPr lang="en-US" sz="1200" dirty="0" smtClean="0"/>
              <a:t>1) Snyder TD, </a:t>
            </a:r>
            <a:r>
              <a:rPr lang="en-US" sz="1200" dirty="0" err="1" smtClean="0"/>
              <a:t>Dillow</a:t>
            </a:r>
            <a:r>
              <a:rPr lang="en-US" sz="1200" dirty="0" smtClean="0"/>
              <a:t> SA, Hoffman CM. </a:t>
            </a:r>
            <a:r>
              <a:rPr lang="en-US" sz="1200" i="1" dirty="0" smtClean="0"/>
              <a:t>Digest 81. of education statistics</a:t>
            </a:r>
            <a:r>
              <a:rPr lang="en-US" sz="1200" dirty="0" smtClean="0"/>
              <a:t> 2008. Washington (DC): U.S. Department of Education, Institute of Education Sciences, National Center for Education Statistics; 2009. NCES publication number 2009—020.</a:t>
            </a:r>
          </a:p>
          <a:p>
            <a:r>
              <a:rPr lang="en-US" sz="1200" dirty="0" smtClean="0"/>
              <a:t>2)Centers for Disease Control and Prevention. </a:t>
            </a:r>
            <a:r>
              <a:rPr lang="en-US" sz="1200" i="1" dirty="0" smtClean="0"/>
              <a:t>Children's Food Environment State Indicator Report, 2011</a:t>
            </a:r>
            <a:r>
              <a:rPr lang="en-US" sz="1200" dirty="0" smtClean="0"/>
              <a:t>.</a:t>
            </a:r>
          </a:p>
          <a:p>
            <a:r>
              <a:rPr lang="en-US" sz="1200" dirty="0" smtClean="0"/>
              <a:t>3)Institute of Medicine, Food Marketing to Children and Youth: Threat or Opportunity? Washington, DC, National Academies Press; 2005.</a:t>
            </a:r>
          </a:p>
          <a:p>
            <a:r>
              <a:rPr lang="en-US" sz="1200" dirty="0" smtClean="0"/>
              <a:t>4)Pathways and Partnerships for Childcare Excellence. Available at</a:t>
            </a:r>
            <a:r>
              <a:rPr lang="en-US" sz="1200" u="sng" dirty="0" smtClean="0">
                <a:hlinkClick r:id="rId3"/>
              </a:rPr>
              <a:t>http://www.acf.hhs.gov/programs/ccb/ta/pubs/pathways/pathways_partnerships_v1.pdf</a:t>
            </a:r>
            <a:r>
              <a:rPr lang="en-US" sz="1200" dirty="0" smtClean="0">
                <a:hlinkClick r:id="rId3"/>
              </a:rPr>
              <a:t> </a:t>
            </a:r>
            <a:r>
              <a:rPr lang="en-US" sz="1200" dirty="0" smtClean="0"/>
              <a:t>[PDF-250k].</a:t>
            </a:r>
          </a:p>
          <a:p>
            <a:r>
              <a:rPr lang="en-US" sz="1200" dirty="0" smtClean="0"/>
              <a:t>5)</a:t>
            </a:r>
            <a:r>
              <a:rPr lang="en-US" sz="1200" dirty="0" err="1" smtClean="0"/>
              <a:t>Kaphingst</a:t>
            </a:r>
            <a:r>
              <a:rPr lang="en-US" sz="1200" dirty="0" smtClean="0"/>
              <a:t>, KM, and Story M. Child care as an untapped setting for obesity prevention: state child care licensing regulations related to nutrition, physical activity, and media use for preschool-aged children in the united states. </a:t>
            </a:r>
            <a:r>
              <a:rPr lang="en-US" sz="1200" i="1" dirty="0" smtClean="0"/>
              <a:t>Preventing Chronic Disease: Public Research, Practice and Policy</a:t>
            </a:r>
            <a:r>
              <a:rPr lang="en-US" sz="1200" dirty="0" smtClean="0"/>
              <a:t> 2009l 6(1):1—13.Available at</a:t>
            </a:r>
            <a:r>
              <a:rPr lang="en-US" sz="1200" u="sng" dirty="0" smtClean="0">
                <a:hlinkClick r:id="rId4"/>
              </a:rPr>
              <a:t>www.cdc.gov/</a:t>
            </a:r>
            <a:r>
              <a:rPr lang="en-US" sz="1200" u="sng" dirty="0" err="1" smtClean="0">
                <a:hlinkClick r:id="rId4"/>
              </a:rPr>
              <a:t>pcd</a:t>
            </a:r>
            <a:r>
              <a:rPr lang="en-US" sz="1200" u="sng" dirty="0" smtClean="0">
                <a:hlinkClick r:id="rId4"/>
              </a:rPr>
              <a:t>/issues/2009/</a:t>
            </a:r>
            <a:r>
              <a:rPr lang="en-US" sz="1200" u="sng" dirty="0" err="1" smtClean="0">
                <a:hlinkClick r:id="rId4"/>
              </a:rPr>
              <a:t>jan</a:t>
            </a:r>
            <a:r>
              <a:rPr lang="en-US" sz="1200" u="sng" dirty="0" smtClean="0">
                <a:hlinkClick r:id="rId4"/>
              </a:rPr>
              <a:t>/07_0240.htm</a:t>
            </a:r>
            <a:endParaRPr lang="en-US" sz="1200" dirty="0" smtClean="0"/>
          </a:p>
          <a:p>
            <a:r>
              <a:rPr lang="en-US" sz="1200" dirty="0" smtClean="0"/>
              <a:t>6)U.S. Department of Health and Human 2. Services. </a:t>
            </a:r>
            <a:r>
              <a:rPr lang="en-US" sz="1200" i="1" dirty="0" smtClean="0"/>
              <a:t>2008 Physical Activity Guidelines for Americans</a:t>
            </a:r>
            <a:r>
              <a:rPr lang="en-US" sz="1200" dirty="0" smtClean="0"/>
              <a:t>. Washington (DC): U.S. Department of Health and Human Services; 2008.</a:t>
            </a:r>
          </a:p>
          <a:p>
            <a:r>
              <a:rPr lang="en-US" sz="1200" dirty="0" smtClean="0"/>
              <a:t>7)Youth Risk Behavior Surveillance System. 3. 2009 National YRBS Overview. Available at</a:t>
            </a:r>
            <a:r>
              <a:rPr lang="en-US" sz="1200" u="sng" dirty="0" smtClean="0">
                <a:hlinkClick r:id="rId5"/>
              </a:rPr>
              <a:t>http://www.cdc.gov/HealthyYouth/yrbs/pdf/us_physical_trend_yrbs.pdf</a:t>
            </a:r>
            <a:r>
              <a:rPr lang="en-US" sz="1200" dirty="0" smtClean="0">
                <a:hlinkClick r:id="rId5"/>
              </a:rPr>
              <a:t> </a:t>
            </a:r>
            <a:r>
              <a:rPr lang="en-US" sz="1200" dirty="0" smtClean="0"/>
              <a:t> [PDF-91k]. Accessed June 9, 2010.</a:t>
            </a:r>
          </a:p>
          <a:p>
            <a:r>
              <a:rPr lang="en-US" sz="1200" dirty="0" smtClean="0"/>
              <a:t>8)Centers for Disease Control and Prevention. State Indicator Report on Physical Activity, 2010. Available at</a:t>
            </a:r>
            <a:r>
              <a:rPr lang="en-US" sz="1200" u="sng" dirty="0" smtClean="0">
                <a:hlinkClick r:id="rId6"/>
              </a:rPr>
              <a:t>http://www.cdc.gov/physicalactivity/downloads/PA_State_Indicator_Report_2010.pdf</a:t>
            </a:r>
            <a:r>
              <a:rPr lang="en-US" sz="1200" dirty="0" smtClean="0">
                <a:hlinkClick r:id="rId6"/>
              </a:rPr>
              <a:t> </a:t>
            </a:r>
            <a:r>
              <a:rPr lang="en-US" sz="1200" dirty="0" smtClean="0"/>
              <a:t>[PDF-1.5Mb].</a:t>
            </a:r>
          </a:p>
          <a:p>
            <a:r>
              <a:rPr lang="en-US" sz="1200" dirty="0" smtClean="0"/>
              <a:t>9)Larson N, Story M, Nelson M. Neighborhood environments: disparities in access to healthy foods in the U.S. </a:t>
            </a:r>
            <a:r>
              <a:rPr lang="en-US" sz="1200" i="1" dirty="0" smtClean="0"/>
              <a:t>Am J </a:t>
            </a:r>
            <a:r>
              <a:rPr lang="en-US" sz="1200" i="1" dirty="0" err="1" smtClean="0"/>
              <a:t>Prev</a:t>
            </a:r>
            <a:r>
              <a:rPr lang="en-US" sz="1200" i="1" dirty="0" smtClean="0"/>
              <a:t> Med</a:t>
            </a:r>
            <a:r>
              <a:rPr lang="en-US" sz="1200" dirty="0" smtClean="0"/>
              <a:t>. 2009;36(1):74—81.e10.</a:t>
            </a:r>
          </a:p>
          <a:p>
            <a:r>
              <a:rPr lang="en-US" sz="1200" dirty="0" smtClean="0"/>
              <a:t>10)Johnson L, </a:t>
            </a:r>
            <a:r>
              <a:rPr lang="en-US" sz="1200" dirty="0" err="1" smtClean="0"/>
              <a:t>Mander</a:t>
            </a:r>
            <a:r>
              <a:rPr lang="en-US" sz="1200" dirty="0" smtClean="0"/>
              <a:t> AP, Jones LR, Emmett 28. PM, </a:t>
            </a:r>
            <a:r>
              <a:rPr lang="en-US" sz="1200" dirty="0" err="1" smtClean="0"/>
              <a:t>Jebb</a:t>
            </a:r>
            <a:r>
              <a:rPr lang="en-US" sz="1200" dirty="0" smtClean="0"/>
              <a:t> SA. A prospective analysis of dietary energy density at age 5 and 7 years and fatness at 9 years among UK children. </a:t>
            </a:r>
            <a:r>
              <a:rPr lang="en-US" sz="1200" i="1" dirty="0" err="1" smtClean="0"/>
              <a:t>Int</a:t>
            </a:r>
            <a:r>
              <a:rPr lang="en-US" sz="1200" i="1" dirty="0" smtClean="0"/>
              <a:t> J </a:t>
            </a:r>
            <a:r>
              <a:rPr lang="en-US" sz="1200" i="1" dirty="0" err="1" smtClean="0"/>
              <a:t>Obes</a:t>
            </a:r>
            <a:r>
              <a:rPr lang="en-US" sz="1200" i="1" dirty="0" smtClean="0"/>
              <a:t> (</a:t>
            </a:r>
            <a:r>
              <a:rPr lang="en-US" sz="1200" i="1" dirty="0" err="1" smtClean="0"/>
              <a:t>Lond</a:t>
            </a:r>
            <a:r>
              <a:rPr lang="en-US" sz="1200" i="1" dirty="0" smtClean="0"/>
              <a:t>)</a:t>
            </a:r>
            <a:r>
              <a:rPr lang="en-US" sz="1200" dirty="0" smtClean="0"/>
              <a:t> 2008;32(4):586—593.</a:t>
            </a:r>
          </a:p>
          <a:p>
            <a:r>
              <a:rPr lang="en-US" sz="1200" dirty="0" smtClean="0"/>
              <a:t>11)Johnson L, </a:t>
            </a:r>
            <a:r>
              <a:rPr lang="en-US" sz="1200" dirty="0" err="1" smtClean="0"/>
              <a:t>Mander</a:t>
            </a:r>
            <a:r>
              <a:rPr lang="en-US" sz="1200" dirty="0" smtClean="0"/>
              <a:t> AP, Jones LR, Emmett 29. PM, </a:t>
            </a:r>
            <a:r>
              <a:rPr lang="en-US" sz="1200" dirty="0" err="1" smtClean="0"/>
              <a:t>Jebb</a:t>
            </a:r>
            <a:r>
              <a:rPr lang="en-US" sz="1200" dirty="0" smtClean="0"/>
              <a:t> SA. Energy-dense, low-fiber, high-fat dietary pattern is associated with increased fatness in childhood. </a:t>
            </a:r>
            <a:r>
              <a:rPr lang="en-US" sz="1200" i="1" dirty="0" smtClean="0"/>
              <a:t>Am J </a:t>
            </a:r>
            <a:r>
              <a:rPr lang="en-US" sz="1200" i="1" dirty="0" err="1" smtClean="0"/>
              <a:t>Clin</a:t>
            </a:r>
            <a:r>
              <a:rPr lang="en-US" sz="1200" i="1" dirty="0" smtClean="0"/>
              <a:t> </a:t>
            </a:r>
            <a:r>
              <a:rPr lang="en-US" sz="1200" i="1" dirty="0" err="1" smtClean="0"/>
              <a:t>Nutr</a:t>
            </a:r>
            <a:r>
              <a:rPr lang="en-US" sz="1200" dirty="0" smtClean="0"/>
              <a:t> 2008;87:846—854.</a:t>
            </a:r>
          </a:p>
          <a:p>
            <a:r>
              <a:rPr lang="en-US" sz="1200" dirty="0" smtClean="0"/>
              <a:t>Google Images</a:t>
            </a:r>
          </a:p>
          <a:p>
            <a:endParaRPr lang="en-US" sz="1200" dirty="0" smtClean="0"/>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3" name="Shape 43"/>
          <p:cNvSpPr txBox="1">
            <a:spLocks noGrp="1"/>
          </p:cNvSpPr>
          <p:nvPr>
            <p:ph type="subTitle" idx="1"/>
          </p:nvPr>
        </p:nvSpPr>
        <p:spPr>
          <a:xfrm>
            <a:off x="315000" y="1373577"/>
            <a:ext cx="8514000" cy="3255599"/>
          </a:xfrm>
          <a:prstGeom prst="rect">
            <a:avLst/>
          </a:prstGeom>
        </p:spPr>
        <p:txBody>
          <a:bodyPr lIns="91425" tIns="91425" rIns="91425" bIns="91425" anchor="t" anchorCtr="0">
            <a:noAutofit/>
          </a:bodyPr>
          <a:lstStyle/>
          <a:p>
            <a:pPr>
              <a:spcBef>
                <a:spcPts val="0"/>
              </a:spcBef>
            </a:pPr>
            <a:r>
              <a:rPr lang="en" sz="4000" dirty="0" smtClean="0">
                <a:solidFill>
                  <a:schemeClr val="tx1"/>
                </a:solidFill>
              </a:rPr>
              <a:t>Public Policy Ananlyst Steps</a:t>
            </a:r>
          </a:p>
          <a:p>
            <a:pPr rtl="0">
              <a:spcBef>
                <a:spcPts val="0"/>
              </a:spcBef>
              <a:buNone/>
            </a:pPr>
            <a:endParaRPr lang="en" sz="2800" dirty="0" smtClean="0">
              <a:solidFill>
                <a:schemeClr val="tx1"/>
              </a:solidFill>
            </a:endParaRPr>
          </a:p>
          <a:p>
            <a:pPr rtl="0">
              <a:spcBef>
                <a:spcPts val="0"/>
              </a:spcBef>
              <a:buNone/>
            </a:pPr>
            <a:r>
              <a:rPr lang="en" sz="2800" dirty="0" smtClean="0">
                <a:solidFill>
                  <a:schemeClr val="tx1"/>
                </a:solidFill>
              </a:rPr>
              <a:t>1.</a:t>
            </a:r>
            <a:r>
              <a:rPr lang="en" sz="2800" u="sng" dirty="0" smtClean="0">
                <a:solidFill>
                  <a:schemeClr val="tx1"/>
                </a:solidFill>
                <a:latin typeface="Verdana"/>
                <a:ea typeface="Verdana"/>
                <a:cs typeface="Verdana"/>
                <a:sym typeface="Verdana"/>
                <a:hlinkClick r:id="rId3"/>
              </a:rPr>
              <a:t>Define </a:t>
            </a:r>
            <a:r>
              <a:rPr lang="en" sz="2800" u="sng" dirty="0">
                <a:solidFill>
                  <a:schemeClr val="tx1"/>
                </a:solidFill>
                <a:latin typeface="Verdana"/>
                <a:ea typeface="Verdana"/>
                <a:cs typeface="Verdana"/>
                <a:sym typeface="Verdana"/>
                <a:hlinkClick r:id="rId3"/>
              </a:rPr>
              <a:t>the Problem</a:t>
            </a:r>
          </a:p>
          <a:p>
            <a:pPr rtl="0">
              <a:spcBef>
                <a:spcPts val="0"/>
              </a:spcBef>
              <a:buNone/>
            </a:pPr>
            <a:r>
              <a:rPr lang="en" sz="2800" dirty="0">
                <a:solidFill>
                  <a:schemeClr val="tx1"/>
                </a:solidFill>
              </a:rPr>
              <a:t>2.</a:t>
            </a:r>
            <a:r>
              <a:rPr lang="en" sz="2800" u="sng" dirty="0">
                <a:solidFill>
                  <a:schemeClr val="tx1"/>
                </a:solidFill>
                <a:hlinkClick r:id="rId4"/>
              </a:rPr>
              <a:t>Gather the Evidence</a:t>
            </a:r>
          </a:p>
          <a:p>
            <a:pPr rtl="0">
              <a:spcBef>
                <a:spcPts val="0"/>
              </a:spcBef>
              <a:buNone/>
            </a:pPr>
            <a:r>
              <a:rPr lang="en" sz="2800" dirty="0">
                <a:solidFill>
                  <a:schemeClr val="tx1"/>
                </a:solidFill>
              </a:rPr>
              <a:t>3.</a:t>
            </a:r>
            <a:r>
              <a:rPr lang="en" sz="2800" b="1" u="sng" dirty="0">
                <a:solidFill>
                  <a:schemeClr val="tx1"/>
                </a:solidFill>
                <a:hlinkClick r:id="rId5"/>
              </a:rPr>
              <a:t>Identify the Causes</a:t>
            </a:r>
          </a:p>
          <a:p>
            <a:pPr rtl="0">
              <a:spcBef>
                <a:spcPts val="0"/>
              </a:spcBef>
              <a:buNone/>
            </a:pPr>
            <a:r>
              <a:rPr lang="en" sz="2800" dirty="0">
                <a:solidFill>
                  <a:schemeClr val="tx1"/>
                </a:solidFill>
              </a:rPr>
              <a:t>4.</a:t>
            </a:r>
            <a:r>
              <a:rPr lang="en" sz="2800" b="1" u="sng" dirty="0">
                <a:solidFill>
                  <a:schemeClr val="tx1"/>
                </a:solidFill>
                <a:hlinkClick r:id="rId6"/>
              </a:rPr>
              <a:t>Evaluate an Existing Policy</a:t>
            </a:r>
          </a:p>
          <a:p>
            <a:pPr rtl="0">
              <a:spcBef>
                <a:spcPts val="0"/>
              </a:spcBef>
              <a:buNone/>
            </a:pPr>
            <a:r>
              <a:rPr lang="en" sz="2800" dirty="0">
                <a:solidFill>
                  <a:schemeClr val="tx1"/>
                </a:solidFill>
              </a:rPr>
              <a:t>5.</a:t>
            </a:r>
            <a:r>
              <a:rPr lang="en" sz="2800" b="1" u="sng" dirty="0">
                <a:solidFill>
                  <a:schemeClr val="tx1"/>
                </a:solidFill>
                <a:hlinkClick r:id="rId7"/>
              </a:rPr>
              <a:t>Develop Solutions</a:t>
            </a:r>
          </a:p>
          <a:p>
            <a:pPr>
              <a:spcBef>
                <a:spcPts val="0"/>
              </a:spcBef>
              <a:buNone/>
            </a:pPr>
            <a:r>
              <a:rPr lang="en" sz="2800" dirty="0">
                <a:solidFill>
                  <a:schemeClr val="tx1"/>
                </a:solidFill>
              </a:rPr>
              <a:t>6.</a:t>
            </a:r>
            <a:r>
              <a:rPr lang="en" sz="2800" b="1" dirty="0">
                <a:solidFill>
                  <a:schemeClr val="tx1"/>
                </a:solidFill>
                <a:hlinkClick r:id="rId8"/>
              </a:rPr>
              <a:t>Select the Best Solution (Feasability vs. Effectiveness)</a:t>
            </a:r>
            <a:endParaRPr lang="en" sz="2800" b="1" dirty="0">
              <a:solidFill>
                <a:schemeClr val="tx1"/>
              </a:solidFill>
            </a:endParaRPr>
          </a:p>
        </p:txBody>
      </p:sp>
      <p:sp>
        <p:nvSpPr>
          <p:cNvPr id="42" name="Shape 42"/>
          <p:cNvSpPr txBox="1">
            <a:spLocks noGrp="1"/>
          </p:cNvSpPr>
          <p:nvPr>
            <p:ph type="ctrTitle"/>
          </p:nvPr>
        </p:nvSpPr>
        <p:spPr>
          <a:xfrm>
            <a:off x="762425" y="-63400"/>
            <a:ext cx="7489200" cy="1158600"/>
          </a:xfrm>
          <a:prstGeom prst="rect">
            <a:avLst/>
          </a:prstGeom>
        </p:spPr>
        <p:txBody>
          <a:bodyPr lIns="91425" tIns="91425" rIns="91425" bIns="91425" anchor="b" anchorCtr="0">
            <a:noAutofit/>
          </a:bodyPr>
          <a:lstStyle/>
          <a:p>
            <a:pPr>
              <a:spcBef>
                <a:spcPts val="0"/>
              </a:spcBef>
              <a:buNone/>
            </a:pPr>
            <a:endParaRPr lang="en" sz="3600" dirty="0"/>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 dirty="0" smtClean="0">
                <a:solidFill>
                  <a:schemeClr val="tx1">
                    <a:lumMod val="65000"/>
                    <a:lumOff val="35000"/>
                  </a:schemeClr>
                </a:solidFill>
              </a:rPr>
              <a:t>Define the Problem</a:t>
            </a:r>
            <a:endParaRPr lang="en-US" dirty="0">
              <a:solidFill>
                <a:schemeClr val="tx1">
                  <a:lumMod val="65000"/>
                  <a:lumOff val="35000"/>
                </a:schemeClr>
              </a:solidFill>
            </a:endParaRPr>
          </a:p>
        </p:txBody>
      </p:sp>
      <p:sp>
        <p:nvSpPr>
          <p:cNvPr id="3" name="Content Placeholder 2"/>
          <p:cNvSpPr>
            <a:spLocks noGrp="1"/>
          </p:cNvSpPr>
          <p:nvPr>
            <p:ph sz="quarter" idx="1"/>
          </p:nvPr>
        </p:nvSpPr>
        <p:spPr>
          <a:xfrm>
            <a:off x="914400" y="1085850"/>
            <a:ext cx="8001000" cy="4057650"/>
          </a:xfrm>
        </p:spPr>
        <p:txBody>
          <a:bodyPr>
            <a:normAutofit/>
          </a:bodyPr>
          <a:lstStyle/>
          <a:p>
            <a:pPr algn="just">
              <a:spcBef>
                <a:spcPts val="0"/>
              </a:spcBef>
              <a:buFont typeface="Wingdings" pitchFamily="2" charset="2"/>
              <a:buChar char="Ø"/>
            </a:pPr>
            <a:r>
              <a:rPr lang="en-US" sz="2400" dirty="0" smtClean="0">
                <a:solidFill>
                  <a:srgbClr val="000000"/>
                </a:solidFill>
                <a:latin typeface="Verdana"/>
              </a:rPr>
              <a:t>In groups of 3 or 4 define childhood obesity and write 2 paragraphs explaining why it is a problem.</a:t>
            </a:r>
          </a:p>
          <a:p>
            <a:pPr algn="just">
              <a:spcBef>
                <a:spcPts val="0"/>
              </a:spcBef>
              <a:buFont typeface="Wingdings" pitchFamily="2" charset="2"/>
              <a:buChar char="Ø"/>
            </a:pPr>
            <a:r>
              <a:rPr lang="en-US" sz="2400" dirty="0" smtClean="0">
                <a:solidFill>
                  <a:srgbClr val="000000"/>
                </a:solidFill>
                <a:latin typeface="Verdana"/>
              </a:rPr>
              <a:t>Use the two links below to come up with a definition and explanation. </a:t>
            </a:r>
          </a:p>
          <a:p>
            <a:pPr algn="just">
              <a:spcBef>
                <a:spcPts val="0"/>
              </a:spcBef>
            </a:pPr>
            <a:r>
              <a:rPr lang="en-US" sz="1800" dirty="0" smtClean="0">
                <a:solidFill>
                  <a:srgbClr val="000000"/>
                </a:solidFill>
                <a:latin typeface="Verdana"/>
                <a:hlinkClick r:id="rId2"/>
              </a:rPr>
              <a:t>http://www.cdc.gov/healthyyouth/obesity/facts.htm</a:t>
            </a:r>
            <a:r>
              <a:rPr lang="en-US" sz="1800" dirty="0" smtClean="0">
                <a:solidFill>
                  <a:srgbClr val="000000"/>
                </a:solidFill>
                <a:latin typeface="Verdana"/>
              </a:rPr>
              <a:t> </a:t>
            </a:r>
          </a:p>
          <a:p>
            <a:pPr algn="just">
              <a:spcBef>
                <a:spcPts val="0"/>
              </a:spcBef>
            </a:pPr>
            <a:r>
              <a:rPr lang="en-US" sz="1800" dirty="0" smtClean="0">
                <a:hlinkClick r:id="rId3"/>
              </a:rPr>
              <a:t>http://www.mayoclinic.org/diseases-conditions/childhood-obesity/basics/definition/con-20027428</a:t>
            </a:r>
            <a:endParaRPr lang="en-US" sz="1800" dirty="0" smtClean="0"/>
          </a:p>
          <a:p>
            <a:pPr>
              <a:buNone/>
            </a:pPr>
            <a:r>
              <a:rPr lang="en-US" dirty="0" smtClean="0"/>
              <a:t>						</a:t>
            </a:r>
            <a:endParaRPr lang="en-US" dirty="0"/>
          </a:p>
        </p:txBody>
      </p:sp>
      <p:pic>
        <p:nvPicPr>
          <p:cNvPr id="4" name="Picture 2" descr="https://encrypted-tbn2.gstatic.com/images?q=tbn:ANd9GcQ3nDFFTL8Q0vosGPFLQdE-OCRwQiqiy6A5FxF7QRGadMkep1j_Hw"/>
          <p:cNvPicPr>
            <a:picLocks noChangeAspect="1" noChangeArrowheads="1"/>
          </p:cNvPicPr>
          <p:nvPr/>
        </p:nvPicPr>
        <p:blipFill>
          <a:blip r:embed="rId4"/>
          <a:srcRect/>
          <a:stretch>
            <a:fillRect/>
          </a:stretch>
        </p:blipFill>
        <p:spPr bwMode="auto">
          <a:xfrm>
            <a:off x="6400800" y="3473058"/>
            <a:ext cx="2466975" cy="1670442"/>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13425" y="227828"/>
            <a:ext cx="8229600" cy="702299"/>
          </a:xfrm>
          <a:prstGeom prst="rect">
            <a:avLst/>
          </a:prstGeom>
        </p:spPr>
        <p:txBody>
          <a:bodyPr lIns="91425" tIns="91425" rIns="91425" bIns="91425" anchor="b" anchorCtr="0">
            <a:noAutofit/>
          </a:bodyPr>
          <a:lstStyle/>
          <a:p>
            <a:pPr marL="0" indent="0" algn="ctr">
              <a:spcBef>
                <a:spcPts val="0"/>
              </a:spcBef>
              <a:buNone/>
            </a:pPr>
            <a:r>
              <a:rPr lang="en" sz="3000" dirty="0" smtClean="0"/>
              <a:t>Here is the Evidence!</a:t>
            </a:r>
            <a:endParaRPr lang="en" sz="3000" dirty="0"/>
          </a:p>
        </p:txBody>
      </p:sp>
      <p:sp>
        <p:nvSpPr>
          <p:cNvPr id="61" name="Shape 61"/>
          <p:cNvSpPr txBox="1">
            <a:spLocks noGrp="1"/>
          </p:cNvSpPr>
          <p:nvPr>
            <p:ph type="body" idx="1"/>
          </p:nvPr>
        </p:nvSpPr>
        <p:spPr>
          <a:xfrm>
            <a:off x="457200" y="721650"/>
            <a:ext cx="8229600" cy="3983700"/>
          </a:xfrm>
          <a:prstGeom prst="rect">
            <a:avLst/>
          </a:prstGeom>
        </p:spPr>
        <p:txBody>
          <a:bodyPr lIns="91425" tIns="91425" rIns="91425" bIns="91425" anchor="t" anchorCtr="0">
            <a:noAutofit/>
          </a:bodyPr>
          <a:lstStyle/>
          <a:p>
            <a:pPr rtl="0">
              <a:spcBef>
                <a:spcPts val="0"/>
              </a:spcBef>
              <a:buNone/>
            </a:pPr>
            <a:r>
              <a:rPr lang="en" sz="2400" u="sng" dirty="0">
                <a:solidFill>
                  <a:schemeClr val="hlink"/>
                </a:solidFill>
                <a:hlinkClick r:id="rId3"/>
              </a:rPr>
              <a:t>According to the Centers for Disease Control and Prevention</a:t>
            </a:r>
          </a:p>
          <a:p>
            <a:pPr algn="just" rtl="0">
              <a:spcBef>
                <a:spcPts val="0"/>
              </a:spcBef>
              <a:buFont typeface="Wingdings" pitchFamily="2" charset="2"/>
              <a:buChar char="v"/>
            </a:pPr>
            <a:r>
              <a:rPr lang="en" sz="2400" dirty="0" smtClean="0">
                <a:solidFill>
                  <a:srgbClr val="000000"/>
                </a:solidFill>
                <a:latin typeface="Times New Roman"/>
                <a:ea typeface="Times New Roman"/>
                <a:cs typeface="Times New Roman"/>
                <a:sym typeface="Times New Roman"/>
              </a:rPr>
              <a:t>  </a:t>
            </a:r>
            <a:r>
              <a:rPr lang="en" sz="2400" dirty="0">
                <a:solidFill>
                  <a:srgbClr val="000000"/>
                </a:solidFill>
                <a:latin typeface="Arial"/>
                <a:ea typeface="Arial"/>
                <a:cs typeface="Arial"/>
                <a:sym typeface="Arial"/>
              </a:rPr>
              <a:t>Childhood obesity has more than doubled in children and quadrupled in adolescents in the past 30 years.</a:t>
            </a:r>
          </a:p>
          <a:p>
            <a:pPr algn="just">
              <a:buFont typeface="Wingdings" pitchFamily="2" charset="2"/>
              <a:buChar char="v"/>
            </a:pPr>
            <a:r>
              <a:rPr lang="en" sz="2400" dirty="0" smtClean="0">
                <a:solidFill>
                  <a:srgbClr val="000000"/>
                </a:solidFill>
                <a:latin typeface="Times New Roman"/>
                <a:ea typeface="Times New Roman"/>
                <a:cs typeface="Times New Roman"/>
                <a:sym typeface="Times New Roman"/>
              </a:rPr>
              <a:t>  </a:t>
            </a:r>
            <a:r>
              <a:rPr lang="en" sz="2400" dirty="0">
                <a:solidFill>
                  <a:srgbClr val="000000"/>
                </a:solidFill>
                <a:latin typeface="Arial"/>
                <a:ea typeface="Arial"/>
                <a:cs typeface="Arial"/>
                <a:sym typeface="Arial"/>
              </a:rPr>
              <a:t>The percentage of children aged 6–11 years in the United States who were obese increased from 7% in 1980 to nearly 18% in 2012. Similarly, the percentage of adolescents aged 12–19 years who were obese increased from 5% to nearly 21% over the same period.</a:t>
            </a:r>
          </a:p>
          <a:p>
            <a:pPr algn="just">
              <a:buFont typeface="Wingdings" pitchFamily="2" charset="2"/>
              <a:buChar char="v"/>
            </a:pPr>
            <a:r>
              <a:rPr lang="en" sz="2400" dirty="0" smtClean="0">
                <a:solidFill>
                  <a:srgbClr val="000000"/>
                </a:solidFill>
                <a:latin typeface="Arial"/>
                <a:ea typeface="Arial"/>
                <a:cs typeface="Arial"/>
                <a:sym typeface="Arial"/>
              </a:rPr>
              <a:t>In </a:t>
            </a:r>
            <a:r>
              <a:rPr lang="en" sz="2400" dirty="0">
                <a:solidFill>
                  <a:srgbClr val="000000"/>
                </a:solidFill>
                <a:latin typeface="Arial"/>
                <a:ea typeface="Arial"/>
                <a:cs typeface="Arial"/>
                <a:sym typeface="Arial"/>
              </a:rPr>
              <a:t>2012, more than one third of children and adolescents were overweight or obese</a:t>
            </a:r>
            <a:r>
              <a:rPr lang="en" sz="2400" dirty="0" smtClean="0">
                <a:solidFill>
                  <a:srgbClr val="000000"/>
                </a:solidFill>
                <a:latin typeface="Arial"/>
                <a:ea typeface="Arial"/>
                <a:cs typeface="Arial"/>
                <a:sym typeface="Arial"/>
              </a:rPr>
              <a:t>.</a:t>
            </a:r>
            <a:endParaRPr lang="en" sz="2400" dirty="0">
              <a:solidFill>
                <a:srgbClr val="000000"/>
              </a:solidFill>
              <a:latin typeface="Arial"/>
              <a:ea typeface="Arial"/>
              <a:cs typeface="Arial"/>
              <a:sym typeface="Arial"/>
            </a:endParaRPr>
          </a:p>
          <a:p>
            <a:pPr>
              <a:spcBef>
                <a:spcPts val="0"/>
              </a:spcBef>
              <a:buNone/>
            </a:pPr>
            <a:endParaRPr sz="900">
              <a:solidFill>
                <a:srgbClr val="000000"/>
              </a:solidFill>
              <a:latin typeface="Verdana"/>
              <a:ea typeface="Verdana"/>
              <a:cs typeface="Verdana"/>
              <a:sym typeface="Verdana"/>
            </a:endParaRPr>
          </a:p>
        </p:txBody>
      </p:sp>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609600" y="133350"/>
            <a:ext cx="8229600" cy="857400"/>
          </a:xfrm>
          <a:prstGeom prst="rect">
            <a:avLst/>
          </a:prstGeom>
        </p:spPr>
        <p:txBody>
          <a:bodyPr lIns="91425" tIns="91425" rIns="91425" bIns="91425" anchor="b" anchorCtr="0">
            <a:noAutofit/>
          </a:bodyPr>
          <a:lstStyle/>
          <a:p>
            <a:pPr>
              <a:spcBef>
                <a:spcPts val="0"/>
              </a:spcBef>
              <a:buNone/>
            </a:pPr>
            <a:r>
              <a:rPr lang="en" dirty="0"/>
              <a:t>Some Causes of childhood Obesity</a:t>
            </a:r>
          </a:p>
        </p:txBody>
      </p:sp>
      <p:sp>
        <p:nvSpPr>
          <p:cNvPr id="67" name="Shape 67"/>
          <p:cNvSpPr txBox="1">
            <a:spLocks noGrp="1"/>
          </p:cNvSpPr>
          <p:nvPr>
            <p:ph type="body" idx="1"/>
          </p:nvPr>
        </p:nvSpPr>
        <p:spPr>
          <a:xfrm>
            <a:off x="533400" y="971550"/>
            <a:ext cx="8229600" cy="3962400"/>
          </a:xfrm>
          <a:prstGeom prst="rect">
            <a:avLst/>
          </a:prstGeom>
        </p:spPr>
        <p:txBody>
          <a:bodyPr lIns="91425" tIns="91425" rIns="91425" bIns="91425" anchor="t" anchorCtr="0">
            <a:noAutofit/>
          </a:bodyPr>
          <a:lstStyle/>
          <a:p>
            <a:pPr>
              <a:buFont typeface="Wingdings" pitchFamily="2" charset="2"/>
              <a:buChar char="v"/>
            </a:pPr>
            <a:r>
              <a:rPr lang="en-US" sz="1600" b="1" dirty="0" smtClean="0">
                <a:latin typeface="Aparajita" pitchFamily="34" charset="0"/>
                <a:cs typeface="Aparajita" pitchFamily="34" charset="0"/>
              </a:rPr>
              <a:t>Sugary drinks and less healthy foods on school campuses.</a:t>
            </a:r>
            <a:r>
              <a:rPr lang="en-US" sz="1600" dirty="0" smtClean="0">
                <a:latin typeface="Aparajita" pitchFamily="34" charset="0"/>
                <a:cs typeface="Aparajita" pitchFamily="34" charset="0"/>
              </a:rPr>
              <a:t> About 55 million school-aged children are enrolled in schools across the United States,</a:t>
            </a:r>
            <a:r>
              <a:rPr lang="en-US" sz="1600" baseline="30000" dirty="0" smtClean="0">
                <a:latin typeface="Aparajita" pitchFamily="34" charset="0"/>
                <a:cs typeface="Aparajita" pitchFamily="34" charset="0"/>
              </a:rPr>
              <a:t>1</a:t>
            </a:r>
            <a:r>
              <a:rPr lang="en-US" sz="1600" dirty="0" smtClean="0">
                <a:latin typeface="Aparajita" pitchFamily="34" charset="0"/>
                <a:cs typeface="Aparajita" pitchFamily="34" charset="0"/>
              </a:rPr>
              <a:t> and many eat and drink meals and snacks there. More than half of U.S. middle and high schools still offer sugary drinks and less healthy foods for purchase.</a:t>
            </a:r>
            <a:r>
              <a:rPr lang="en-US" sz="1600" baseline="30000" dirty="0" smtClean="0">
                <a:latin typeface="Aparajita" pitchFamily="34" charset="0"/>
                <a:cs typeface="Aparajita" pitchFamily="34" charset="0"/>
              </a:rPr>
              <a:t>2</a:t>
            </a:r>
            <a:r>
              <a:rPr lang="en-US" sz="1600" dirty="0" smtClean="0">
                <a:latin typeface="Aparajita" pitchFamily="34" charset="0"/>
                <a:cs typeface="Aparajita" pitchFamily="34" charset="0"/>
              </a:rPr>
              <a:t> Students have access to sugary drinks and less healthy foods at school throughout the day from vending machines and school canteens and at fundraising events, school parties, and sporting events.</a:t>
            </a:r>
          </a:p>
          <a:p>
            <a:pPr>
              <a:buFont typeface="Wingdings" pitchFamily="2" charset="2"/>
              <a:buChar char="v"/>
            </a:pPr>
            <a:r>
              <a:rPr lang="en-US" sz="1600" b="1" dirty="0" smtClean="0">
                <a:latin typeface="Aparajita" pitchFamily="34" charset="0"/>
                <a:cs typeface="Aparajita" pitchFamily="34" charset="0"/>
              </a:rPr>
              <a:t>Advertising of less healthy foods.</a:t>
            </a:r>
            <a:r>
              <a:rPr lang="en-US" sz="1600" dirty="0" smtClean="0">
                <a:latin typeface="Aparajita" pitchFamily="34" charset="0"/>
                <a:cs typeface="Aparajita" pitchFamily="34" charset="0"/>
              </a:rPr>
              <a:t> Nearly half of U.S. middle and high schools allow advertising of less healthy foods,</a:t>
            </a:r>
            <a:r>
              <a:rPr lang="en-US" sz="1600" baseline="30000" dirty="0" smtClean="0">
                <a:latin typeface="Aparajita" pitchFamily="34" charset="0"/>
                <a:cs typeface="Aparajita" pitchFamily="34" charset="0"/>
              </a:rPr>
              <a:t>2</a:t>
            </a:r>
            <a:r>
              <a:rPr lang="en-US" sz="1600" dirty="0" smtClean="0">
                <a:latin typeface="Aparajita" pitchFamily="34" charset="0"/>
                <a:cs typeface="Aparajita" pitchFamily="34" charset="0"/>
              </a:rPr>
              <a:t> which impacts students' ability to make healthy food choices. In addition, foods high in total calories, sugars, salt, and fat, and low in nutrients are highly advertised and marketed through media targeted to children and adolescents,</a:t>
            </a:r>
            <a:r>
              <a:rPr lang="en-US" sz="1600" baseline="30000" dirty="0" smtClean="0">
                <a:latin typeface="Aparajita" pitchFamily="34" charset="0"/>
                <a:cs typeface="Aparajita" pitchFamily="34" charset="0"/>
              </a:rPr>
              <a:t>3</a:t>
            </a:r>
            <a:r>
              <a:rPr lang="en-US" sz="1600" dirty="0" smtClean="0">
                <a:latin typeface="Aparajita" pitchFamily="34" charset="0"/>
                <a:cs typeface="Aparajita" pitchFamily="34" charset="0"/>
              </a:rPr>
              <a:t> while advertising for healthier foods is almost nonexistent in </a:t>
            </a:r>
            <a:r>
              <a:rPr lang="en-US" sz="1600" dirty="0" smtClean="0">
                <a:latin typeface="Aparajita" pitchFamily="34" charset="0"/>
                <a:cs typeface="Aparajita" pitchFamily="34" charset="0"/>
              </a:rPr>
              <a:t>comparison</a:t>
            </a:r>
            <a:endParaRPr lang="en" sz="1400" dirty="0"/>
          </a:p>
          <a:p>
            <a:pPr rtl="0">
              <a:spcBef>
                <a:spcPts val="0"/>
              </a:spcBef>
              <a:buNone/>
            </a:pPr>
            <a:endParaRPr lang="en" sz="1400" u="sng" dirty="0" smtClean="0">
              <a:solidFill>
                <a:schemeClr val="hlink"/>
              </a:solidFill>
              <a:hlinkClick r:id="rId3"/>
            </a:endParaRPr>
          </a:p>
          <a:p>
            <a:pPr rtl="0">
              <a:spcBef>
                <a:spcPts val="0"/>
              </a:spcBef>
              <a:buNone/>
            </a:pPr>
            <a:r>
              <a:rPr lang="en" sz="1400" u="sng" dirty="0" smtClean="0">
                <a:solidFill>
                  <a:schemeClr val="hlink"/>
                </a:solidFill>
                <a:hlinkClick r:id="rId3"/>
              </a:rPr>
              <a:t>http</a:t>
            </a:r>
            <a:r>
              <a:rPr lang="en" sz="1400" u="sng" dirty="0">
                <a:solidFill>
                  <a:schemeClr val="hlink"/>
                </a:solidFill>
                <a:hlinkClick r:id="rId3"/>
              </a:rPr>
              <a:t>://www.cdc.gov/obesity/childhood/problem.html</a:t>
            </a:r>
          </a:p>
          <a:p>
            <a:pPr rtl="0">
              <a:spcBef>
                <a:spcPts val="0"/>
              </a:spcBef>
              <a:buNone/>
            </a:pPr>
            <a:r>
              <a:rPr lang="en" sz="1400" u="sng" dirty="0">
                <a:solidFill>
                  <a:schemeClr val="hlink"/>
                </a:solidFill>
                <a:hlinkClick r:id="rId4"/>
              </a:rPr>
              <a:t>http://www.healthychildren.org/English/health-issues/conditions/obesity/Pages/Where-We-Stand-Obesity-Prevention.aspx</a:t>
            </a:r>
          </a:p>
          <a:p>
            <a:pPr rtl="0">
              <a:spcBef>
                <a:spcPts val="0"/>
              </a:spcBef>
              <a:buNone/>
            </a:pPr>
            <a:r>
              <a:rPr lang="en" sz="1400" dirty="0">
                <a:hlinkClick r:id="rId5"/>
              </a:rPr>
              <a:t>http://</a:t>
            </a:r>
            <a:r>
              <a:rPr lang="en" sz="1400" dirty="0" smtClean="0">
                <a:hlinkClick r:id="rId5"/>
              </a:rPr>
              <a:t>www.cdc.gov/healthyyouth/obesity/facts.htm</a:t>
            </a:r>
            <a:endParaRPr lang="en" sz="1400" dirty="0" smtClean="0"/>
          </a:p>
          <a:p>
            <a:pPr rtl="0">
              <a:spcBef>
                <a:spcPts val="0"/>
              </a:spcBef>
              <a:buNone/>
            </a:pPr>
            <a:endParaRPr lang="en" sz="1400" dirty="0" smtClean="0"/>
          </a:p>
        </p:txBody>
      </p:sp>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533400" y="133350"/>
            <a:ext cx="8229600" cy="857400"/>
          </a:xfrm>
          <a:prstGeom prst="rect">
            <a:avLst/>
          </a:prstGeom>
        </p:spPr>
        <p:txBody>
          <a:bodyPr lIns="91425" tIns="91425" rIns="91425" bIns="91425" anchor="b" anchorCtr="0">
            <a:noAutofit/>
          </a:bodyPr>
          <a:lstStyle/>
          <a:p>
            <a:pPr>
              <a:spcBef>
                <a:spcPts val="0"/>
              </a:spcBef>
              <a:buNone/>
            </a:pPr>
            <a:r>
              <a:rPr lang="en" dirty="0"/>
              <a:t>Some Causes of childhood Obesity</a:t>
            </a:r>
          </a:p>
        </p:txBody>
      </p:sp>
      <p:sp>
        <p:nvSpPr>
          <p:cNvPr id="67" name="Shape 67"/>
          <p:cNvSpPr txBox="1">
            <a:spLocks noGrp="1"/>
          </p:cNvSpPr>
          <p:nvPr>
            <p:ph type="body" idx="1"/>
          </p:nvPr>
        </p:nvSpPr>
        <p:spPr>
          <a:xfrm>
            <a:off x="457200" y="895350"/>
            <a:ext cx="8229600" cy="3886200"/>
          </a:xfrm>
          <a:prstGeom prst="rect">
            <a:avLst/>
          </a:prstGeom>
        </p:spPr>
        <p:txBody>
          <a:bodyPr lIns="91425" tIns="91425" rIns="91425" bIns="91425" anchor="t" anchorCtr="0">
            <a:noAutofit/>
          </a:bodyPr>
          <a:lstStyle/>
          <a:p>
            <a:pPr algn="just">
              <a:buFont typeface="Wingdings" pitchFamily="2" charset="2"/>
              <a:buChar char="v"/>
            </a:pPr>
            <a:r>
              <a:rPr lang="en-US" sz="1600" b="1" dirty="0" smtClean="0">
                <a:latin typeface="Aparajita" pitchFamily="34" charset="0"/>
                <a:cs typeface="Aparajita" pitchFamily="34" charset="0"/>
              </a:rPr>
              <a:t>Lack </a:t>
            </a:r>
            <a:r>
              <a:rPr lang="en-US" sz="1600" b="1" dirty="0" smtClean="0">
                <a:latin typeface="Aparajita" pitchFamily="34" charset="0"/>
                <a:cs typeface="Aparajita" pitchFamily="34" charset="0"/>
              </a:rPr>
              <a:t>of daily, quality physical activity in all schools.</a:t>
            </a:r>
            <a:r>
              <a:rPr lang="en-US" sz="1600" dirty="0" smtClean="0">
                <a:latin typeface="Aparajita" pitchFamily="34" charset="0"/>
                <a:cs typeface="Aparajita" pitchFamily="34" charset="0"/>
              </a:rPr>
              <a:t> Most adolescents fall short of the recommendation of at least 60 minutes of aerobic</a:t>
            </a:r>
            <a:r>
              <a:rPr lang="en-US" sz="1600" b="1" u="sng" dirty="0" smtClean="0">
                <a:latin typeface="Aparajita" pitchFamily="34" charset="0"/>
                <a:cs typeface="Aparajita" pitchFamily="34" charset="0"/>
              </a:rPr>
              <a:t> </a:t>
            </a:r>
            <a:r>
              <a:rPr lang="en-US" sz="1600" dirty="0" smtClean="0">
                <a:latin typeface="Aparajita" pitchFamily="34" charset="0"/>
                <a:cs typeface="Aparajita" pitchFamily="34" charset="0"/>
              </a:rPr>
              <a:t>physical activity each day, as only 18% of students in grades 9—12 met this recommendation in 2007.</a:t>
            </a:r>
            <a:r>
              <a:rPr lang="en-US" sz="1600" baseline="30000" dirty="0" smtClean="0">
                <a:latin typeface="Aparajita" pitchFamily="34" charset="0"/>
                <a:cs typeface="Aparajita" pitchFamily="34" charset="0"/>
              </a:rPr>
              <a:t>6</a:t>
            </a:r>
            <a:r>
              <a:rPr lang="en-US" sz="1600" dirty="0" smtClean="0">
                <a:latin typeface="Aparajita" pitchFamily="34" charset="0"/>
                <a:cs typeface="Aparajita" pitchFamily="34" charset="0"/>
              </a:rPr>
              <a:t>Daily, quality physical education in school can help students meet the </a:t>
            </a:r>
            <a:r>
              <a:rPr lang="en-US" sz="1600" i="1" dirty="0" smtClean="0">
                <a:latin typeface="Aparajita" pitchFamily="34" charset="0"/>
                <a:cs typeface="Aparajita" pitchFamily="34" charset="0"/>
              </a:rPr>
              <a:t>Guidelines</a:t>
            </a:r>
            <a:r>
              <a:rPr lang="en-US" sz="1600" dirty="0" smtClean="0">
                <a:latin typeface="Aparajita" pitchFamily="34" charset="0"/>
                <a:cs typeface="Aparajita" pitchFamily="34" charset="0"/>
              </a:rPr>
              <a:t>. However, in 2009 only 33% attended daily physical education classes.</a:t>
            </a:r>
          </a:p>
          <a:p>
            <a:pPr algn="just">
              <a:buFont typeface="Wingdings" pitchFamily="2" charset="2"/>
              <a:buChar char="v"/>
            </a:pPr>
            <a:r>
              <a:rPr lang="en-US" sz="1600" b="1" dirty="0" smtClean="0">
                <a:latin typeface="Aparajita" pitchFamily="34" charset="0"/>
                <a:cs typeface="Aparajita" pitchFamily="34" charset="0"/>
              </a:rPr>
              <a:t>Greater availability of high-energy-dense foods and sugary drinks.</a:t>
            </a:r>
            <a:r>
              <a:rPr lang="en-US" sz="1600" dirty="0" smtClean="0">
                <a:latin typeface="Aparajita" pitchFamily="34" charset="0"/>
                <a:cs typeface="Aparajita" pitchFamily="34" charset="0"/>
              </a:rPr>
              <a:t> High-energy-dense foods are ones that have a lot of calories in each bite. A recent study among children showed that a high-energy-dense diet is associated with a higher risk for excess body fat during childhood.</a:t>
            </a:r>
            <a:r>
              <a:rPr lang="en-US" sz="1600" baseline="30000" dirty="0" smtClean="0">
                <a:latin typeface="Aparajita" pitchFamily="34" charset="0"/>
                <a:cs typeface="Aparajita" pitchFamily="34" charset="0"/>
              </a:rPr>
              <a:t>10,11</a:t>
            </a:r>
            <a:r>
              <a:rPr lang="en-US" sz="1600" dirty="0" smtClean="0">
                <a:latin typeface="Aparajita" pitchFamily="34" charset="0"/>
                <a:cs typeface="Aparajita" pitchFamily="34" charset="0"/>
              </a:rPr>
              <a:t> Sugary drinks are the largest source of added sugar and an important contributor of calories in the diets of children in the United States.</a:t>
            </a:r>
            <a:r>
              <a:rPr lang="en-US" sz="1600" baseline="30000" dirty="0" smtClean="0">
                <a:latin typeface="Aparajita" pitchFamily="34" charset="0"/>
                <a:cs typeface="Aparajita" pitchFamily="34" charset="0"/>
              </a:rPr>
              <a:t>12</a:t>
            </a:r>
            <a:r>
              <a:rPr lang="en-US" sz="1600" dirty="0" smtClean="0">
                <a:latin typeface="Aparajita" pitchFamily="34" charset="0"/>
                <a:cs typeface="Aparajita" pitchFamily="34" charset="0"/>
              </a:rPr>
              <a:t> High consumption of sugary drinks, which have few, if any, nutrients, has been associated with obesity.</a:t>
            </a:r>
            <a:r>
              <a:rPr lang="en-US" sz="1600" baseline="30000" dirty="0" smtClean="0">
                <a:latin typeface="Aparajita" pitchFamily="34" charset="0"/>
                <a:cs typeface="Aparajita" pitchFamily="34" charset="0"/>
              </a:rPr>
              <a:t>13</a:t>
            </a:r>
            <a:r>
              <a:rPr lang="en-US" sz="1600" dirty="0" smtClean="0">
                <a:latin typeface="Aparajita" pitchFamily="34" charset="0"/>
                <a:cs typeface="Aparajita" pitchFamily="34" charset="0"/>
              </a:rPr>
              <a:t> On a typical day, 80% of youth drink sugary drinks.</a:t>
            </a:r>
            <a:r>
              <a:rPr lang="en-US" sz="1600" baseline="30000" dirty="0" smtClean="0">
                <a:latin typeface="Aparajita" pitchFamily="34" charset="0"/>
                <a:cs typeface="Aparajita" pitchFamily="34" charset="0"/>
              </a:rPr>
              <a:t>14</a:t>
            </a:r>
            <a:endParaRPr lang="en-US" sz="1600" dirty="0" smtClean="0">
              <a:latin typeface="Aparajita" pitchFamily="34" charset="0"/>
              <a:cs typeface="Aparajita" pitchFamily="34" charset="0"/>
            </a:endParaRPr>
          </a:p>
          <a:p>
            <a:pPr rtl="0">
              <a:spcBef>
                <a:spcPts val="0"/>
              </a:spcBef>
              <a:buNone/>
            </a:pPr>
            <a:endParaRPr lang="en" sz="1400" u="sng" dirty="0" smtClean="0">
              <a:solidFill>
                <a:schemeClr val="hlink"/>
              </a:solidFill>
              <a:hlinkClick r:id="rId3"/>
            </a:endParaRPr>
          </a:p>
          <a:p>
            <a:pPr rtl="0">
              <a:spcBef>
                <a:spcPts val="0"/>
              </a:spcBef>
              <a:buNone/>
            </a:pPr>
            <a:r>
              <a:rPr lang="en" sz="1400" u="sng" dirty="0" smtClean="0">
                <a:solidFill>
                  <a:schemeClr val="hlink"/>
                </a:solidFill>
                <a:hlinkClick r:id="rId3"/>
              </a:rPr>
              <a:t>http</a:t>
            </a:r>
            <a:r>
              <a:rPr lang="en" sz="1400" u="sng" dirty="0">
                <a:solidFill>
                  <a:schemeClr val="hlink"/>
                </a:solidFill>
                <a:hlinkClick r:id="rId3"/>
              </a:rPr>
              <a:t>://www.cdc.gov/obesity/childhood/problem.html</a:t>
            </a:r>
          </a:p>
          <a:p>
            <a:pPr rtl="0">
              <a:spcBef>
                <a:spcPts val="0"/>
              </a:spcBef>
              <a:buNone/>
            </a:pPr>
            <a:r>
              <a:rPr lang="en" sz="1400" u="sng" dirty="0">
                <a:solidFill>
                  <a:schemeClr val="hlink"/>
                </a:solidFill>
                <a:hlinkClick r:id="rId4"/>
              </a:rPr>
              <a:t>http://www.healthychildren.org/English/health-issues/conditions/obesity/Pages/Where-We-Stand-Obesity-Prevention.aspx</a:t>
            </a:r>
          </a:p>
          <a:p>
            <a:pPr rtl="0">
              <a:spcBef>
                <a:spcPts val="0"/>
              </a:spcBef>
              <a:buNone/>
            </a:pPr>
            <a:r>
              <a:rPr lang="en" sz="1400" dirty="0">
                <a:hlinkClick r:id="rId5"/>
              </a:rPr>
              <a:t>http://</a:t>
            </a:r>
            <a:r>
              <a:rPr lang="en" sz="1400" dirty="0" smtClean="0">
                <a:hlinkClick r:id="rId5"/>
              </a:rPr>
              <a:t>www.cdc.gov/healthyyouth/obesity/facts.htm</a:t>
            </a:r>
            <a:endParaRPr lang="en" sz="1400" dirty="0" smtClean="0"/>
          </a:p>
          <a:p>
            <a:pPr rtl="0">
              <a:spcBef>
                <a:spcPts val="0"/>
              </a:spcBef>
              <a:buNone/>
            </a:pPr>
            <a:endParaRPr lang="en" sz="1400" dirty="0"/>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Evaluate an Existing Policy</a:t>
            </a:r>
            <a:endParaRPr lang="en-US" dirty="0"/>
          </a:p>
        </p:txBody>
      </p:sp>
      <p:pic>
        <p:nvPicPr>
          <p:cNvPr id="38914" name="Picture 2" descr="https://encrypted-tbn0.gstatic.com/images?q=tbn:ANd9GcRC4e_1-EF5RCTNZuSOvujX6iCLWe3O5DHNybMdERrU12yTRZAoPA"/>
          <p:cNvPicPr>
            <a:picLocks noChangeAspect="1" noChangeArrowheads="1"/>
          </p:cNvPicPr>
          <p:nvPr/>
        </p:nvPicPr>
        <p:blipFill>
          <a:blip r:embed="rId2"/>
          <a:srcRect/>
          <a:stretch>
            <a:fillRect/>
          </a:stretch>
        </p:blipFill>
        <p:spPr bwMode="auto">
          <a:xfrm>
            <a:off x="1752600" y="2878932"/>
            <a:ext cx="3962400" cy="1950244"/>
          </a:xfrm>
          <a:prstGeom prst="rect">
            <a:avLst/>
          </a:prstGeom>
          <a:noFill/>
        </p:spPr>
      </p:pic>
      <p:sp>
        <p:nvSpPr>
          <p:cNvPr id="7" name="Oval Callout 6"/>
          <p:cNvSpPr/>
          <p:nvPr/>
        </p:nvSpPr>
        <p:spPr>
          <a:xfrm>
            <a:off x="3124200" y="1352550"/>
            <a:ext cx="3048000" cy="18288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3505200" y="1504950"/>
            <a:ext cx="2438400" cy="1384995"/>
          </a:xfrm>
          <a:prstGeom prst="rect">
            <a:avLst/>
          </a:prstGeom>
          <a:noFill/>
        </p:spPr>
        <p:txBody>
          <a:bodyPr wrap="square" rtlCol="0">
            <a:spAutoFit/>
          </a:bodyPr>
          <a:lstStyle/>
          <a:p>
            <a:pPr algn="just"/>
            <a:r>
              <a:rPr lang="en-US" dirty="0" smtClean="0"/>
              <a:t>Think about the current food menu and policy in your school. Design a poster with your group members that encourages healthy eating policies at your school.</a:t>
            </a:r>
            <a:endParaRPr lang="en-US" dirty="0"/>
          </a:p>
        </p:txBody>
      </p:sp>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150"/>
          </a:xfrm>
        </p:spPr>
        <p:txBody>
          <a:bodyPr>
            <a:normAutofit fontScale="90000"/>
          </a:bodyPr>
          <a:lstStyle/>
          <a:p>
            <a:pPr algn="ctr"/>
            <a:r>
              <a:rPr lang="en-US" smtClean="0"/>
              <a:t>Strategies &amp; Solutions </a:t>
            </a:r>
            <a:br>
              <a:rPr lang="en-US" smtClean="0"/>
            </a:br>
            <a:r>
              <a:rPr lang="en-US" smtClean="0"/>
              <a:t>to Tackle Childhood Obesity</a:t>
            </a:r>
            <a:endParaRPr lang="en-US" dirty="0"/>
          </a:p>
        </p:txBody>
      </p:sp>
      <p:sp>
        <p:nvSpPr>
          <p:cNvPr id="3" name="Text Placeholder 2"/>
          <p:cNvSpPr>
            <a:spLocks noGrp="1"/>
          </p:cNvSpPr>
          <p:nvPr>
            <p:ph type="body" idx="1"/>
          </p:nvPr>
        </p:nvSpPr>
        <p:spPr/>
        <p:txBody>
          <a:bodyPr>
            <a:normAutofit fontScale="70000" lnSpcReduction="20000"/>
          </a:bodyPr>
          <a:lstStyle/>
          <a:p>
            <a:r>
              <a:rPr lang="en-US" b="1" smtClean="0"/>
              <a:t>Healthy eating</a:t>
            </a:r>
          </a:p>
          <a:p>
            <a:r>
              <a:rPr lang="en-US" smtClean="0"/>
              <a:t>Parents are the ones who buy the food, cook the food and decide where the food is eaten. Even small changes can make a big difference in your child's health.</a:t>
            </a:r>
          </a:p>
          <a:p>
            <a:r>
              <a:rPr lang="en-US" b="1" smtClean="0"/>
              <a:t>Encourage your child to eat a variety of fruits and vegetables.</a:t>
            </a:r>
            <a:r>
              <a:rPr lang="en-US" smtClean="0"/>
              <a:t> Make sure you always have healthy snacks available. Leave a fruit bowl on the counter. Keep cut-up fruits and vegetables in the front of your refrigerator. The goal is for your child to eat at least five servings of fruits and vegetables every day.</a:t>
            </a:r>
          </a:p>
          <a:p>
            <a:r>
              <a:rPr lang="en-US" b="1" smtClean="0"/>
              <a:t>Limit sweetened beverages,</a:t>
            </a:r>
            <a:r>
              <a:rPr lang="en-US" smtClean="0"/>
              <a:t> including those containing fruit juice and sports drinks. These drinks provide little nutritional value in exchange for their high </a:t>
            </a:r>
            <a:r>
              <a:rPr lang="en-US" b="1" smtClean="0"/>
              <a:t>calories</a:t>
            </a:r>
            <a:r>
              <a:rPr lang="en-US" smtClean="0"/>
              <a:t>. They can also make your child feel too full to eat healthier foods.</a:t>
            </a:r>
          </a:p>
          <a:p>
            <a:r>
              <a:rPr lang="en-US" b="1" smtClean="0"/>
              <a:t>Eat family meals together.</a:t>
            </a:r>
            <a:r>
              <a:rPr lang="en-US" smtClean="0"/>
              <a:t> Sit down at the table together. Turn off TVs and other electronic devices so that you can pay attention to each other and to how much you're eating.</a:t>
            </a:r>
          </a:p>
          <a:p>
            <a:r>
              <a:rPr lang="en-US" b="1" smtClean="0"/>
              <a:t>Eat home more often.</a:t>
            </a:r>
            <a:r>
              <a:rPr lang="en-US" smtClean="0"/>
              <a:t> Try to keep your visits to fast-food and other restaurants to a minimum. Many of the menu options are high in fat and calories.</a:t>
            </a:r>
          </a:p>
          <a:p>
            <a:endParaRPr lang="en-US" dirty="0"/>
          </a:p>
        </p:txBody>
      </p:sp>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Physical Activity</a:t>
            </a:r>
          </a:p>
        </p:txBody>
      </p:sp>
      <p:sp>
        <p:nvSpPr>
          <p:cNvPr id="3" name="Text Placeholder 2"/>
          <p:cNvSpPr>
            <a:spLocks noGrp="1"/>
          </p:cNvSpPr>
          <p:nvPr>
            <p:ph type="body" idx="1"/>
          </p:nvPr>
        </p:nvSpPr>
        <p:spPr/>
        <p:txBody>
          <a:bodyPr>
            <a:normAutofit fontScale="55000" lnSpcReduction="20000"/>
          </a:bodyPr>
          <a:lstStyle/>
          <a:p>
            <a:r>
              <a:rPr lang="en-US" dirty="0" smtClean="0"/>
              <a:t>Physical activity is a crucial part of getting to and maintaining a healthy weight. Activity </a:t>
            </a:r>
            <a:r>
              <a:rPr lang="en-US" b="1" u="sng" dirty="0" smtClean="0"/>
              <a:t>burns calories</a:t>
            </a:r>
            <a:r>
              <a:rPr lang="en-US" dirty="0" smtClean="0"/>
              <a:t> and helps build strong bones and muscles. It also helps children sleep well at night and stay alert during the day. Establishing healthy habits in childhood increases the odds that your teen will be able to maintain a healthy weight despite the hormonal changes, rapid growth and social influences that often lead to </a:t>
            </a:r>
            <a:r>
              <a:rPr lang="en-US" b="1" u="sng" dirty="0" smtClean="0"/>
              <a:t>overeating</a:t>
            </a:r>
            <a:r>
              <a:rPr lang="en-US" dirty="0" smtClean="0"/>
              <a:t>. Active children also are more likely to become fit adults.</a:t>
            </a:r>
          </a:p>
          <a:p>
            <a:r>
              <a:rPr lang="en-US" dirty="0" smtClean="0"/>
              <a:t>To increase your child's activity level:</a:t>
            </a:r>
          </a:p>
          <a:p>
            <a:r>
              <a:rPr lang="en-US" b="1" dirty="0" smtClean="0"/>
              <a:t>Keep screen time to 2 hours a day or less.</a:t>
            </a:r>
            <a:r>
              <a:rPr lang="en-US" dirty="0" smtClean="0"/>
              <a:t> A surefire way to increase your child's activity levels is to limit the number of hours he or she is allowed to watch television each day. Other sedentary activities — playing video and computer games or talking on the phone — also should be limited.</a:t>
            </a:r>
          </a:p>
          <a:p>
            <a:r>
              <a:rPr lang="en-US" b="1" dirty="0" smtClean="0"/>
              <a:t>Emphasize activity, not exercise.</a:t>
            </a:r>
            <a:r>
              <a:rPr lang="en-US" dirty="0" smtClean="0"/>
              <a:t> Your child's activity doesn't have to be a structured exercise program — the object is just to get him or her moving. Free-play activities — such as playing hide-and-seek, tag or jump-rope — can be great for burning calories and improving fitness.</a:t>
            </a:r>
          </a:p>
          <a:p>
            <a:r>
              <a:rPr lang="en-US" b="1" dirty="0" smtClean="0"/>
              <a:t>Find activities your child likes to do.</a:t>
            </a:r>
            <a:r>
              <a:rPr lang="en-US" dirty="0" smtClean="0"/>
              <a:t> For instance, if your child is artistically inclined, go on a nature hike to collect leaves and rocks that your child can use to make a collage. If your child likes to climb, head for the nearest neighborhood jungle gym or climbing wall. If your child likes to read, then walk or bike to the neighborhood library for a book.</a:t>
            </a:r>
          </a:p>
          <a:p>
            <a:r>
              <a:rPr lang="en-US" b="1" dirty="0" smtClean="0"/>
              <a:t>If you want an active child, be active yourself.</a:t>
            </a:r>
            <a:r>
              <a:rPr lang="en-US" dirty="0" smtClean="0"/>
              <a:t> Find fun activities that the whole family can do together. Never make exercise seem like a punishment or a chore.</a:t>
            </a:r>
          </a:p>
          <a:p>
            <a:r>
              <a:rPr lang="en-US" b="1" dirty="0" smtClean="0"/>
              <a:t>Vary the activities.</a:t>
            </a:r>
            <a:r>
              <a:rPr lang="en-US" dirty="0" smtClean="0"/>
              <a:t> Let each child take a turn choosing the activity of the day or week. Batting practice, bowling and swimming all count. What matters is that you're doing something active.</a:t>
            </a:r>
          </a:p>
          <a:p>
            <a:endParaRPr lang="en-US" dirty="0"/>
          </a:p>
        </p:txBody>
      </p:sp>
    </p:spTree>
  </p:cSld>
  <p:clrMapOvr>
    <a:masterClrMapping/>
  </p:clrMapOvr>
  <p:transition spd="slow">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358</TotalTime>
  <Words>712</Words>
  <Application>Microsoft Office PowerPoint</Application>
  <PresentationFormat>On-screen Show (16:9)</PresentationFormat>
  <Paragraphs>80</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Slide 0</vt:lpstr>
      <vt:lpstr>Slide 1</vt:lpstr>
      <vt:lpstr>Define the Problem</vt:lpstr>
      <vt:lpstr>Here is the Evidence!</vt:lpstr>
      <vt:lpstr>Some Causes of childhood Obesity</vt:lpstr>
      <vt:lpstr>Some Causes of childhood Obesity</vt:lpstr>
      <vt:lpstr>Evaluate an Existing Policy</vt:lpstr>
      <vt:lpstr>Strategies &amp; Solutions  to Tackle Childhood Obesity</vt:lpstr>
      <vt:lpstr>Physical Activity</vt:lpstr>
      <vt:lpstr>Select the Best Solution (Feasibility vs. Effectiveness)</vt:lpstr>
      <vt:lpstr>Writing a Well Structured Essay</vt:lpstr>
      <vt:lpstr>Slide 11</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zunaira</dc:creator>
  <cp:lastModifiedBy>ann nigro</cp:lastModifiedBy>
  <cp:revision>44</cp:revision>
  <dcterms:modified xsi:type="dcterms:W3CDTF">2014-09-30T14:06:34Z</dcterms:modified>
</cp:coreProperties>
</file>