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Default Extension="MID" ContentType="audio/mid"/>
  <Default Extension="WAV" ContentType="audio/x-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60" r:id="rId4"/>
    <p:sldId id="278" r:id="rId5"/>
    <p:sldId id="279" r:id="rId6"/>
    <p:sldId id="267" r:id="rId7"/>
    <p:sldId id="281" r:id="rId8"/>
    <p:sldId id="259" r:id="rId9"/>
    <p:sldId id="261" r:id="rId10"/>
    <p:sldId id="284" r:id="rId11"/>
    <p:sldId id="282" r:id="rId12"/>
    <p:sldId id="264" r:id="rId13"/>
    <p:sldId id="272" r:id="rId14"/>
    <p:sldId id="28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Coombs" initials="MC" lastIdx="1" clrIdx="0">
    <p:extLst>
      <p:ext uri="{19B8F6BF-5375-455C-9EA6-DF929625EA0E}">
        <p15:presenceInfo xmlns:p15="http://schemas.microsoft.com/office/powerpoint/2012/main" xmlns="" userId="a9f740a69f7306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9" d="100"/>
          <a:sy n="79" d="100"/>
        </p:scale>
        <p:origin x="-918"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E61FE-E3FF-4405-A6B2-70CD8F1F9E2D}" type="doc">
      <dgm:prSet loTypeId="urn:microsoft.com/office/officeart/2005/8/layout/hProcess3" loCatId="process" qsTypeId="urn:microsoft.com/office/officeart/2005/8/quickstyle/simple1" qsCatId="simple" csTypeId="urn:microsoft.com/office/officeart/2005/8/colors/accent1_2" csCatId="accent1" phldr="1"/>
      <dgm:spPr/>
    </dgm:pt>
    <dgm:pt modelId="{45651B25-818E-4227-97F0-708A81A5EAE7}">
      <dgm:prSet phldrT="[Text]" custT="1"/>
      <dgm:spPr/>
      <dgm:t>
        <a:bodyPr/>
        <a:lstStyle/>
        <a:p>
          <a:r>
            <a:rPr lang="en-US" sz="1000" dirty="0" smtClean="0">
              <a:solidFill>
                <a:srgbClr val="FF0000"/>
              </a:solidFill>
              <a:latin typeface="Adobe Fan Heiti Std B" panose="020B0700000000000000" pitchFamily="34" charset="-128"/>
              <a:ea typeface="Adobe Fan Heiti Std B" panose="020B0700000000000000" pitchFamily="34" charset="-128"/>
            </a:rPr>
            <a:t>I would </a:t>
          </a:r>
        </a:p>
        <a:p>
          <a:r>
            <a:rPr lang="en-US" sz="1000" dirty="0" smtClean="0">
              <a:solidFill>
                <a:srgbClr val="FF0000"/>
              </a:solidFill>
              <a:latin typeface="Adobe Fan Heiti Std B" panose="020B0700000000000000" pitchFamily="34" charset="-128"/>
              <a:ea typeface="Adobe Fan Heiti Std B" panose="020B0700000000000000" pitchFamily="34" charset="-128"/>
            </a:rPr>
            <a:t>show this</a:t>
          </a:r>
          <a:endParaRPr lang="en-US" sz="1000" dirty="0">
            <a:solidFill>
              <a:srgbClr val="FF0000"/>
            </a:solidFill>
            <a:latin typeface="Adobe Fan Heiti Std B" panose="020B0700000000000000" pitchFamily="34" charset="-128"/>
            <a:ea typeface="Adobe Fan Heiti Std B" panose="020B0700000000000000" pitchFamily="34" charset="-128"/>
          </a:endParaRPr>
        </a:p>
      </dgm:t>
    </dgm:pt>
    <dgm:pt modelId="{C04FFD30-B7D9-486E-9F0C-E1BB8A647189}" type="parTrans" cxnId="{58D4C735-8ED1-47E7-A9F1-9243B2FB7076}">
      <dgm:prSet/>
      <dgm:spPr/>
      <dgm:t>
        <a:bodyPr/>
        <a:lstStyle/>
        <a:p>
          <a:endParaRPr lang="en-US"/>
        </a:p>
      </dgm:t>
    </dgm:pt>
    <dgm:pt modelId="{25455817-8E40-4566-BBCF-1F1258E61FE8}" type="sibTrans" cxnId="{58D4C735-8ED1-47E7-A9F1-9243B2FB7076}">
      <dgm:prSet/>
      <dgm:spPr/>
      <dgm:t>
        <a:bodyPr/>
        <a:lstStyle/>
        <a:p>
          <a:endParaRPr lang="en-US"/>
        </a:p>
      </dgm:t>
    </dgm:pt>
    <dgm:pt modelId="{912E8F6B-3F25-453E-BE71-6D5C57D5D073}">
      <dgm:prSet phldrT="[Text]" custT="1"/>
      <dgm:spPr/>
      <dgm:t>
        <a:bodyPr/>
        <a:lstStyle/>
        <a:p>
          <a:r>
            <a:rPr lang="en-US" sz="1000" dirty="0" smtClean="0">
              <a:solidFill>
                <a:srgbClr val="FF0000"/>
              </a:solidFill>
              <a:latin typeface="Adobe Fan Heiti Std B" panose="020B0700000000000000" pitchFamily="34" charset="-128"/>
              <a:ea typeface="Adobe Fan Heiti Std B" panose="020B0700000000000000" pitchFamily="34" charset="-128"/>
            </a:rPr>
            <a:t>video of why we</a:t>
          </a:r>
          <a:endParaRPr lang="en-US" sz="1000" dirty="0">
            <a:solidFill>
              <a:srgbClr val="FF0000"/>
            </a:solidFill>
            <a:latin typeface="Adobe Fan Heiti Std B" panose="020B0700000000000000" pitchFamily="34" charset="-128"/>
            <a:ea typeface="Adobe Fan Heiti Std B" panose="020B0700000000000000" pitchFamily="34" charset="-128"/>
          </a:endParaRPr>
        </a:p>
      </dgm:t>
    </dgm:pt>
    <dgm:pt modelId="{0884DA15-6D24-4B01-9748-491C8E969FCD}" type="parTrans" cxnId="{F4FB2502-FFF0-47F6-80E4-5890C55330F1}">
      <dgm:prSet/>
      <dgm:spPr/>
      <dgm:t>
        <a:bodyPr/>
        <a:lstStyle/>
        <a:p>
          <a:endParaRPr lang="en-US"/>
        </a:p>
      </dgm:t>
    </dgm:pt>
    <dgm:pt modelId="{C2165DFD-5664-4715-A360-02CDD62DC013}" type="sibTrans" cxnId="{F4FB2502-FFF0-47F6-80E4-5890C55330F1}">
      <dgm:prSet/>
      <dgm:spPr/>
      <dgm:t>
        <a:bodyPr/>
        <a:lstStyle/>
        <a:p>
          <a:endParaRPr lang="en-US"/>
        </a:p>
      </dgm:t>
    </dgm:pt>
    <dgm:pt modelId="{A965BF7D-6F89-4E46-893D-6F7F21D3ECC4}">
      <dgm:prSet phldrT="[Text]" custT="1"/>
      <dgm:spPr/>
      <dgm:t>
        <a:bodyPr/>
        <a:lstStyle/>
        <a:p>
          <a:r>
            <a:rPr lang="en-US" sz="1000" dirty="0" smtClean="0">
              <a:solidFill>
                <a:srgbClr val="FF0000"/>
              </a:solidFill>
              <a:latin typeface="Adobe Fan Heiti Std B" panose="020B0700000000000000" pitchFamily="34" charset="-128"/>
              <a:ea typeface="Adobe Fan Heiti Std B" panose="020B0700000000000000" pitchFamily="34" charset="-128"/>
            </a:rPr>
            <a:t>should be concerned</a:t>
          </a:r>
          <a:endParaRPr lang="en-US" sz="1000" dirty="0">
            <a:solidFill>
              <a:srgbClr val="FF0000"/>
            </a:solidFill>
            <a:latin typeface="Adobe Fan Heiti Std B" panose="020B0700000000000000" pitchFamily="34" charset="-128"/>
            <a:ea typeface="Adobe Fan Heiti Std B" panose="020B0700000000000000" pitchFamily="34" charset="-128"/>
          </a:endParaRPr>
        </a:p>
      </dgm:t>
    </dgm:pt>
    <dgm:pt modelId="{B934A889-6C74-4D90-847A-89132F1EC9B6}" type="parTrans" cxnId="{452236A8-A655-4FD2-A89B-B1499DE26B36}">
      <dgm:prSet/>
      <dgm:spPr/>
      <dgm:t>
        <a:bodyPr/>
        <a:lstStyle/>
        <a:p>
          <a:endParaRPr lang="en-US"/>
        </a:p>
      </dgm:t>
    </dgm:pt>
    <dgm:pt modelId="{720EA67C-1A19-4438-B29D-0D6773B5AB5A}" type="sibTrans" cxnId="{452236A8-A655-4FD2-A89B-B1499DE26B36}">
      <dgm:prSet/>
      <dgm:spPr/>
      <dgm:t>
        <a:bodyPr/>
        <a:lstStyle/>
        <a:p>
          <a:endParaRPr lang="en-US"/>
        </a:p>
      </dgm:t>
    </dgm:pt>
    <dgm:pt modelId="{50E2E081-E9C4-4634-A2B8-8A44BB5D4003}">
      <dgm:prSet phldrT="[Text]" custT="1"/>
      <dgm:spPr/>
      <dgm:t>
        <a:bodyPr/>
        <a:lstStyle/>
        <a:p>
          <a:r>
            <a:rPr lang="en-US" sz="1000" dirty="0" smtClean="0">
              <a:solidFill>
                <a:srgbClr val="FF0000"/>
              </a:solidFill>
              <a:latin typeface="Adobe Fan Heiti Std B" panose="020B0700000000000000" pitchFamily="34" charset="-128"/>
              <a:ea typeface="Adobe Fan Heiti Std B" panose="020B0700000000000000" pitchFamily="34" charset="-128"/>
            </a:rPr>
            <a:t>about childhood obesity.</a:t>
          </a:r>
          <a:endParaRPr lang="en-US" sz="1000" dirty="0">
            <a:solidFill>
              <a:srgbClr val="FF0000"/>
            </a:solidFill>
            <a:latin typeface="Adobe Fan Heiti Std B" panose="020B0700000000000000" pitchFamily="34" charset="-128"/>
            <a:ea typeface="Adobe Fan Heiti Std B" panose="020B0700000000000000" pitchFamily="34" charset="-128"/>
          </a:endParaRPr>
        </a:p>
      </dgm:t>
    </dgm:pt>
    <dgm:pt modelId="{B290C50B-1283-4C62-8618-C41BDB64A2B4}" type="parTrans" cxnId="{282CCDA0-F43B-4481-AA78-1753076C3841}">
      <dgm:prSet/>
      <dgm:spPr/>
      <dgm:t>
        <a:bodyPr/>
        <a:lstStyle/>
        <a:p>
          <a:endParaRPr lang="en-US"/>
        </a:p>
      </dgm:t>
    </dgm:pt>
    <dgm:pt modelId="{3F68C6A1-28D5-4C25-95D5-B5885DC9D1A7}" type="sibTrans" cxnId="{282CCDA0-F43B-4481-AA78-1753076C3841}">
      <dgm:prSet/>
      <dgm:spPr/>
      <dgm:t>
        <a:bodyPr/>
        <a:lstStyle/>
        <a:p>
          <a:endParaRPr lang="en-US"/>
        </a:p>
      </dgm:t>
    </dgm:pt>
    <dgm:pt modelId="{2B131CF5-8CE7-4EA2-BC0A-F82DD6FA4681}" type="pres">
      <dgm:prSet presAssocID="{307E61FE-E3FF-4405-A6B2-70CD8F1F9E2D}" presName="Name0" presStyleCnt="0">
        <dgm:presLayoutVars>
          <dgm:dir/>
          <dgm:animLvl val="lvl"/>
          <dgm:resizeHandles val="exact"/>
        </dgm:presLayoutVars>
      </dgm:prSet>
      <dgm:spPr/>
    </dgm:pt>
    <dgm:pt modelId="{3AA79199-EF95-4215-823F-A7F415124F39}" type="pres">
      <dgm:prSet presAssocID="{307E61FE-E3FF-4405-A6B2-70CD8F1F9E2D}" presName="dummy" presStyleCnt="0"/>
      <dgm:spPr/>
    </dgm:pt>
    <dgm:pt modelId="{F0913475-F4BC-4989-B081-7B052118B50F}" type="pres">
      <dgm:prSet presAssocID="{307E61FE-E3FF-4405-A6B2-70CD8F1F9E2D}" presName="linH" presStyleCnt="0"/>
      <dgm:spPr/>
    </dgm:pt>
    <dgm:pt modelId="{C7ECECB4-50D1-46B1-AD2D-3A441FB3788C}" type="pres">
      <dgm:prSet presAssocID="{307E61FE-E3FF-4405-A6B2-70CD8F1F9E2D}" presName="padding1" presStyleCnt="0"/>
      <dgm:spPr/>
    </dgm:pt>
    <dgm:pt modelId="{417EA678-FD8C-4593-9E48-E14E07F94CDC}" type="pres">
      <dgm:prSet presAssocID="{45651B25-818E-4227-97F0-708A81A5EAE7}" presName="linV" presStyleCnt="0"/>
      <dgm:spPr/>
    </dgm:pt>
    <dgm:pt modelId="{0CA68460-4ED8-4BEB-8151-3FA5317F8841}" type="pres">
      <dgm:prSet presAssocID="{45651B25-818E-4227-97F0-708A81A5EAE7}" presName="spVertical1" presStyleCnt="0"/>
      <dgm:spPr/>
    </dgm:pt>
    <dgm:pt modelId="{9FECDEBB-4EC3-4772-A82E-B764341C4BAB}" type="pres">
      <dgm:prSet presAssocID="{45651B25-818E-4227-97F0-708A81A5EAE7}" presName="parTx" presStyleLbl="revTx" presStyleIdx="0" presStyleCnt="4" custFlipVert="0" custScaleY="281150">
        <dgm:presLayoutVars>
          <dgm:chMax val="0"/>
          <dgm:chPref val="0"/>
          <dgm:bulletEnabled val="1"/>
        </dgm:presLayoutVars>
      </dgm:prSet>
      <dgm:spPr/>
      <dgm:t>
        <a:bodyPr/>
        <a:lstStyle/>
        <a:p>
          <a:endParaRPr lang="en-US"/>
        </a:p>
      </dgm:t>
    </dgm:pt>
    <dgm:pt modelId="{D77AEC68-4F8C-445B-A3BB-5D7661C7E029}" type="pres">
      <dgm:prSet presAssocID="{45651B25-818E-4227-97F0-708A81A5EAE7}" presName="spVertical2" presStyleCnt="0"/>
      <dgm:spPr/>
    </dgm:pt>
    <dgm:pt modelId="{0F5B9F77-D20B-483A-99A2-3EB525E75956}" type="pres">
      <dgm:prSet presAssocID="{45651B25-818E-4227-97F0-708A81A5EAE7}" presName="spVertical3" presStyleCnt="0"/>
      <dgm:spPr/>
    </dgm:pt>
    <dgm:pt modelId="{0ADE5366-8CCA-4C7C-9320-2BD4D2282A35}" type="pres">
      <dgm:prSet presAssocID="{25455817-8E40-4566-BBCF-1F1258E61FE8}" presName="space" presStyleCnt="0"/>
      <dgm:spPr/>
    </dgm:pt>
    <dgm:pt modelId="{22DEAC68-DF4E-4A8E-9953-813335015CA1}" type="pres">
      <dgm:prSet presAssocID="{912E8F6B-3F25-453E-BE71-6D5C57D5D073}" presName="linV" presStyleCnt="0"/>
      <dgm:spPr/>
    </dgm:pt>
    <dgm:pt modelId="{E3A97CC6-F159-41CE-BD0B-62370C8974DF}" type="pres">
      <dgm:prSet presAssocID="{912E8F6B-3F25-453E-BE71-6D5C57D5D073}" presName="spVertical1" presStyleCnt="0"/>
      <dgm:spPr/>
    </dgm:pt>
    <dgm:pt modelId="{65D9317A-DAA8-4923-8EAA-FF616C0A6781}" type="pres">
      <dgm:prSet presAssocID="{912E8F6B-3F25-453E-BE71-6D5C57D5D073}" presName="parTx" presStyleLbl="revTx" presStyleIdx="1" presStyleCnt="4" custScaleY="317879">
        <dgm:presLayoutVars>
          <dgm:chMax val="0"/>
          <dgm:chPref val="0"/>
          <dgm:bulletEnabled val="1"/>
        </dgm:presLayoutVars>
      </dgm:prSet>
      <dgm:spPr/>
      <dgm:t>
        <a:bodyPr/>
        <a:lstStyle/>
        <a:p>
          <a:endParaRPr lang="en-US"/>
        </a:p>
      </dgm:t>
    </dgm:pt>
    <dgm:pt modelId="{5A875A6E-827C-405E-9EEF-47A7610C84E2}" type="pres">
      <dgm:prSet presAssocID="{912E8F6B-3F25-453E-BE71-6D5C57D5D073}" presName="spVertical2" presStyleCnt="0"/>
      <dgm:spPr/>
    </dgm:pt>
    <dgm:pt modelId="{E29610C2-9EBC-440B-B3B9-27050FBBFD90}" type="pres">
      <dgm:prSet presAssocID="{912E8F6B-3F25-453E-BE71-6D5C57D5D073}" presName="spVertical3" presStyleCnt="0"/>
      <dgm:spPr/>
    </dgm:pt>
    <dgm:pt modelId="{1A3A6F84-C37E-4B6F-A56B-EADEB1330927}" type="pres">
      <dgm:prSet presAssocID="{C2165DFD-5664-4715-A360-02CDD62DC013}" presName="space" presStyleCnt="0"/>
      <dgm:spPr/>
    </dgm:pt>
    <dgm:pt modelId="{B395B31C-217E-4C3A-8CB6-DCF2064BD583}" type="pres">
      <dgm:prSet presAssocID="{A965BF7D-6F89-4E46-893D-6F7F21D3ECC4}" presName="linV" presStyleCnt="0"/>
      <dgm:spPr/>
    </dgm:pt>
    <dgm:pt modelId="{CCA1EF7B-E197-4E76-B1F5-4DB70872E13E}" type="pres">
      <dgm:prSet presAssocID="{A965BF7D-6F89-4E46-893D-6F7F21D3ECC4}" presName="spVertical1" presStyleCnt="0"/>
      <dgm:spPr/>
    </dgm:pt>
    <dgm:pt modelId="{031BBE35-0DE3-44C9-8E67-411FA51828AE}" type="pres">
      <dgm:prSet presAssocID="{A965BF7D-6F89-4E46-893D-6F7F21D3ECC4}" presName="parTx" presStyleLbl="revTx" presStyleIdx="2" presStyleCnt="4" custScaleX="152839" custScaleY="309682">
        <dgm:presLayoutVars>
          <dgm:chMax val="0"/>
          <dgm:chPref val="0"/>
          <dgm:bulletEnabled val="1"/>
        </dgm:presLayoutVars>
      </dgm:prSet>
      <dgm:spPr/>
      <dgm:t>
        <a:bodyPr/>
        <a:lstStyle/>
        <a:p>
          <a:endParaRPr lang="en-US"/>
        </a:p>
      </dgm:t>
    </dgm:pt>
    <dgm:pt modelId="{3DFF7BC9-0243-446E-B2EB-AE1E54DE4067}" type="pres">
      <dgm:prSet presAssocID="{A965BF7D-6F89-4E46-893D-6F7F21D3ECC4}" presName="spVertical2" presStyleCnt="0"/>
      <dgm:spPr/>
    </dgm:pt>
    <dgm:pt modelId="{ED367196-F748-4F55-96F5-5B8897E55AFF}" type="pres">
      <dgm:prSet presAssocID="{A965BF7D-6F89-4E46-893D-6F7F21D3ECC4}" presName="spVertical3" presStyleCnt="0"/>
      <dgm:spPr/>
    </dgm:pt>
    <dgm:pt modelId="{8CC970B0-C6EA-4354-A9A7-CD52F06ED588}" type="pres">
      <dgm:prSet presAssocID="{720EA67C-1A19-4438-B29D-0D6773B5AB5A}" presName="space" presStyleCnt="0"/>
      <dgm:spPr/>
    </dgm:pt>
    <dgm:pt modelId="{AAD5A60E-5F63-4237-9AB0-2B209B4A5582}" type="pres">
      <dgm:prSet presAssocID="{50E2E081-E9C4-4634-A2B8-8A44BB5D4003}" presName="linV" presStyleCnt="0"/>
      <dgm:spPr/>
    </dgm:pt>
    <dgm:pt modelId="{0348238D-42F8-435C-982C-986C79CA1038}" type="pres">
      <dgm:prSet presAssocID="{50E2E081-E9C4-4634-A2B8-8A44BB5D4003}" presName="spVertical1" presStyleCnt="0"/>
      <dgm:spPr/>
    </dgm:pt>
    <dgm:pt modelId="{315E5CED-2FAA-4DB4-BD1B-8CDA950D078E}" type="pres">
      <dgm:prSet presAssocID="{50E2E081-E9C4-4634-A2B8-8A44BB5D4003}" presName="parTx" presStyleLbl="revTx" presStyleIdx="3" presStyleCnt="4" custScaleX="175889" custScaleY="288079">
        <dgm:presLayoutVars>
          <dgm:chMax val="0"/>
          <dgm:chPref val="0"/>
          <dgm:bulletEnabled val="1"/>
        </dgm:presLayoutVars>
      </dgm:prSet>
      <dgm:spPr/>
      <dgm:t>
        <a:bodyPr/>
        <a:lstStyle/>
        <a:p>
          <a:endParaRPr lang="en-US"/>
        </a:p>
      </dgm:t>
    </dgm:pt>
    <dgm:pt modelId="{9D3D7B47-0750-44FC-897C-337E7B6ED83F}" type="pres">
      <dgm:prSet presAssocID="{50E2E081-E9C4-4634-A2B8-8A44BB5D4003}" presName="spVertical2" presStyleCnt="0"/>
      <dgm:spPr/>
    </dgm:pt>
    <dgm:pt modelId="{ABC9023E-8878-4E68-8DE6-96FC462EE0D5}" type="pres">
      <dgm:prSet presAssocID="{50E2E081-E9C4-4634-A2B8-8A44BB5D4003}" presName="spVertical3" presStyleCnt="0"/>
      <dgm:spPr/>
    </dgm:pt>
    <dgm:pt modelId="{046CA179-C4CD-4A59-AC92-ED2E325E72AA}" type="pres">
      <dgm:prSet presAssocID="{307E61FE-E3FF-4405-A6B2-70CD8F1F9E2D}" presName="padding2" presStyleCnt="0"/>
      <dgm:spPr/>
    </dgm:pt>
    <dgm:pt modelId="{57EA81CD-34D2-4EA1-9EDF-78DA09A729C8}" type="pres">
      <dgm:prSet presAssocID="{307E61FE-E3FF-4405-A6B2-70CD8F1F9E2D}" presName="negArrow" presStyleCnt="0"/>
      <dgm:spPr/>
    </dgm:pt>
    <dgm:pt modelId="{E9CECEF3-4655-4141-8104-9DA364670ACD}" type="pres">
      <dgm:prSet presAssocID="{307E61FE-E3FF-4405-A6B2-70CD8F1F9E2D}" presName="backgroundArrow" presStyleLbl="node1" presStyleIdx="0" presStyleCnt="1" custAng="0" custScaleY="203722" custLinFactNeighborY="-514"/>
      <dgm:spPr/>
    </dgm:pt>
  </dgm:ptLst>
  <dgm:cxnLst>
    <dgm:cxn modelId="{452236A8-A655-4FD2-A89B-B1499DE26B36}" srcId="{307E61FE-E3FF-4405-A6B2-70CD8F1F9E2D}" destId="{A965BF7D-6F89-4E46-893D-6F7F21D3ECC4}" srcOrd="2" destOrd="0" parTransId="{B934A889-6C74-4D90-847A-89132F1EC9B6}" sibTransId="{720EA67C-1A19-4438-B29D-0D6773B5AB5A}"/>
    <dgm:cxn modelId="{E0C1F655-4D44-4134-B116-6FFCCD829887}" type="presOf" srcId="{307E61FE-E3FF-4405-A6B2-70CD8F1F9E2D}" destId="{2B131CF5-8CE7-4EA2-BC0A-F82DD6FA4681}" srcOrd="0" destOrd="0" presId="urn:microsoft.com/office/officeart/2005/8/layout/hProcess3"/>
    <dgm:cxn modelId="{58D4C735-8ED1-47E7-A9F1-9243B2FB7076}" srcId="{307E61FE-E3FF-4405-A6B2-70CD8F1F9E2D}" destId="{45651B25-818E-4227-97F0-708A81A5EAE7}" srcOrd="0" destOrd="0" parTransId="{C04FFD30-B7D9-486E-9F0C-E1BB8A647189}" sibTransId="{25455817-8E40-4566-BBCF-1F1258E61FE8}"/>
    <dgm:cxn modelId="{F4FB2502-FFF0-47F6-80E4-5890C55330F1}" srcId="{307E61FE-E3FF-4405-A6B2-70CD8F1F9E2D}" destId="{912E8F6B-3F25-453E-BE71-6D5C57D5D073}" srcOrd="1" destOrd="0" parTransId="{0884DA15-6D24-4B01-9748-491C8E969FCD}" sibTransId="{C2165DFD-5664-4715-A360-02CDD62DC013}"/>
    <dgm:cxn modelId="{FD3744D3-7740-4B11-A9C9-28C0163F8BE4}" type="presOf" srcId="{912E8F6B-3F25-453E-BE71-6D5C57D5D073}" destId="{65D9317A-DAA8-4923-8EAA-FF616C0A6781}" srcOrd="0" destOrd="0" presId="urn:microsoft.com/office/officeart/2005/8/layout/hProcess3"/>
    <dgm:cxn modelId="{87070AE2-8400-4BE5-8E94-6B63021BCF71}" type="presOf" srcId="{50E2E081-E9C4-4634-A2B8-8A44BB5D4003}" destId="{315E5CED-2FAA-4DB4-BD1B-8CDA950D078E}" srcOrd="0" destOrd="0" presId="urn:microsoft.com/office/officeart/2005/8/layout/hProcess3"/>
    <dgm:cxn modelId="{282CCDA0-F43B-4481-AA78-1753076C3841}" srcId="{307E61FE-E3FF-4405-A6B2-70CD8F1F9E2D}" destId="{50E2E081-E9C4-4634-A2B8-8A44BB5D4003}" srcOrd="3" destOrd="0" parTransId="{B290C50B-1283-4C62-8618-C41BDB64A2B4}" sibTransId="{3F68C6A1-28D5-4C25-95D5-B5885DC9D1A7}"/>
    <dgm:cxn modelId="{D156FE6D-9292-4A30-9E68-55DBF8D5A031}" type="presOf" srcId="{A965BF7D-6F89-4E46-893D-6F7F21D3ECC4}" destId="{031BBE35-0DE3-44C9-8E67-411FA51828AE}" srcOrd="0" destOrd="0" presId="urn:microsoft.com/office/officeart/2005/8/layout/hProcess3"/>
    <dgm:cxn modelId="{D0A10577-16EC-4AE7-BAD9-24BB5406F38F}" type="presOf" srcId="{45651B25-818E-4227-97F0-708A81A5EAE7}" destId="{9FECDEBB-4EC3-4772-A82E-B764341C4BAB}" srcOrd="0" destOrd="0" presId="urn:microsoft.com/office/officeart/2005/8/layout/hProcess3"/>
    <dgm:cxn modelId="{210B68C1-FBF4-4A4F-8984-E42CD468F054}" type="presParOf" srcId="{2B131CF5-8CE7-4EA2-BC0A-F82DD6FA4681}" destId="{3AA79199-EF95-4215-823F-A7F415124F39}" srcOrd="0" destOrd="0" presId="urn:microsoft.com/office/officeart/2005/8/layout/hProcess3"/>
    <dgm:cxn modelId="{3E0FC583-4153-4535-913F-037133D52E17}" type="presParOf" srcId="{2B131CF5-8CE7-4EA2-BC0A-F82DD6FA4681}" destId="{F0913475-F4BC-4989-B081-7B052118B50F}" srcOrd="1" destOrd="0" presId="urn:microsoft.com/office/officeart/2005/8/layout/hProcess3"/>
    <dgm:cxn modelId="{138E3265-611C-43DE-B27A-068D7E84F2ED}" type="presParOf" srcId="{F0913475-F4BC-4989-B081-7B052118B50F}" destId="{C7ECECB4-50D1-46B1-AD2D-3A441FB3788C}" srcOrd="0" destOrd="0" presId="urn:microsoft.com/office/officeart/2005/8/layout/hProcess3"/>
    <dgm:cxn modelId="{6A08054E-BBCA-4A57-9C7E-F046235F53AF}" type="presParOf" srcId="{F0913475-F4BC-4989-B081-7B052118B50F}" destId="{417EA678-FD8C-4593-9E48-E14E07F94CDC}" srcOrd="1" destOrd="0" presId="urn:microsoft.com/office/officeart/2005/8/layout/hProcess3"/>
    <dgm:cxn modelId="{B417F6D8-BB8D-4BE5-A016-349902758D80}" type="presParOf" srcId="{417EA678-FD8C-4593-9E48-E14E07F94CDC}" destId="{0CA68460-4ED8-4BEB-8151-3FA5317F8841}" srcOrd="0" destOrd="0" presId="urn:microsoft.com/office/officeart/2005/8/layout/hProcess3"/>
    <dgm:cxn modelId="{1354CDEA-20DD-4CD3-8D84-D73B5FF1DAD3}" type="presParOf" srcId="{417EA678-FD8C-4593-9E48-E14E07F94CDC}" destId="{9FECDEBB-4EC3-4772-A82E-B764341C4BAB}" srcOrd="1" destOrd="0" presId="urn:microsoft.com/office/officeart/2005/8/layout/hProcess3"/>
    <dgm:cxn modelId="{0BA1CF1B-A6A0-4AEF-86DF-8FBA97BB6074}" type="presParOf" srcId="{417EA678-FD8C-4593-9E48-E14E07F94CDC}" destId="{D77AEC68-4F8C-445B-A3BB-5D7661C7E029}" srcOrd="2" destOrd="0" presId="urn:microsoft.com/office/officeart/2005/8/layout/hProcess3"/>
    <dgm:cxn modelId="{5EF6CD76-9885-4344-AE75-5138D5C51874}" type="presParOf" srcId="{417EA678-FD8C-4593-9E48-E14E07F94CDC}" destId="{0F5B9F77-D20B-483A-99A2-3EB525E75956}" srcOrd="3" destOrd="0" presId="urn:microsoft.com/office/officeart/2005/8/layout/hProcess3"/>
    <dgm:cxn modelId="{4ECECF11-056E-4B9D-BDA0-E6531050226B}" type="presParOf" srcId="{F0913475-F4BC-4989-B081-7B052118B50F}" destId="{0ADE5366-8CCA-4C7C-9320-2BD4D2282A35}" srcOrd="2" destOrd="0" presId="urn:microsoft.com/office/officeart/2005/8/layout/hProcess3"/>
    <dgm:cxn modelId="{8DBB9298-9D04-4F1D-9DBF-5B70E901BB54}" type="presParOf" srcId="{F0913475-F4BC-4989-B081-7B052118B50F}" destId="{22DEAC68-DF4E-4A8E-9953-813335015CA1}" srcOrd="3" destOrd="0" presId="urn:microsoft.com/office/officeart/2005/8/layout/hProcess3"/>
    <dgm:cxn modelId="{C79EB6C1-05A1-47B3-84AF-95382479EC93}" type="presParOf" srcId="{22DEAC68-DF4E-4A8E-9953-813335015CA1}" destId="{E3A97CC6-F159-41CE-BD0B-62370C8974DF}" srcOrd="0" destOrd="0" presId="urn:microsoft.com/office/officeart/2005/8/layout/hProcess3"/>
    <dgm:cxn modelId="{E566194C-89FA-405F-972F-02AB61C2654F}" type="presParOf" srcId="{22DEAC68-DF4E-4A8E-9953-813335015CA1}" destId="{65D9317A-DAA8-4923-8EAA-FF616C0A6781}" srcOrd="1" destOrd="0" presId="urn:microsoft.com/office/officeart/2005/8/layout/hProcess3"/>
    <dgm:cxn modelId="{3B64746F-5EEF-4533-9B7F-EFEA33AB5439}" type="presParOf" srcId="{22DEAC68-DF4E-4A8E-9953-813335015CA1}" destId="{5A875A6E-827C-405E-9EEF-47A7610C84E2}" srcOrd="2" destOrd="0" presId="urn:microsoft.com/office/officeart/2005/8/layout/hProcess3"/>
    <dgm:cxn modelId="{7399F096-4486-4E72-8662-0F668BE359A9}" type="presParOf" srcId="{22DEAC68-DF4E-4A8E-9953-813335015CA1}" destId="{E29610C2-9EBC-440B-B3B9-27050FBBFD90}" srcOrd="3" destOrd="0" presId="urn:microsoft.com/office/officeart/2005/8/layout/hProcess3"/>
    <dgm:cxn modelId="{AE71D0C7-BBDC-40FD-9D29-1E6C02C653DB}" type="presParOf" srcId="{F0913475-F4BC-4989-B081-7B052118B50F}" destId="{1A3A6F84-C37E-4B6F-A56B-EADEB1330927}" srcOrd="4" destOrd="0" presId="urn:microsoft.com/office/officeart/2005/8/layout/hProcess3"/>
    <dgm:cxn modelId="{8311464C-763D-45DF-AFCC-94529B16A886}" type="presParOf" srcId="{F0913475-F4BC-4989-B081-7B052118B50F}" destId="{B395B31C-217E-4C3A-8CB6-DCF2064BD583}" srcOrd="5" destOrd="0" presId="urn:microsoft.com/office/officeart/2005/8/layout/hProcess3"/>
    <dgm:cxn modelId="{4CBE2C5D-2822-4B48-AF9E-8A2F73C35D35}" type="presParOf" srcId="{B395B31C-217E-4C3A-8CB6-DCF2064BD583}" destId="{CCA1EF7B-E197-4E76-B1F5-4DB70872E13E}" srcOrd="0" destOrd="0" presId="urn:microsoft.com/office/officeart/2005/8/layout/hProcess3"/>
    <dgm:cxn modelId="{3502B921-1ACA-4529-A6FB-6F1191DBFE95}" type="presParOf" srcId="{B395B31C-217E-4C3A-8CB6-DCF2064BD583}" destId="{031BBE35-0DE3-44C9-8E67-411FA51828AE}" srcOrd="1" destOrd="0" presId="urn:microsoft.com/office/officeart/2005/8/layout/hProcess3"/>
    <dgm:cxn modelId="{6B9EA955-1CBA-4D55-AA9F-66CF07F24AC1}" type="presParOf" srcId="{B395B31C-217E-4C3A-8CB6-DCF2064BD583}" destId="{3DFF7BC9-0243-446E-B2EB-AE1E54DE4067}" srcOrd="2" destOrd="0" presId="urn:microsoft.com/office/officeart/2005/8/layout/hProcess3"/>
    <dgm:cxn modelId="{3ACC634F-CB51-42D9-BD2C-0F24C1E5F54A}" type="presParOf" srcId="{B395B31C-217E-4C3A-8CB6-DCF2064BD583}" destId="{ED367196-F748-4F55-96F5-5B8897E55AFF}" srcOrd="3" destOrd="0" presId="urn:microsoft.com/office/officeart/2005/8/layout/hProcess3"/>
    <dgm:cxn modelId="{61D75B2F-5E9A-4546-8B83-B0DF08E4095C}" type="presParOf" srcId="{F0913475-F4BC-4989-B081-7B052118B50F}" destId="{8CC970B0-C6EA-4354-A9A7-CD52F06ED588}" srcOrd="6" destOrd="0" presId="urn:microsoft.com/office/officeart/2005/8/layout/hProcess3"/>
    <dgm:cxn modelId="{5B09A7F5-408A-4CAF-9030-28D74449F8BB}" type="presParOf" srcId="{F0913475-F4BC-4989-B081-7B052118B50F}" destId="{AAD5A60E-5F63-4237-9AB0-2B209B4A5582}" srcOrd="7" destOrd="0" presId="urn:microsoft.com/office/officeart/2005/8/layout/hProcess3"/>
    <dgm:cxn modelId="{D4C980C2-50E8-416A-873B-64967C9D9A33}" type="presParOf" srcId="{AAD5A60E-5F63-4237-9AB0-2B209B4A5582}" destId="{0348238D-42F8-435C-982C-986C79CA1038}" srcOrd="0" destOrd="0" presId="urn:microsoft.com/office/officeart/2005/8/layout/hProcess3"/>
    <dgm:cxn modelId="{005E5267-76E2-456F-A627-3E88B56BDE9B}" type="presParOf" srcId="{AAD5A60E-5F63-4237-9AB0-2B209B4A5582}" destId="{315E5CED-2FAA-4DB4-BD1B-8CDA950D078E}" srcOrd="1" destOrd="0" presId="urn:microsoft.com/office/officeart/2005/8/layout/hProcess3"/>
    <dgm:cxn modelId="{A6FC8613-2B85-48C3-B113-14C15AC5CAD9}" type="presParOf" srcId="{AAD5A60E-5F63-4237-9AB0-2B209B4A5582}" destId="{9D3D7B47-0750-44FC-897C-337E7B6ED83F}" srcOrd="2" destOrd="0" presId="urn:microsoft.com/office/officeart/2005/8/layout/hProcess3"/>
    <dgm:cxn modelId="{99829075-2577-40DD-8674-A207459A76AC}" type="presParOf" srcId="{AAD5A60E-5F63-4237-9AB0-2B209B4A5582}" destId="{ABC9023E-8878-4E68-8DE6-96FC462EE0D5}" srcOrd="3" destOrd="0" presId="urn:microsoft.com/office/officeart/2005/8/layout/hProcess3"/>
    <dgm:cxn modelId="{1DB36960-32A7-4595-885F-1D3AC6D0164D}" type="presParOf" srcId="{F0913475-F4BC-4989-B081-7B052118B50F}" destId="{046CA179-C4CD-4A59-AC92-ED2E325E72AA}" srcOrd="8" destOrd="0" presId="urn:microsoft.com/office/officeart/2005/8/layout/hProcess3"/>
    <dgm:cxn modelId="{1DD36630-33CD-4D7F-8150-F0DEBC4C95A1}" type="presParOf" srcId="{F0913475-F4BC-4989-B081-7B052118B50F}" destId="{57EA81CD-34D2-4EA1-9EDF-78DA09A729C8}" srcOrd="9" destOrd="0" presId="urn:microsoft.com/office/officeart/2005/8/layout/hProcess3"/>
    <dgm:cxn modelId="{202DBB19-37FC-4062-A6EC-B247B591FDA5}" type="presParOf" srcId="{F0913475-F4BC-4989-B081-7B052118B50F}" destId="{E9CECEF3-4655-4141-8104-9DA364670ACD}" srcOrd="10" destOrd="0" presId="urn:microsoft.com/office/officeart/2005/8/layout/hProcess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ECEF3-4655-4141-8104-9DA364670ACD}">
      <dsp:nvSpPr>
        <dsp:cNvPr id="0" name=""/>
        <dsp:cNvSpPr/>
      </dsp:nvSpPr>
      <dsp:spPr>
        <a:xfrm>
          <a:off x="0" y="104155"/>
          <a:ext cx="3268133" cy="2459489"/>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E5CED-2FAA-4DB4-BD1B-8CDA950D078E}">
      <dsp:nvSpPr>
        <dsp:cNvPr id="0" name=""/>
        <dsp:cNvSpPr/>
      </dsp:nvSpPr>
      <dsp:spPr>
        <a:xfrm>
          <a:off x="2141387" y="412179"/>
          <a:ext cx="799932" cy="1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0000"/>
              </a:solidFill>
              <a:latin typeface="Adobe Fan Heiti Std B" panose="020B0700000000000000" pitchFamily="34" charset="-128"/>
              <a:ea typeface="Adobe Fan Heiti Std B" panose="020B0700000000000000" pitchFamily="34" charset="-128"/>
            </a:rPr>
            <a:t>about childhood obesity.</a:t>
          </a:r>
          <a:endParaRPr lang="en-US" sz="1000" kern="1200" dirty="0">
            <a:solidFill>
              <a:srgbClr val="FF0000"/>
            </a:solidFill>
            <a:latin typeface="Adobe Fan Heiti Std B" panose="020B0700000000000000" pitchFamily="34" charset="-128"/>
            <a:ea typeface="Adobe Fan Heiti Std B" panose="020B0700000000000000" pitchFamily="34" charset="-128"/>
          </a:endParaRPr>
        </a:p>
      </dsp:txBody>
      <dsp:txXfrm>
        <a:off x="2141387" y="412179"/>
        <a:ext cx="799932" cy="1738956"/>
      </dsp:txXfrm>
    </dsp:sp>
    <dsp:sp modelId="{031BBE35-0DE3-44C9-8E67-411FA51828AE}">
      <dsp:nvSpPr>
        <dsp:cNvPr id="0" name=""/>
        <dsp:cNvSpPr/>
      </dsp:nvSpPr>
      <dsp:spPr>
        <a:xfrm>
          <a:off x="1355326" y="412179"/>
          <a:ext cx="695102" cy="186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0000"/>
              </a:solidFill>
              <a:latin typeface="Adobe Fan Heiti Std B" panose="020B0700000000000000" pitchFamily="34" charset="-128"/>
              <a:ea typeface="Adobe Fan Heiti Std B" panose="020B0700000000000000" pitchFamily="34" charset="-128"/>
            </a:rPr>
            <a:t>should be concerned</a:t>
          </a:r>
          <a:endParaRPr lang="en-US" sz="1000" kern="1200" dirty="0">
            <a:solidFill>
              <a:srgbClr val="FF0000"/>
            </a:solidFill>
            <a:latin typeface="Adobe Fan Heiti Std B" panose="020B0700000000000000" pitchFamily="34" charset="-128"/>
            <a:ea typeface="Adobe Fan Heiti Std B" panose="020B0700000000000000" pitchFamily="34" charset="-128"/>
          </a:endParaRPr>
        </a:p>
      </dsp:txBody>
      <dsp:txXfrm>
        <a:off x="1355326" y="412179"/>
        <a:ext cx="695102" cy="1869360"/>
      </dsp:txXfrm>
    </dsp:sp>
    <dsp:sp modelId="{65D9317A-DAA8-4923-8EAA-FF616C0A6781}">
      <dsp:nvSpPr>
        <dsp:cNvPr id="0" name=""/>
        <dsp:cNvSpPr/>
      </dsp:nvSpPr>
      <dsp:spPr>
        <a:xfrm>
          <a:off x="809573" y="412179"/>
          <a:ext cx="454793" cy="1918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0000"/>
              </a:solidFill>
              <a:latin typeface="Adobe Fan Heiti Std B" panose="020B0700000000000000" pitchFamily="34" charset="-128"/>
              <a:ea typeface="Adobe Fan Heiti Std B" panose="020B0700000000000000" pitchFamily="34" charset="-128"/>
            </a:rPr>
            <a:t>video of why we</a:t>
          </a:r>
          <a:endParaRPr lang="en-US" sz="1000" kern="1200" dirty="0">
            <a:solidFill>
              <a:srgbClr val="FF0000"/>
            </a:solidFill>
            <a:latin typeface="Adobe Fan Heiti Std B" panose="020B0700000000000000" pitchFamily="34" charset="-128"/>
            <a:ea typeface="Adobe Fan Heiti Std B" panose="020B0700000000000000" pitchFamily="34" charset="-128"/>
          </a:endParaRPr>
        </a:p>
      </dsp:txBody>
      <dsp:txXfrm>
        <a:off x="809573" y="412179"/>
        <a:ext cx="454793" cy="1918840"/>
      </dsp:txXfrm>
    </dsp:sp>
    <dsp:sp modelId="{9FECDEBB-4EC3-4772-A82E-B764341C4BAB}">
      <dsp:nvSpPr>
        <dsp:cNvPr id="0" name=""/>
        <dsp:cNvSpPr/>
      </dsp:nvSpPr>
      <dsp:spPr>
        <a:xfrm>
          <a:off x="263820" y="412179"/>
          <a:ext cx="454793" cy="1697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0000"/>
              </a:solidFill>
              <a:latin typeface="Adobe Fan Heiti Std B" panose="020B0700000000000000" pitchFamily="34" charset="-128"/>
              <a:ea typeface="Adobe Fan Heiti Std B" panose="020B0700000000000000" pitchFamily="34" charset="-128"/>
            </a:rPr>
            <a:t>I would </a:t>
          </a:r>
        </a:p>
        <a:p>
          <a:pPr lvl="0" algn="ctr" defTabSz="444500">
            <a:lnSpc>
              <a:spcPct val="90000"/>
            </a:lnSpc>
            <a:spcBef>
              <a:spcPct val="0"/>
            </a:spcBef>
            <a:spcAft>
              <a:spcPct val="35000"/>
            </a:spcAft>
          </a:pPr>
          <a:r>
            <a:rPr lang="en-US" sz="1000" kern="1200" dirty="0" smtClean="0">
              <a:solidFill>
                <a:srgbClr val="FF0000"/>
              </a:solidFill>
              <a:latin typeface="Adobe Fan Heiti Std B" panose="020B0700000000000000" pitchFamily="34" charset="-128"/>
              <a:ea typeface="Adobe Fan Heiti Std B" panose="020B0700000000000000" pitchFamily="34" charset="-128"/>
            </a:rPr>
            <a:t>show this</a:t>
          </a:r>
          <a:endParaRPr lang="en-US" sz="1000" kern="1200" dirty="0">
            <a:solidFill>
              <a:srgbClr val="FF0000"/>
            </a:solidFill>
            <a:latin typeface="Adobe Fan Heiti Std B" panose="020B0700000000000000" pitchFamily="34" charset="-128"/>
            <a:ea typeface="Adobe Fan Heiti Std B" panose="020B0700000000000000" pitchFamily="34" charset="-128"/>
          </a:endParaRPr>
        </a:p>
      </dsp:txBody>
      <dsp:txXfrm>
        <a:off x="263820" y="412179"/>
        <a:ext cx="454793" cy="16971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68087-32FA-4905-BAE6-842ACAA2FCA0}" type="datetimeFigureOut">
              <a:rPr lang="en-US" smtClean="0"/>
              <a:pPr/>
              <a:t>10/28/2014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D1417-E5CF-471D-AF4C-F4FBF0EA6601}" type="slidenum">
              <a:rPr lang="en-US" smtClean="0"/>
              <a:pPr/>
              <a:t>‹#›</a:t>
            </a:fld>
            <a:endParaRPr lang="en-US" dirty="0"/>
          </a:p>
        </p:txBody>
      </p:sp>
    </p:spTree>
    <p:extLst>
      <p:ext uri="{BB962C8B-B14F-4D97-AF65-F5344CB8AC3E}">
        <p14:creationId xmlns:p14="http://schemas.microsoft.com/office/powerpoint/2010/main" xmlns="" val="231078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D1417-E5CF-471D-AF4C-F4FBF0EA660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0D10D-7158-4F58-B922-892FD78D0BFA}"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5F0D10D-7158-4F58-B922-892FD78D0BF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9067F-68DE-4E14-8DA3-D78A8B769F2F}" type="datetimeFigureOut">
              <a:rPr lang="en-US" smtClean="0"/>
              <a:pPr/>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0D10D-7158-4F58-B922-892FD78D0B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BF9067F-68DE-4E14-8DA3-D78A8B769F2F}" type="datetimeFigureOut">
              <a:rPr lang="en-US" smtClean="0"/>
              <a:pPr/>
              <a:t>10/28/2014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5F0D10D-7158-4F58-B922-892FD78D0BF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lowdensitylifestyle.com/whats-making-our-children-obese/" TargetMode="External"/><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media1.MID"/><Relationship Id="rId6" Type="http://schemas.openxmlformats.org/officeDocument/2006/relationships/hyperlink" Target="http://www.medicalassistantcolleges.com/top-50-blogs-for-understanding-and-preventing-childhood-obesity" TargetMode="External"/><Relationship Id="rId5" Type="http://schemas.openxmlformats.org/officeDocument/2006/relationships/image" Target="../media/image3.png"/><Relationship Id="rId4" Type="http://schemas.microsoft.com/office/2007/relationships/media" Target="../media/media1.MID"/><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letsmove.gov/partnership-healthier-ameri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2.maxwell.syr.edu/plegal/TIPS/worksheet5.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2.maxwell.syr.edu/plegal/TIPS/worksheet6.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media2.WAV"/><Relationship Id="rId6" Type="http://schemas.openxmlformats.org/officeDocument/2006/relationships/hyperlink" Target="http://www.weightlosssurgerychannel.com/breaking-wls-news/obese-kids-more-likely-to-be-bullied.html/" TargetMode="External"/><Relationship Id="rId5" Type="http://schemas.openxmlformats.org/officeDocument/2006/relationships/image" Target="../media/image6.png"/><Relationship Id="rId4" Type="http://schemas.microsoft.com/office/2007/relationships/media" Target="../media/media2.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rriam-webster.com/dictionary/obesity"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cnn.com/2014/09/22/opinion/steinberg-obesity-puberty/" TargetMode="External"/><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hyperlink" Target="http://www.stopchildhoodobesit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www.healthierkidsbrighterfutures.org/ev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3124200"/>
          </a:xfrm>
        </p:spPr>
        <p:txBody>
          <a:bodyPr/>
          <a:lstStyle/>
          <a:p>
            <a:pPr algn="ctr"/>
            <a:r>
              <a:rPr lang="en-US" sz="4400" dirty="0">
                <a:latin typeface="Impact" panose="020B0806030902050204" pitchFamily="34" charset="0"/>
              </a:rPr>
              <a:t>Childhood Obesity </a:t>
            </a:r>
            <a:r>
              <a:rPr lang="en-US" dirty="0" smtClean="0">
                <a:latin typeface="Kristen ITC" panose="03050502040202030202" pitchFamily="66" charset="0"/>
              </a:rPr>
              <a:t>		</a:t>
            </a:r>
            <a:br>
              <a:rPr lang="en-US" dirty="0" smtClean="0">
                <a:latin typeface="Kristen ITC" panose="03050502040202030202" pitchFamily="66" charset="0"/>
              </a:rPr>
            </a:br>
            <a:r>
              <a:rPr lang="en-US" sz="4400" dirty="0" smtClean="0"/>
              <a:t>at PS 194M</a:t>
            </a:r>
            <a:br>
              <a:rPr lang="en-US" sz="4400" dirty="0" smtClean="0"/>
            </a:br>
            <a:r>
              <a:rPr lang="en-US" dirty="0" smtClean="0"/>
              <a:t/>
            </a:r>
            <a:br>
              <a:rPr lang="en-US" dirty="0" smtClean="0"/>
            </a:br>
            <a:endParaRPr lang="en-US" dirty="0"/>
          </a:p>
        </p:txBody>
      </p:sp>
      <p:sp>
        <p:nvSpPr>
          <p:cNvPr id="3" name="Subtitle 2"/>
          <p:cNvSpPr>
            <a:spLocks noGrp="1"/>
          </p:cNvSpPr>
          <p:nvPr>
            <p:ph type="subTitle" idx="1"/>
          </p:nvPr>
        </p:nvSpPr>
        <p:spPr>
          <a:xfrm>
            <a:off x="914400" y="2400298"/>
            <a:ext cx="6934200" cy="4000501"/>
          </a:xfrm>
        </p:spPr>
        <p:txBody>
          <a:bodyPr>
            <a:normAutofit fontScale="92500" lnSpcReduction="20000"/>
          </a:bodyPr>
          <a:lstStyle/>
          <a:p>
            <a:pPr algn="l"/>
            <a:endParaRPr lang="en-US" sz="2000" dirty="0"/>
          </a:p>
          <a:p>
            <a:pPr algn="l"/>
            <a:endParaRPr lang="en-US" sz="2000" dirty="0"/>
          </a:p>
          <a:p>
            <a:pPr algn="l"/>
            <a:endParaRPr lang="en-US" sz="2000" dirty="0" smtClean="0"/>
          </a:p>
          <a:p>
            <a:pPr algn="l"/>
            <a:endParaRPr lang="en-US" sz="2000" dirty="0"/>
          </a:p>
          <a:p>
            <a:pPr algn="l"/>
            <a:endParaRPr lang="en-US" sz="2000" dirty="0" smtClean="0"/>
          </a:p>
          <a:p>
            <a:pPr algn="l"/>
            <a:endParaRPr lang="en-US" sz="2000" dirty="0"/>
          </a:p>
          <a:p>
            <a:pPr algn="l">
              <a:lnSpc>
                <a:spcPct val="120000"/>
              </a:lnSpc>
            </a:pPr>
            <a:r>
              <a:rPr lang="en-US" sz="2000" dirty="0" smtClean="0"/>
              <a:t>Mrs. Coombs</a:t>
            </a:r>
          </a:p>
          <a:p>
            <a:pPr algn="l">
              <a:lnSpc>
                <a:spcPct val="120000"/>
              </a:lnSpc>
            </a:pPr>
            <a:r>
              <a:rPr lang="en-US" sz="2000" dirty="0" smtClean="0"/>
              <a:t>PS 194M Countee Cullen</a:t>
            </a:r>
          </a:p>
          <a:p>
            <a:pPr algn="l">
              <a:lnSpc>
                <a:spcPct val="120000"/>
              </a:lnSpc>
            </a:pPr>
            <a:r>
              <a:rPr lang="en-US" sz="2000" dirty="0" smtClean="0"/>
              <a:t>New york, new York</a:t>
            </a:r>
          </a:p>
          <a:p>
            <a:pPr algn="l">
              <a:lnSpc>
                <a:spcPct val="120000"/>
              </a:lnSpc>
            </a:pPr>
            <a:r>
              <a:rPr lang="en-US" sz="2000" dirty="0" smtClean="0"/>
              <a:t>September 2014</a:t>
            </a:r>
          </a:p>
          <a:p>
            <a:pPr algn="l">
              <a:lnSpc>
                <a:spcPct val="120000"/>
              </a:lnSpc>
            </a:pPr>
            <a:r>
              <a:rPr lang="en-US" sz="2000" dirty="0" smtClean="0"/>
              <a:t>mcoombs7@schools.nyc.gov</a:t>
            </a:r>
          </a:p>
        </p:txBody>
      </p:sp>
      <p:pic>
        <p:nvPicPr>
          <p:cNvPr id="6" name="MS900074327[1]">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6286500" y="5372099"/>
            <a:ext cx="609600" cy="609600"/>
          </a:xfrm>
          <a:prstGeom prst="rect">
            <a:avLst/>
          </a:prstGeom>
        </p:spPr>
      </p:pic>
      <p:pic>
        <p:nvPicPr>
          <p:cNvPr id="5" name="Picture 4">
            <a:hlinkClick r:id="rId6"/>
          </p:cNvPr>
          <p:cNvPicPr>
            <a:picLocks noChangeAspect="1"/>
          </p:cNvPicPr>
          <p:nvPr/>
        </p:nvPicPr>
        <p:blipFill>
          <a:blip r:embed="rId7" cstate="print"/>
          <a:stretch>
            <a:fillRect/>
          </a:stretch>
        </p:blipFill>
        <p:spPr>
          <a:xfrm>
            <a:off x="4724400" y="2090737"/>
            <a:ext cx="3962400" cy="2066089"/>
          </a:xfrm>
          <a:prstGeom prst="rect">
            <a:avLst/>
          </a:prstGeom>
        </p:spPr>
      </p:pic>
      <p:pic>
        <p:nvPicPr>
          <p:cNvPr id="7" name="Picture 6">
            <a:hlinkClick r:id="rId8"/>
          </p:cNvPr>
          <p:cNvPicPr>
            <a:picLocks noChangeAspect="1"/>
          </p:cNvPicPr>
          <p:nvPr/>
        </p:nvPicPr>
        <p:blipFill>
          <a:blip r:embed="rId9" cstate="print"/>
          <a:stretch>
            <a:fillRect/>
          </a:stretch>
        </p:blipFill>
        <p:spPr>
          <a:xfrm>
            <a:off x="1003171" y="1905000"/>
            <a:ext cx="2502029" cy="2251826"/>
          </a:xfrm>
          <a:prstGeom prst="rect">
            <a:avLst/>
          </a:prstGeom>
        </p:spPr>
      </p:pic>
    </p:spTree>
    <p:extLst>
      <p:ext uri="{BB962C8B-B14F-4D97-AF65-F5344CB8AC3E}">
        <p14:creationId xmlns:p14="http://schemas.microsoft.com/office/powerpoint/2010/main" xmlns="" val="343539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6000"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existing policy on CHILDHOOD OBESITY</a:t>
            </a:r>
            <a:r>
              <a:rPr lang="en-US" dirty="0"/>
              <a:t/>
            </a:r>
            <a:br>
              <a:rPr lang="en-US" dirty="0"/>
            </a:br>
            <a:endParaRPr lang="en-US" dirty="0"/>
          </a:p>
        </p:txBody>
      </p:sp>
      <p:sp>
        <p:nvSpPr>
          <p:cNvPr id="3" name="Content Placeholder 2"/>
          <p:cNvSpPr>
            <a:spLocks noGrp="1"/>
          </p:cNvSpPr>
          <p:nvPr>
            <p:ph idx="1"/>
          </p:nvPr>
        </p:nvSpPr>
        <p:spPr/>
        <p:txBody>
          <a:bodyPr/>
          <a:lstStyle/>
          <a:p>
            <a:r>
              <a:rPr lang="en-US" sz="2000" b="0" dirty="0"/>
              <a:t>Part 1-First Lady Michelle Obama recognizes this threat of obesity, and has taken up the cause with her Let's Move! initiative, encouraging families across the country to commit to living healthier lives. The Partnership for a Healthier America supports the First Lady's cause by encouraging, tracking and communicating commitments to healthier lifestyles from partner organizations - commitments that align with the priorities of the Partnership for a Healthier America. (citation)</a:t>
            </a:r>
          </a:p>
          <a:p>
            <a:endParaRPr lang="en-US" dirty="0"/>
          </a:p>
        </p:txBody>
      </p:sp>
    </p:spTree>
    <p:extLst>
      <p:ext uri="{BB962C8B-B14F-4D97-AF65-F5344CB8AC3E}">
        <p14:creationId xmlns:p14="http://schemas.microsoft.com/office/powerpoint/2010/main" xmlns="" val="63312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Existing policy on CHILDHOOD OBESITY</a:t>
            </a:r>
          </a:p>
        </p:txBody>
      </p:sp>
      <p:sp>
        <p:nvSpPr>
          <p:cNvPr id="3" name="Content Placeholder 2"/>
          <p:cNvSpPr>
            <a:spLocks noGrp="1"/>
          </p:cNvSpPr>
          <p:nvPr>
            <p:ph idx="1"/>
          </p:nvPr>
        </p:nvSpPr>
        <p:spPr/>
        <p:txBody>
          <a:bodyPr/>
          <a:lstStyle/>
          <a:p>
            <a:r>
              <a:rPr lang="en-US" dirty="0" smtClean="0"/>
              <a:t>	</a:t>
            </a:r>
            <a:r>
              <a:rPr lang="en-US" sz="2000" b="0" dirty="0" smtClean="0"/>
              <a:t>Part 2- In </a:t>
            </a:r>
            <a:r>
              <a:rPr lang="en-US" sz="2000" b="0" dirty="0"/>
              <a:t>collaboration with Let’s Move!, the Partnership </a:t>
            </a:r>
            <a:r>
              <a:rPr lang="en-US" sz="2000" b="0" dirty="0" smtClean="0"/>
              <a:t>for a Healthier America will </a:t>
            </a:r>
            <a:r>
              <a:rPr lang="en-US" sz="2000" b="0" dirty="0"/>
              <a:t>work alongside the Federal government to build target industry-specific solutions to fight obesity that can be measured and tracked. Rather than award grants, engage in policy discussions, or develop programmatic activities, the Partnership concentrates on mobilizing leadership from across sectors and at every level to take action that can have a significant impact on organizational goals. (citation)</a:t>
            </a:r>
          </a:p>
          <a:p>
            <a:endParaRPr lang="en-US" sz="2000" b="0" dirty="0"/>
          </a:p>
          <a:p>
            <a:r>
              <a:rPr lang="en-US" sz="2000" b="0" dirty="0" smtClean="0"/>
              <a:t>	</a:t>
            </a:r>
            <a:r>
              <a:rPr lang="en-US" sz="2000" b="0" dirty="0" smtClean="0">
                <a:hlinkClick r:id="rId3"/>
              </a:rPr>
              <a:t>http</a:t>
            </a:r>
            <a:r>
              <a:rPr lang="en-US" sz="2000" b="0" dirty="0">
                <a:hlinkClick r:id="rId3"/>
              </a:rPr>
              <a:t>://</a:t>
            </a:r>
            <a:r>
              <a:rPr lang="en-US" sz="2000" b="0" dirty="0" smtClean="0">
                <a:hlinkClick r:id="rId3"/>
              </a:rPr>
              <a:t>www.letsmove.gov/partnership-healthier-america</a:t>
            </a:r>
            <a:endParaRPr lang="en-US" sz="2000" b="0" dirty="0" smtClean="0"/>
          </a:p>
          <a:p>
            <a:endParaRPr lang="en-US" sz="2000" b="0" dirty="0"/>
          </a:p>
          <a:p>
            <a:endParaRPr lang="en-US" dirty="0"/>
          </a:p>
        </p:txBody>
      </p:sp>
    </p:spTree>
    <p:extLst>
      <p:ext uri="{BB962C8B-B14F-4D97-AF65-F5344CB8AC3E}">
        <p14:creationId xmlns:p14="http://schemas.microsoft.com/office/powerpoint/2010/main" xmlns="" val="1210184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539240"/>
          </a:xfrm>
        </p:spPr>
        <p:txBody>
          <a:bodyPr/>
          <a:lstStyle/>
          <a:p>
            <a:r>
              <a:rPr lang="en-US" sz="4400" dirty="0" smtClean="0">
                <a:solidFill>
                  <a:srgbClr val="FF0000"/>
                </a:solidFill>
              </a:rPr>
              <a:t>Step 5</a:t>
            </a:r>
            <a:br>
              <a:rPr lang="en-US" sz="4400" dirty="0" smtClean="0">
                <a:solidFill>
                  <a:srgbClr val="FF0000"/>
                </a:solidFill>
              </a:rPr>
            </a:br>
            <a:r>
              <a:rPr lang="en-US" sz="4400" dirty="0" smtClean="0">
                <a:solidFill>
                  <a:srgbClr val="FF0000"/>
                </a:solidFill>
              </a:rPr>
              <a:t>Develop Solutions: </a:t>
            </a:r>
            <a:r>
              <a:rPr lang="en-US" sz="3600" dirty="0" smtClean="0">
                <a:solidFill>
                  <a:srgbClr val="FF0000"/>
                </a:solidFill>
              </a:rPr>
              <a:t/>
            </a:r>
            <a:br>
              <a:rPr lang="en-US" sz="3600" dirty="0" smtClean="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822960" y="1600200"/>
            <a:ext cx="7520940" cy="4724400"/>
          </a:xfrm>
        </p:spPr>
        <p:txBody>
          <a:bodyPr>
            <a:normAutofit/>
          </a:bodyPr>
          <a:lstStyle/>
          <a:p>
            <a:pPr marL="0" indent="0">
              <a:spcBef>
                <a:spcPts val="0"/>
              </a:spcBef>
            </a:pPr>
            <a:endParaRPr lang="en-US" sz="4000" dirty="0" smtClean="0"/>
          </a:p>
          <a:p>
            <a:pPr marL="0" indent="0">
              <a:spcBef>
                <a:spcPts val="0"/>
              </a:spcBef>
            </a:pPr>
            <a:r>
              <a:rPr lang="en-US" sz="4000" dirty="0" smtClean="0"/>
              <a:t>How </a:t>
            </a:r>
            <a:r>
              <a:rPr lang="en-US" sz="4000" dirty="0"/>
              <a:t>can we solve the problem of childhood obesity at </a:t>
            </a:r>
            <a:r>
              <a:rPr lang="en-US" sz="4000" dirty="0" smtClean="0"/>
              <a:t>PS 194M?</a:t>
            </a:r>
          </a:p>
          <a:p>
            <a:pPr marL="0" indent="0">
              <a:spcBef>
                <a:spcPts val="0"/>
              </a:spcBef>
            </a:pPr>
            <a:r>
              <a:rPr lang="en-US" sz="4000" dirty="0" smtClean="0"/>
              <a:t>Let’s examine…..</a:t>
            </a:r>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smtClean="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p:txBody>
      </p:sp>
      <p:pic>
        <p:nvPicPr>
          <p:cNvPr id="4" name="Picture 3"/>
          <p:cNvPicPr>
            <a:picLocks noChangeAspect="1"/>
          </p:cNvPicPr>
          <p:nvPr/>
        </p:nvPicPr>
        <p:blipFill>
          <a:blip r:embed="rId3" cstate="print"/>
          <a:stretch>
            <a:fillRect/>
          </a:stretch>
        </p:blipFill>
        <p:spPr>
          <a:xfrm>
            <a:off x="5638800" y="4343400"/>
            <a:ext cx="3352800" cy="2514600"/>
          </a:xfrm>
          <a:prstGeom prst="rect">
            <a:avLst/>
          </a:prstGeom>
        </p:spPr>
      </p:pic>
    </p:spTree>
    <p:extLst>
      <p:ext uri="{BB962C8B-B14F-4D97-AF65-F5344CB8AC3E}">
        <p14:creationId xmlns:p14="http://schemas.microsoft.com/office/powerpoint/2010/main" xmlns="" val="17554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Lets examine… </a:t>
            </a:r>
          </a:p>
        </p:txBody>
      </p:sp>
      <p:sp>
        <p:nvSpPr>
          <p:cNvPr id="5" name="Content Placeholder 4"/>
          <p:cNvSpPr>
            <a:spLocks noGrp="1"/>
          </p:cNvSpPr>
          <p:nvPr>
            <p:ph idx="1"/>
          </p:nvPr>
        </p:nvSpPr>
        <p:spPr>
          <a:xfrm>
            <a:off x="822960" y="914400"/>
            <a:ext cx="7520940" cy="3766077"/>
          </a:xfrm>
        </p:spPr>
        <p:txBody>
          <a:bodyPr>
            <a:normAutofit/>
          </a:bodyPr>
          <a:lstStyle/>
          <a:p>
            <a:r>
              <a:rPr lang="en-US" sz="2800" dirty="0" smtClean="0"/>
              <a:t>	</a:t>
            </a:r>
          </a:p>
          <a:p>
            <a:r>
              <a:rPr lang="en-US" sz="2800" dirty="0" smtClean="0"/>
              <a:t>How can childhood obesity at PS 194M be solved…</a:t>
            </a:r>
            <a:r>
              <a:rPr lang="en-US" sz="2400" dirty="0" smtClean="0"/>
              <a:t>Step </a:t>
            </a:r>
            <a:r>
              <a:rPr lang="en-US" sz="2400" dirty="0"/>
              <a:t>5 – </a:t>
            </a:r>
            <a:r>
              <a:rPr lang="en-US" sz="2400" dirty="0" smtClean="0"/>
              <a:t> Developing Solutions: </a:t>
            </a:r>
            <a:r>
              <a:rPr lang="en-US" sz="2200" dirty="0" smtClean="0"/>
              <a:t>	Turn and talk to your group and come up with possible solution using </a:t>
            </a:r>
            <a:r>
              <a:rPr lang="en-US" sz="2200" dirty="0"/>
              <a:t>Worksheet </a:t>
            </a:r>
            <a:r>
              <a:rPr lang="en-US" sz="2200" dirty="0" smtClean="0"/>
              <a:t>5</a:t>
            </a:r>
          </a:p>
          <a:p>
            <a:r>
              <a:rPr lang="en-US" sz="2000" dirty="0" smtClean="0">
                <a:solidFill>
                  <a:srgbClr val="FF0000"/>
                </a:solidFill>
                <a:hlinkClick r:id="rId3"/>
              </a:rPr>
              <a:t>http</a:t>
            </a:r>
            <a:r>
              <a:rPr lang="en-US" sz="2000" dirty="0">
                <a:solidFill>
                  <a:srgbClr val="FF0000"/>
                </a:solidFill>
                <a:hlinkClick r:id="rId3"/>
              </a:rPr>
              <a:t>://</a:t>
            </a:r>
            <a:r>
              <a:rPr lang="en-US" sz="2000" dirty="0" smtClean="0">
                <a:solidFill>
                  <a:srgbClr val="FF0000"/>
                </a:solidFill>
                <a:hlinkClick r:id="rId3"/>
              </a:rPr>
              <a:t>www2.maxwell.syr.edu/plegal/TIPS/worksheet5.html</a:t>
            </a:r>
            <a:endParaRPr lang="en-US" sz="2000" dirty="0" smtClean="0">
              <a:solidFill>
                <a:srgbClr val="FF0000"/>
              </a:solidFill>
            </a:endParaRPr>
          </a:p>
          <a:p>
            <a:endParaRPr lang="en-US" sz="2000" dirty="0">
              <a:solidFill>
                <a:srgbClr val="FF0000"/>
              </a:solidFill>
            </a:endParaRPr>
          </a:p>
          <a:p>
            <a:r>
              <a:rPr lang="en-US" sz="2800" dirty="0" smtClean="0"/>
              <a:t> </a:t>
            </a:r>
          </a:p>
          <a:p>
            <a:endParaRPr lang="en-US" sz="2800" dirty="0"/>
          </a:p>
        </p:txBody>
      </p:sp>
      <p:pic>
        <p:nvPicPr>
          <p:cNvPr id="7" name="Picture 6"/>
          <p:cNvPicPr>
            <a:picLocks noChangeAspect="1"/>
          </p:cNvPicPr>
          <p:nvPr/>
        </p:nvPicPr>
        <p:blipFill>
          <a:blip r:embed="rId4" cstate="print"/>
          <a:stretch>
            <a:fillRect/>
          </a:stretch>
        </p:blipFill>
        <p:spPr>
          <a:xfrm>
            <a:off x="3581400" y="3962400"/>
            <a:ext cx="5257800" cy="2667000"/>
          </a:xfrm>
          <a:prstGeom prst="rect">
            <a:avLst/>
          </a:prstGeom>
        </p:spPr>
      </p:pic>
    </p:spTree>
    <p:extLst>
      <p:ext uri="{BB962C8B-B14F-4D97-AF65-F5344CB8AC3E}">
        <p14:creationId xmlns:p14="http://schemas.microsoft.com/office/powerpoint/2010/main" xmlns="" val="9649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750"/>
                                        <p:tgtEl>
                                          <p:spTgt spid="5">
                                            <p:txEl>
                                              <p:pRg st="0" end="0"/>
                                            </p:txEl>
                                          </p:spTgt>
                                        </p:tgtEl>
                                      </p:cBhvr>
                                    </p:animEffect>
                                    <p:anim calcmode="lin" valueType="num">
                                      <p:cBhvr>
                                        <p:cTn id="16" dur="1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750"/>
                                        <p:tgtEl>
                                          <p:spTgt spid="5">
                                            <p:txEl>
                                              <p:pRg st="1" end="1"/>
                                            </p:txEl>
                                          </p:spTgt>
                                        </p:tgtEl>
                                      </p:cBhvr>
                                    </p:animEffect>
                                    <p:anim calcmode="lin" valueType="num">
                                      <p:cBhvr>
                                        <p:cTn id="23" dur="1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750"/>
                                        <p:tgtEl>
                                          <p:spTgt spid="5">
                                            <p:txEl>
                                              <p:pRg st="2" end="2"/>
                                            </p:txEl>
                                          </p:spTgt>
                                        </p:tgtEl>
                                      </p:cBhvr>
                                    </p:animEffect>
                                    <p:anim calcmode="lin" valueType="num">
                                      <p:cBhvr>
                                        <p:cTn id="30" dur="1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750"/>
                                        <p:tgtEl>
                                          <p:spTgt spid="5">
                                            <p:txEl>
                                              <p:pRg st="4" end="4"/>
                                            </p:txEl>
                                          </p:spTgt>
                                        </p:tgtEl>
                                      </p:cBhvr>
                                    </p:animEffect>
                                    <p:anim calcmode="lin" valueType="num">
                                      <p:cBhvr>
                                        <p:cTn id="37" dur="17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7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20940" cy="548640"/>
          </a:xfrm>
        </p:spPr>
        <p:txBody>
          <a:bodyPr/>
          <a:lstStyle/>
          <a:p>
            <a:r>
              <a:rPr lang="en-US" dirty="0">
                <a:solidFill>
                  <a:srgbClr val="FF0000"/>
                </a:solidFill>
              </a:rPr>
              <a:t>Step 6</a:t>
            </a:r>
            <a:br>
              <a:rPr lang="en-US" dirty="0">
                <a:solidFill>
                  <a:srgbClr val="FF0000"/>
                </a:solidFill>
              </a:rPr>
            </a:br>
            <a:r>
              <a:rPr lang="en-US" dirty="0">
                <a:solidFill>
                  <a:srgbClr val="FF0000"/>
                </a:solidFill>
              </a:rPr>
              <a:t>Select the best solution</a:t>
            </a:r>
          </a:p>
        </p:txBody>
      </p:sp>
      <p:sp>
        <p:nvSpPr>
          <p:cNvPr id="3" name="Content Placeholder 2"/>
          <p:cNvSpPr>
            <a:spLocks noGrp="1"/>
          </p:cNvSpPr>
          <p:nvPr>
            <p:ph idx="1"/>
          </p:nvPr>
        </p:nvSpPr>
        <p:spPr/>
        <p:txBody>
          <a:bodyPr/>
          <a:lstStyle/>
          <a:p>
            <a:pPr marL="0" indent="0"/>
            <a:endParaRPr lang="en-US" dirty="0"/>
          </a:p>
          <a:p>
            <a:pPr>
              <a:buFont typeface="Arial" panose="020B0604020202020204" pitchFamily="34" charset="0"/>
              <a:buChar char="•"/>
            </a:pPr>
            <a:r>
              <a:rPr lang="en-US" sz="2000" dirty="0" smtClean="0"/>
              <a:t>Increase </a:t>
            </a:r>
            <a:r>
              <a:rPr lang="en-US" sz="2000" dirty="0"/>
              <a:t>healthy eating by getting children at our school to recognize the importance of a balanced diet and its contribution to overall health. </a:t>
            </a:r>
            <a:endParaRPr lang="en-US" sz="2000" dirty="0" smtClean="0"/>
          </a:p>
          <a:p>
            <a:pPr>
              <a:buFont typeface="Arial" panose="020B0604020202020204" pitchFamily="34" charset="0"/>
              <a:buChar char="•"/>
            </a:pPr>
            <a:r>
              <a:rPr lang="en-US" sz="2000" dirty="0"/>
              <a:t>H</a:t>
            </a:r>
            <a:r>
              <a:rPr lang="en-US" sz="2000" dirty="0" smtClean="0"/>
              <a:t>ave </a:t>
            </a:r>
            <a:r>
              <a:rPr lang="en-US" sz="2000" dirty="0"/>
              <a:t>the children of PS 194M eat more fruits and vegetables during breakfast and lunchtime. </a:t>
            </a:r>
          </a:p>
          <a:p>
            <a:pPr>
              <a:buFont typeface="Arial" panose="020B0604020202020204" pitchFamily="34" charset="0"/>
              <a:buChar char="•"/>
            </a:pPr>
            <a:r>
              <a:rPr lang="en-US" sz="2000" dirty="0" smtClean="0"/>
              <a:t>Make </a:t>
            </a:r>
            <a:r>
              <a:rPr lang="en-US" sz="2000" dirty="0"/>
              <a:t>posters about healthy eating to hang in the school. </a:t>
            </a:r>
          </a:p>
          <a:p>
            <a:pPr>
              <a:buFont typeface="Arial" panose="020B0604020202020204" pitchFamily="34" charset="0"/>
              <a:buChar char="•"/>
            </a:pPr>
            <a:r>
              <a:rPr lang="en-US" sz="2000" dirty="0" smtClean="0"/>
              <a:t>Engage </a:t>
            </a:r>
            <a:r>
              <a:rPr lang="en-US" sz="2000" dirty="0"/>
              <a:t>in the school-wide program called </a:t>
            </a:r>
            <a:r>
              <a:rPr lang="en-US" sz="2000" dirty="0" err="1"/>
              <a:t>Cookshop</a:t>
            </a:r>
            <a:r>
              <a:rPr lang="en-US" sz="2000" dirty="0"/>
              <a:t> within the classrooms.</a:t>
            </a:r>
          </a:p>
        </p:txBody>
      </p:sp>
    </p:spTree>
    <p:extLst>
      <p:ext uri="{BB962C8B-B14F-4D97-AF65-F5344CB8AC3E}">
        <p14:creationId xmlns:p14="http://schemas.microsoft.com/office/powerpoint/2010/main" xmlns="" val="1239284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a:t>
            </a:r>
            <a:r>
              <a:rPr lang="en-US" dirty="0">
                <a:solidFill>
                  <a:srgbClr val="FF0000"/>
                </a:solidFill>
              </a:rPr>
              <a:t>Is The Best Public Policy Solution to the Problem of Childhood Obesity?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ctr"/>
            <a:r>
              <a:rPr lang="en-US" sz="2400" dirty="0" smtClean="0"/>
              <a:t>	What </a:t>
            </a:r>
            <a:r>
              <a:rPr lang="en-US" sz="2400" dirty="0"/>
              <a:t>Is The Best Feasible </a:t>
            </a:r>
            <a:r>
              <a:rPr lang="en-US" sz="2400" dirty="0" smtClean="0"/>
              <a:t>Plan and </a:t>
            </a:r>
          </a:p>
          <a:p>
            <a:pPr algn="ctr"/>
            <a:r>
              <a:rPr lang="en-US" sz="2400" dirty="0" smtClean="0"/>
              <a:t>Most </a:t>
            </a:r>
            <a:r>
              <a:rPr lang="en-US" sz="2400" dirty="0"/>
              <a:t>Effective Plan?</a:t>
            </a:r>
          </a:p>
          <a:p>
            <a:r>
              <a:rPr lang="en-US" sz="2400" dirty="0" smtClean="0"/>
              <a:t>	By </a:t>
            </a:r>
            <a:r>
              <a:rPr lang="en-US" sz="2400" dirty="0"/>
              <a:t>looking at the problem </a:t>
            </a:r>
            <a:r>
              <a:rPr lang="en-US" sz="2400" dirty="0" smtClean="0"/>
              <a:t>of childhood obesity and </a:t>
            </a:r>
            <a:r>
              <a:rPr lang="en-US" sz="2400" dirty="0"/>
              <a:t>constructing your own knowledge obtained through </a:t>
            </a:r>
            <a:r>
              <a:rPr lang="en-US" sz="2400" dirty="0" smtClean="0"/>
              <a:t>the </a:t>
            </a:r>
            <a:r>
              <a:rPr lang="en-US" sz="2400" dirty="0"/>
              <a:t>Public Policy Analyst Steps and Information gathered– Complete Worksheet 6:   </a:t>
            </a:r>
          </a:p>
          <a:p>
            <a:r>
              <a:rPr lang="en-US" sz="2400" dirty="0" smtClean="0"/>
              <a:t>	Selecting </a:t>
            </a:r>
            <a:r>
              <a:rPr lang="en-US" sz="2400" dirty="0"/>
              <a:t>The Best Public Policy Solution</a:t>
            </a:r>
            <a:r>
              <a:rPr lang="en-US" sz="2400" dirty="0" smtClean="0"/>
              <a:t>:</a:t>
            </a:r>
          </a:p>
          <a:p>
            <a:r>
              <a:rPr lang="en-US" sz="2000" dirty="0" smtClean="0">
                <a:solidFill>
                  <a:srgbClr val="FF0000"/>
                </a:solidFill>
              </a:rPr>
              <a:t>	</a:t>
            </a:r>
            <a:r>
              <a:rPr lang="en-US" sz="2000" dirty="0" smtClean="0">
                <a:solidFill>
                  <a:srgbClr val="FF0000"/>
                </a:solidFill>
                <a:hlinkClick r:id="rId3"/>
              </a:rPr>
              <a:t>http</a:t>
            </a:r>
            <a:r>
              <a:rPr lang="en-US" sz="2000" dirty="0">
                <a:solidFill>
                  <a:srgbClr val="FF0000"/>
                </a:solidFill>
                <a:hlinkClick r:id="rId3"/>
              </a:rPr>
              <a:t>://</a:t>
            </a:r>
            <a:r>
              <a:rPr lang="en-US" sz="2000" dirty="0" smtClean="0">
                <a:solidFill>
                  <a:srgbClr val="FF0000"/>
                </a:solidFill>
                <a:hlinkClick r:id="rId3"/>
              </a:rPr>
              <a:t>www2.maxwell.syr.edu/plegal/TIPS/worksheet6.html</a:t>
            </a:r>
            <a:endParaRPr lang="en-US" sz="2000" dirty="0" smtClean="0">
              <a:solidFill>
                <a:srgbClr val="FF0000"/>
              </a:solidFill>
            </a:endParaRPr>
          </a:p>
          <a:p>
            <a:endParaRPr lang="en-US" sz="2000" dirty="0">
              <a:solidFill>
                <a:srgbClr val="FF0000"/>
              </a:solidFill>
            </a:endParaRPr>
          </a:p>
          <a:p>
            <a:endParaRPr lang="en-US" sz="2400" dirty="0"/>
          </a:p>
          <a:p>
            <a:endParaRPr lang="en-US" sz="2400" dirty="0"/>
          </a:p>
        </p:txBody>
      </p:sp>
    </p:spTree>
    <p:extLst>
      <p:ext uri="{BB962C8B-B14F-4D97-AF65-F5344CB8AC3E}">
        <p14:creationId xmlns:p14="http://schemas.microsoft.com/office/powerpoint/2010/main" xmlns="" val="224949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026" y="233083"/>
            <a:ext cx="7520940" cy="2514600"/>
          </a:xfrm>
        </p:spPr>
        <p:txBody>
          <a:bodyPr/>
          <a:lstStyle/>
          <a:p>
            <a:r>
              <a:rPr lang="en-US" dirty="0" smtClean="0"/>
              <a:t/>
            </a:r>
            <a:br>
              <a:rPr lang="en-US" dirty="0" smtClean="0"/>
            </a:br>
            <a:r>
              <a:rPr lang="en-US" dirty="0" smtClean="0"/>
              <a:t>How </a:t>
            </a:r>
            <a:r>
              <a:rPr lang="en-US" dirty="0"/>
              <a:t>would you feel if you </a:t>
            </a:r>
            <a:r>
              <a:rPr lang="en-US" dirty="0" smtClean="0"/>
              <a:t>WERE bullied for being “OVERWEIGHT”?</a:t>
            </a:r>
            <a:br>
              <a:rPr lang="en-US" dirty="0" smtClean="0"/>
            </a:br>
            <a:r>
              <a:rPr lang="en-US" dirty="0" smtClean="0">
                <a:solidFill>
                  <a:srgbClr val="FF0000"/>
                </a:solidFill>
              </a:rPr>
              <a:t/>
            </a:r>
            <a:br>
              <a:rPr lang="en-US" dirty="0" smtClean="0">
                <a:solidFill>
                  <a:srgbClr val="FF0000"/>
                </a:solidFill>
              </a:rPr>
            </a:br>
            <a:r>
              <a:rPr lang="en-US" sz="2400" dirty="0" smtClean="0">
                <a:solidFill>
                  <a:srgbClr val="FF0000"/>
                </a:solidFill>
              </a:rPr>
              <a:t>Turn </a:t>
            </a:r>
            <a:r>
              <a:rPr lang="en-US" sz="2400" dirty="0">
                <a:solidFill>
                  <a:srgbClr val="FF0000"/>
                </a:solidFill>
              </a:rPr>
              <a:t>and talk to your </a:t>
            </a:r>
            <a:r>
              <a:rPr lang="en-US" sz="2400" dirty="0" smtClean="0">
                <a:solidFill>
                  <a:srgbClr val="FF0000"/>
                </a:solidFill>
              </a:rPr>
              <a:t>partner</a:t>
            </a:r>
            <a:r>
              <a:rPr lang="en-US" sz="2400" dirty="0">
                <a:solidFill>
                  <a:srgbClr val="FF0000"/>
                </a:solidFill>
              </a:rPr>
              <a:t>. You will do a “Think Pair Share.” </a:t>
            </a:r>
            <a:r>
              <a:rPr lang="en-US" sz="2400" dirty="0" smtClean="0">
                <a:solidFill>
                  <a:srgbClr val="FF0000"/>
                </a:solidFill>
              </a:rPr>
              <a:t>Jane </a:t>
            </a:r>
            <a:r>
              <a:rPr lang="en-US" sz="2400" dirty="0">
                <a:solidFill>
                  <a:srgbClr val="FF0000"/>
                </a:solidFill>
              </a:rPr>
              <a:t>will start. </a:t>
            </a:r>
            <a:br>
              <a:rPr lang="en-US" sz="2400" dirty="0">
                <a:solidFill>
                  <a:srgbClr val="FF0000"/>
                </a:solidFill>
              </a:rPr>
            </a:br>
            <a:r>
              <a:rPr lang="en-US" sz="2400" dirty="0">
                <a:solidFill>
                  <a:srgbClr val="FF0000"/>
                </a:solidFill>
              </a:rPr>
              <a:t>You each will have 30 seconds. </a:t>
            </a:r>
            <a:br>
              <a:rPr lang="en-US" sz="2400" dirty="0">
                <a:solidFill>
                  <a:srgbClr val="FF0000"/>
                </a:solidFill>
              </a:rPr>
            </a:br>
            <a:r>
              <a:rPr lang="en-US" sz="2400" dirty="0">
                <a:solidFill>
                  <a:srgbClr val="FF0000"/>
                </a:solidFill>
              </a:rPr>
              <a:t>Use the sentence frame: </a:t>
            </a:r>
            <a:br>
              <a:rPr lang="en-US" sz="2400" dirty="0">
                <a:solidFill>
                  <a:srgbClr val="FF0000"/>
                </a:solidFill>
              </a:rPr>
            </a:br>
            <a:r>
              <a:rPr lang="en-US" sz="2400" dirty="0">
                <a:solidFill>
                  <a:srgbClr val="FF0000"/>
                </a:solidFill>
              </a:rPr>
              <a:t>“If I </a:t>
            </a:r>
            <a:r>
              <a:rPr lang="en-US" sz="2400" dirty="0" smtClean="0">
                <a:solidFill>
                  <a:srgbClr val="FF0000"/>
                </a:solidFill>
              </a:rPr>
              <a:t>WERE CALLED OVERWEIGHT, </a:t>
            </a:r>
            <a:r>
              <a:rPr lang="en-US" sz="2400" dirty="0">
                <a:solidFill>
                  <a:srgbClr val="FF0000"/>
                </a:solidFill>
              </a:rPr>
              <a:t>I would feel_____.”</a:t>
            </a:r>
            <a:r>
              <a:rPr lang="en-US" sz="1800" dirty="0">
                <a:solidFill>
                  <a:srgbClr val="FF0000"/>
                </a:solidFill>
              </a:rPr>
              <a:t/>
            </a:r>
            <a:br>
              <a:rPr lang="en-US" sz="1800" dirty="0">
                <a:solidFill>
                  <a:srgbClr val="FF0000"/>
                </a:solidFill>
              </a:rPr>
            </a:br>
            <a:r>
              <a:rPr lang="en-US" sz="1800" dirty="0" smtClean="0">
                <a:solidFill>
                  <a:srgbClr val="FF0000"/>
                </a:solidFill>
              </a:rPr>
              <a:t>	              		</a:t>
            </a:r>
            <a:endParaRPr lang="en-US" sz="1800" dirty="0">
              <a:solidFill>
                <a:srgbClr val="FF0000"/>
              </a:solidFill>
            </a:endParaRPr>
          </a:p>
        </p:txBody>
      </p:sp>
      <p:pic>
        <p:nvPicPr>
          <p:cNvPr id="7" name="MS900388621[1]">
            <a:hlinkClick r:id="" action="ppaction://media"/>
          </p:cNvPr>
          <p:cNvPicPr>
            <a:picLocks noGrp="1" noChangeAspect="1"/>
          </p:cNvPicPr>
          <p:nvPr>
            <p:ph idx="1"/>
            <a:audioFile r:link="rId1"/>
            <p:extLst>
              <p:ext uri="{DAA4B4D4-6D71-4841-9C94-3DE7FCFB9230}">
                <p14:media xmlns:p14="http://schemas.microsoft.com/office/powerpoint/2010/main" xmlns="" r:embed="rId4"/>
              </p:ext>
            </p:extLst>
          </p:nvPr>
        </p:nvPicPr>
        <p:blipFill>
          <a:blip r:embed="rId5" cstate="print"/>
          <a:stretch>
            <a:fillRect/>
          </a:stretch>
        </p:blipFill>
        <p:spPr>
          <a:xfrm>
            <a:off x="997026" y="3352800"/>
            <a:ext cx="1233889" cy="1295400"/>
          </a:xfrm>
        </p:spPr>
      </p:pic>
      <p:pic>
        <p:nvPicPr>
          <p:cNvPr id="3" name="Picture 2">
            <a:hlinkClick r:id="rId6"/>
          </p:cNvPr>
          <p:cNvPicPr>
            <a:picLocks noChangeAspect="1"/>
          </p:cNvPicPr>
          <p:nvPr/>
        </p:nvPicPr>
        <p:blipFill>
          <a:blip r:embed="rId7" cstate="print"/>
          <a:stretch>
            <a:fillRect/>
          </a:stretch>
        </p:blipFill>
        <p:spPr>
          <a:xfrm>
            <a:off x="3657600" y="3200400"/>
            <a:ext cx="4677238" cy="2667001"/>
          </a:xfrm>
          <a:prstGeom prst="rect">
            <a:avLst/>
          </a:prstGeom>
        </p:spPr>
      </p:pic>
    </p:spTree>
    <p:extLst>
      <p:ext uri="{BB962C8B-B14F-4D97-AF65-F5344CB8AC3E}">
        <p14:creationId xmlns:p14="http://schemas.microsoft.com/office/powerpoint/2010/main" xmlns="" val="356499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0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29640"/>
          </a:xfrm>
        </p:spPr>
        <p:txBody>
          <a:bodyPr/>
          <a:lstStyle/>
          <a:p>
            <a:r>
              <a:rPr lang="en-US" sz="3200" dirty="0" smtClean="0"/>
              <a:t>Steps of the PPA</a:t>
            </a:r>
            <a:endParaRPr lang="en-US" sz="3200" dirty="0"/>
          </a:p>
        </p:txBody>
      </p:sp>
      <p:sp>
        <p:nvSpPr>
          <p:cNvPr id="3" name="Content Placeholder 2"/>
          <p:cNvSpPr>
            <a:spLocks noGrp="1"/>
          </p:cNvSpPr>
          <p:nvPr>
            <p:ph idx="1"/>
          </p:nvPr>
        </p:nvSpPr>
        <p:spPr>
          <a:xfrm>
            <a:off x="533400" y="1297236"/>
            <a:ext cx="7520940" cy="3579849"/>
          </a:xfrm>
        </p:spPr>
        <p:txBody>
          <a:bodyPr/>
          <a:lstStyle/>
          <a:p>
            <a:pPr marL="0" indent="0"/>
            <a:endParaRPr lang="en-US" dirty="0">
              <a:solidFill>
                <a:srgbClr val="FF0000"/>
              </a:solidFill>
              <a:latin typeface="Comic Sans MS" pitchFamily="66" charset="0"/>
            </a:endParaRPr>
          </a:p>
          <a:p>
            <a:pPr>
              <a:buFont typeface="Arial" pitchFamily="34" charset="0"/>
              <a:buChar char="•"/>
            </a:pPr>
            <a:r>
              <a:rPr lang="en-US" sz="2400" dirty="0" smtClean="0">
                <a:solidFill>
                  <a:srgbClr val="FF0000"/>
                </a:solidFill>
                <a:latin typeface="Comic Sans MS" pitchFamily="66" charset="0"/>
              </a:rPr>
              <a:t>Define the </a:t>
            </a:r>
            <a:r>
              <a:rPr lang="en-US" sz="2400" dirty="0" smtClean="0">
                <a:solidFill>
                  <a:srgbClr val="FF0000"/>
                </a:solidFill>
                <a:latin typeface="Comic Sans MS" pitchFamily="66" charset="0"/>
              </a:rPr>
              <a:t>Problem</a:t>
            </a:r>
            <a:endParaRPr lang="en-US" sz="2400" dirty="0" smtClean="0">
              <a:solidFill>
                <a:srgbClr val="FF0000"/>
              </a:solidFill>
              <a:latin typeface="Comic Sans MS" pitchFamily="66" charset="0"/>
            </a:endParaRPr>
          </a:p>
          <a:p>
            <a:pPr>
              <a:buFont typeface="Arial" pitchFamily="34" charset="0"/>
              <a:buChar char="•"/>
            </a:pPr>
            <a:r>
              <a:rPr lang="en-US" sz="2400" dirty="0" smtClean="0">
                <a:solidFill>
                  <a:srgbClr val="FF0000"/>
                </a:solidFill>
                <a:latin typeface="Comic Sans MS" pitchFamily="66" charset="0"/>
              </a:rPr>
              <a:t>Gather the Evidence</a:t>
            </a:r>
          </a:p>
          <a:p>
            <a:pPr>
              <a:buFont typeface="Arial" pitchFamily="34" charset="0"/>
              <a:buChar char="•"/>
            </a:pPr>
            <a:r>
              <a:rPr lang="en-US" sz="2400" dirty="0" smtClean="0">
                <a:solidFill>
                  <a:srgbClr val="FF0000"/>
                </a:solidFill>
                <a:latin typeface="Comic Sans MS" pitchFamily="66" charset="0"/>
              </a:rPr>
              <a:t>Identify the Causes</a:t>
            </a:r>
          </a:p>
          <a:p>
            <a:pPr>
              <a:buFont typeface="Arial" pitchFamily="34" charset="0"/>
              <a:buChar char="•"/>
            </a:pPr>
            <a:r>
              <a:rPr lang="en-US" sz="2400" dirty="0" smtClean="0">
                <a:solidFill>
                  <a:srgbClr val="FF0000"/>
                </a:solidFill>
                <a:latin typeface="Comic Sans MS" pitchFamily="66" charset="0"/>
              </a:rPr>
              <a:t>Evaluate an Existing Policy</a:t>
            </a:r>
          </a:p>
          <a:p>
            <a:pPr>
              <a:buFont typeface="Arial" pitchFamily="34" charset="0"/>
              <a:buChar char="•"/>
            </a:pPr>
            <a:r>
              <a:rPr lang="en-US" sz="2400" dirty="0" smtClean="0">
                <a:solidFill>
                  <a:srgbClr val="FF0000"/>
                </a:solidFill>
                <a:latin typeface="Comic Sans MS" pitchFamily="66" charset="0"/>
              </a:rPr>
              <a:t>Develop Solutions</a:t>
            </a:r>
          </a:p>
          <a:p>
            <a:pPr>
              <a:buFont typeface="Arial" pitchFamily="34" charset="0"/>
              <a:buChar char="•"/>
            </a:pPr>
            <a:r>
              <a:rPr lang="en-US" sz="2400" dirty="0" smtClean="0">
                <a:solidFill>
                  <a:srgbClr val="FF0000"/>
                </a:solidFill>
                <a:latin typeface="Comic Sans MS" pitchFamily="66" charset="0"/>
              </a:rPr>
              <a:t>Select the Best Solution</a:t>
            </a:r>
          </a:p>
          <a:p>
            <a:pPr>
              <a:buFont typeface="Arial" pitchFamily="34" charset="0"/>
              <a:buChar char="•"/>
            </a:pPr>
            <a:endParaRPr lang="en-US" dirty="0"/>
          </a:p>
        </p:txBody>
      </p:sp>
    </p:spTree>
    <p:extLst>
      <p:ext uri="{BB962C8B-B14F-4D97-AF65-F5344CB8AC3E}">
        <p14:creationId xmlns:p14="http://schemas.microsoft.com/office/powerpoint/2010/main" xmlns="" val="9866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0000"/>
                </a:solidFill>
              </a:rPr>
              <a:t/>
            </a:r>
            <a:br>
              <a:rPr lang="en-US" sz="4800" dirty="0" smtClean="0">
                <a:solidFill>
                  <a:srgbClr val="FF0000"/>
                </a:solidFill>
              </a:rPr>
            </a:br>
            <a:r>
              <a:rPr lang="en-US" sz="4800" dirty="0">
                <a:solidFill>
                  <a:srgbClr val="FF0000"/>
                </a:solidFill>
              </a:rPr>
              <a:t/>
            </a:r>
            <a:br>
              <a:rPr lang="en-US" sz="4800" dirty="0">
                <a:solidFill>
                  <a:srgbClr val="FF0000"/>
                </a:solidFill>
              </a:rPr>
            </a:br>
            <a:r>
              <a:rPr lang="en-US" sz="4800" dirty="0" smtClean="0">
                <a:solidFill>
                  <a:srgbClr val="FF0000"/>
                </a:solidFill>
              </a:rPr>
              <a:t>Step </a:t>
            </a:r>
            <a:r>
              <a:rPr lang="en-US" sz="4800" dirty="0">
                <a:solidFill>
                  <a:srgbClr val="FF0000"/>
                </a:solidFill>
              </a:rPr>
              <a:t>1:</a:t>
            </a:r>
            <a:br>
              <a:rPr lang="en-US" sz="4800" dirty="0">
                <a:solidFill>
                  <a:srgbClr val="FF0000"/>
                </a:solidFill>
              </a:rPr>
            </a:br>
            <a:r>
              <a:rPr lang="en-US" sz="4800" dirty="0">
                <a:solidFill>
                  <a:srgbClr val="FF0000"/>
                </a:solidFill>
              </a:rPr>
              <a:t>Let’s define the </a:t>
            </a:r>
            <a:r>
              <a:rPr lang="en-US" sz="4800" dirty="0" smtClean="0">
                <a:solidFill>
                  <a:srgbClr val="FF0000"/>
                </a:solidFill>
              </a:rPr>
              <a:t>     	problem.</a:t>
            </a:r>
            <a:endParaRPr lang="en-US" sz="4800" dirty="0">
              <a:solidFill>
                <a:srgbClr val="FF0000"/>
              </a:solidFill>
            </a:endParaRPr>
          </a:p>
        </p:txBody>
      </p:sp>
      <p:sp>
        <p:nvSpPr>
          <p:cNvPr id="3" name="Content Placeholder 2"/>
          <p:cNvSpPr>
            <a:spLocks noGrp="1"/>
          </p:cNvSpPr>
          <p:nvPr>
            <p:ph idx="1"/>
          </p:nvPr>
        </p:nvSpPr>
        <p:spPr>
          <a:xfrm>
            <a:off x="3200400" y="2286000"/>
            <a:ext cx="5943600" cy="4572000"/>
          </a:xfrm>
        </p:spPr>
        <p:txBody>
          <a:bodyPr>
            <a:normAutofit/>
          </a:bodyPr>
          <a:lstStyle/>
          <a:p>
            <a:endParaRPr lang="en-US" dirty="0"/>
          </a:p>
          <a:p>
            <a:r>
              <a:rPr lang="en-US" sz="5400" dirty="0" smtClean="0"/>
              <a:t>CHILD </a:t>
            </a:r>
            <a:r>
              <a:rPr lang="en-US" sz="5400" dirty="0">
                <a:hlinkClick r:id="rId3"/>
              </a:rPr>
              <a:t>OBESITY</a:t>
            </a:r>
            <a:endParaRPr lang="en-US" sz="5400" dirty="0"/>
          </a:p>
          <a:p>
            <a:endParaRPr lang="en-US" dirty="0"/>
          </a:p>
        </p:txBody>
      </p:sp>
      <p:sp>
        <p:nvSpPr>
          <p:cNvPr id="4" name="Text Placeholder 3"/>
          <p:cNvSpPr>
            <a:spLocks noGrp="1"/>
          </p:cNvSpPr>
          <p:nvPr>
            <p:ph type="body" sz="half" idx="2"/>
          </p:nvPr>
        </p:nvSpPr>
        <p:spPr/>
        <p:txBody>
          <a:bodyPr>
            <a:noAutofit/>
          </a:bodyPr>
          <a:lstStyle/>
          <a:p>
            <a:endParaRPr lang="en-US" sz="4000" dirty="0"/>
          </a:p>
        </p:txBody>
      </p:sp>
      <p:pic>
        <p:nvPicPr>
          <p:cNvPr id="8" name="Picture 7"/>
          <p:cNvPicPr>
            <a:picLocks noChangeAspect="1"/>
          </p:cNvPicPr>
          <p:nvPr/>
        </p:nvPicPr>
        <p:blipFill>
          <a:blip r:embed="rId4" cstate="print"/>
          <a:stretch>
            <a:fillRect/>
          </a:stretch>
        </p:blipFill>
        <p:spPr>
          <a:xfrm>
            <a:off x="228600" y="3657600"/>
            <a:ext cx="8991600" cy="3200400"/>
          </a:xfrm>
          <a:prstGeom prst="rect">
            <a:avLst/>
          </a:prstGeom>
        </p:spPr>
      </p:pic>
    </p:spTree>
    <p:extLst>
      <p:ext uri="{BB962C8B-B14F-4D97-AF65-F5344CB8AC3E}">
        <p14:creationId xmlns:p14="http://schemas.microsoft.com/office/powerpoint/2010/main" xmlns="" val="17752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solidFill>
                  <a:srgbClr val="FF0000"/>
                </a:solidFill>
              </a:rPr>
              <a:t>STEP 2:</a:t>
            </a:r>
            <a:br>
              <a:rPr lang="en-US" sz="5400" dirty="0" smtClean="0">
                <a:solidFill>
                  <a:srgbClr val="FF0000"/>
                </a:solidFill>
              </a:rPr>
            </a:br>
            <a:r>
              <a:rPr lang="en-US" sz="5400" dirty="0" smtClean="0">
                <a:solidFill>
                  <a:srgbClr val="FF0000"/>
                </a:solidFill>
              </a:rPr>
              <a:t>Gather THE EVIDENCE</a:t>
            </a:r>
            <a:endParaRPr lang="en-US" sz="5400" dirty="0">
              <a:solidFill>
                <a:srgbClr val="FF0000"/>
              </a:solidFill>
            </a:endParaRPr>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3" cstate="print"/>
          <a:stretch>
            <a:fillRect/>
          </a:stretch>
        </p:blipFill>
        <p:spPr>
          <a:xfrm>
            <a:off x="4038600" y="4267200"/>
            <a:ext cx="4495800" cy="2362200"/>
          </a:xfrm>
          <a:prstGeom prst="rect">
            <a:avLst/>
          </a:prstGeom>
        </p:spPr>
      </p:pic>
    </p:spTree>
    <p:extLst>
      <p:ext uri="{BB962C8B-B14F-4D97-AF65-F5344CB8AC3E}">
        <p14:creationId xmlns:p14="http://schemas.microsoft.com/office/powerpoint/2010/main" xmlns="" val="8309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gather evidence</a:t>
            </a:r>
            <a:endParaRPr lang="en-US" sz="4000" dirty="0"/>
          </a:p>
        </p:txBody>
      </p:sp>
      <p:sp>
        <p:nvSpPr>
          <p:cNvPr id="3" name="Content Placeholder 2"/>
          <p:cNvSpPr>
            <a:spLocks noGrp="1"/>
          </p:cNvSpPr>
          <p:nvPr>
            <p:ph idx="1"/>
          </p:nvPr>
        </p:nvSpPr>
        <p:spPr/>
        <p:txBody>
          <a:bodyPr>
            <a:normAutofit/>
          </a:bodyPr>
          <a:lstStyle/>
          <a:p>
            <a:r>
              <a:rPr lang="en-US" sz="2000" dirty="0" smtClean="0"/>
              <a:t>	Make a list of different foods that you see or have seen brought to P.S. 194 for lunch or snack…</a:t>
            </a:r>
            <a:endParaRPr lang="en-US" sz="2000" dirty="0"/>
          </a:p>
          <a:p>
            <a:r>
              <a:rPr lang="en-US" dirty="0" smtClean="0"/>
              <a:t>                                                                                     </a:t>
            </a:r>
            <a:endParaRPr lang="en-US" dirty="0"/>
          </a:p>
          <a:p>
            <a:r>
              <a:rPr lang="en-US" dirty="0"/>
              <a:t>Make a list of </a:t>
            </a:r>
            <a:r>
              <a:rPr lang="en-US" dirty="0" smtClean="0"/>
              <a:t>responses:                                       </a:t>
            </a:r>
            <a:endParaRPr lang="en-US" dirty="0"/>
          </a:p>
          <a:p>
            <a:pPr>
              <a:buFont typeface="Arial" panose="020B0604020202020204" pitchFamily="34" charset="0"/>
              <a:buChar char="•"/>
            </a:pPr>
            <a:r>
              <a:rPr lang="en-US" dirty="0"/>
              <a:t>________________</a:t>
            </a:r>
          </a:p>
          <a:p>
            <a:pPr>
              <a:buFont typeface="Arial" panose="020B0604020202020204" pitchFamily="34" charset="0"/>
              <a:buChar char="•"/>
            </a:pPr>
            <a:r>
              <a:rPr lang="en-US" dirty="0" smtClean="0"/>
              <a:t>________________</a:t>
            </a:r>
          </a:p>
          <a:p>
            <a:pPr>
              <a:buFont typeface="Arial" panose="020B0604020202020204" pitchFamily="34" charset="0"/>
              <a:buChar char="•"/>
            </a:pPr>
            <a:r>
              <a:rPr lang="en-US" dirty="0" smtClean="0"/>
              <a:t>________________</a:t>
            </a:r>
            <a:endParaRPr lang="en-US" dirty="0"/>
          </a:p>
          <a:p>
            <a:endParaRPr lang="en-US" dirty="0"/>
          </a:p>
        </p:txBody>
      </p:sp>
      <p:pic>
        <p:nvPicPr>
          <p:cNvPr id="5" name="Picture 4"/>
          <p:cNvPicPr>
            <a:picLocks noChangeAspect="1"/>
          </p:cNvPicPr>
          <p:nvPr/>
        </p:nvPicPr>
        <p:blipFill>
          <a:blip r:embed="rId3" cstate="print"/>
          <a:stretch>
            <a:fillRect/>
          </a:stretch>
        </p:blipFill>
        <p:spPr>
          <a:xfrm>
            <a:off x="4038600" y="2605087"/>
            <a:ext cx="4038600" cy="2261618"/>
          </a:xfrm>
          <a:prstGeom prst="rect">
            <a:avLst/>
          </a:prstGeom>
        </p:spPr>
      </p:pic>
    </p:spTree>
    <p:extLst>
      <p:ext uri="{BB962C8B-B14F-4D97-AF65-F5344CB8AC3E}">
        <p14:creationId xmlns:p14="http://schemas.microsoft.com/office/powerpoint/2010/main" xmlns="" val="6799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REPORT</a:t>
            </a:r>
            <a:endParaRPr lang="en-US" dirty="0"/>
          </a:p>
        </p:txBody>
      </p:sp>
      <p:sp>
        <p:nvSpPr>
          <p:cNvPr id="3" name="Content Placeholder 2"/>
          <p:cNvSpPr>
            <a:spLocks noGrp="1"/>
          </p:cNvSpPr>
          <p:nvPr>
            <p:ph idx="1"/>
          </p:nvPr>
        </p:nvSpPr>
        <p:spPr>
          <a:xfrm>
            <a:off x="762000" y="1143000"/>
            <a:ext cx="7520940" cy="4995372"/>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								</a:t>
            </a:r>
            <a:r>
              <a:rPr lang="en-US" sz="2000" dirty="0"/>
              <a:t> </a:t>
            </a:r>
            <a:r>
              <a:rPr lang="en-US" sz="2000" dirty="0" smtClean="0"/>
              <a:t>     			</a:t>
            </a:r>
          </a:p>
          <a:p>
            <a:endParaRPr lang="en-US" sz="2000" dirty="0"/>
          </a:p>
          <a:p>
            <a:endParaRPr lang="en-US" sz="2000" dirty="0" smtClean="0"/>
          </a:p>
          <a:p>
            <a:r>
              <a:rPr lang="en-US" sz="2000" dirty="0"/>
              <a:t>	</a:t>
            </a:r>
            <a:r>
              <a:rPr lang="en-US" sz="2000" dirty="0" smtClean="0"/>
              <a:t>		</a:t>
            </a:r>
            <a:r>
              <a:rPr lang="en-US" sz="2000" dirty="0" smtClean="0">
                <a:hlinkClick r:id="rId3"/>
              </a:rPr>
              <a:t>Http://w.cnn.com/2014/09/22/opinion/steinberg-obesity-puberty</a:t>
            </a:r>
            <a:r>
              <a:rPr lang="en-US" sz="2000" dirty="0" smtClean="0">
                <a:hlinkClick r:id="rId3"/>
              </a:rPr>
              <a:t>/</a:t>
            </a:r>
            <a:endParaRPr lang="en-US" sz="2000" dirty="0" smtClean="0"/>
          </a:p>
          <a:p>
            <a:r>
              <a:rPr lang="en-US" sz="2000" dirty="0"/>
              <a:t>	</a:t>
            </a:r>
            <a:r>
              <a:rPr lang="en-US" sz="2000" dirty="0" smtClean="0"/>
              <a:t>		</a:t>
            </a:r>
            <a:endParaRPr lang="en-US" sz="2000" dirty="0"/>
          </a:p>
        </p:txBody>
      </p:sp>
      <p:pic>
        <p:nvPicPr>
          <p:cNvPr id="4" name="Picture 3"/>
          <p:cNvPicPr>
            <a:picLocks noChangeAspect="1"/>
          </p:cNvPicPr>
          <p:nvPr/>
        </p:nvPicPr>
        <p:blipFill>
          <a:blip r:embed="rId4" cstate="print"/>
          <a:stretch>
            <a:fillRect/>
          </a:stretch>
        </p:blipFill>
        <p:spPr>
          <a:xfrm>
            <a:off x="237067" y="838200"/>
            <a:ext cx="7382933" cy="2819400"/>
          </a:xfrm>
          <a:prstGeom prst="rect">
            <a:avLst/>
          </a:prstGeom>
        </p:spPr>
      </p:pic>
      <p:graphicFrame>
        <p:nvGraphicFramePr>
          <p:cNvPr id="5" name="Diagram 4"/>
          <p:cNvGraphicFramePr/>
          <p:nvPr>
            <p:extLst>
              <p:ext uri="{D42A27DB-BD31-4B8C-83A1-F6EECF244321}">
                <p14:modId xmlns:p14="http://schemas.microsoft.com/office/powerpoint/2010/main" xmlns="" val="993744528"/>
              </p:ext>
            </p:extLst>
          </p:nvPr>
        </p:nvGraphicFramePr>
        <p:xfrm>
          <a:off x="237067" y="3200400"/>
          <a:ext cx="3268133" cy="274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2218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234440"/>
          </a:xfrm>
        </p:spPr>
        <p:txBody>
          <a:bodyPr/>
          <a:lstStyle/>
          <a:p>
            <a:r>
              <a:rPr lang="en-US" sz="4400" dirty="0" err="1" smtClean="0">
                <a:solidFill>
                  <a:srgbClr val="FF0000"/>
                </a:solidFill>
              </a:rPr>
              <a:t>STEp</a:t>
            </a:r>
            <a:r>
              <a:rPr lang="en-US" sz="4400" dirty="0" smtClean="0">
                <a:solidFill>
                  <a:srgbClr val="FF0000"/>
                </a:solidFill>
              </a:rPr>
              <a:t> 3</a:t>
            </a:r>
            <a:br>
              <a:rPr lang="en-US" sz="4400" dirty="0" smtClean="0">
                <a:solidFill>
                  <a:srgbClr val="FF0000"/>
                </a:solidFill>
              </a:rPr>
            </a:br>
            <a:r>
              <a:rPr lang="en-US" sz="4400" dirty="0" smtClean="0">
                <a:solidFill>
                  <a:srgbClr val="FF0000"/>
                </a:solidFill>
              </a:rPr>
              <a:t>identify </a:t>
            </a:r>
            <a:r>
              <a:rPr lang="en-US" sz="4400" dirty="0">
                <a:solidFill>
                  <a:srgbClr val="FF0000"/>
                </a:solidFill>
              </a:rPr>
              <a:t>the CAUSES?</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pic>
        <p:nvPicPr>
          <p:cNvPr id="4" name="Picture 3">
            <a:hlinkClick r:id="rId3"/>
          </p:cNvPr>
          <p:cNvPicPr>
            <a:picLocks noChangeAspect="1"/>
          </p:cNvPicPr>
          <p:nvPr/>
        </p:nvPicPr>
        <p:blipFill>
          <a:blip r:embed="rId4" cstate="print"/>
          <a:stretch>
            <a:fillRect/>
          </a:stretch>
        </p:blipFill>
        <p:spPr>
          <a:xfrm>
            <a:off x="1143000" y="1600200"/>
            <a:ext cx="6858000" cy="3962400"/>
          </a:xfrm>
          <a:prstGeom prst="rect">
            <a:avLst/>
          </a:prstGeom>
        </p:spPr>
      </p:pic>
    </p:spTree>
    <p:extLst>
      <p:ext uri="{BB962C8B-B14F-4D97-AF65-F5344CB8AC3E}">
        <p14:creationId xmlns:p14="http://schemas.microsoft.com/office/powerpoint/2010/main" xmlns="" val="40721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08" y="228600"/>
            <a:ext cx="7520940" cy="3886200"/>
          </a:xfrm>
        </p:spPr>
        <p:txBody>
          <a:bodyPr/>
          <a:lstStyle/>
          <a:p>
            <a:r>
              <a:rPr lang="en-US" dirty="0" smtClean="0">
                <a:solidFill>
                  <a:srgbClr val="FF0000"/>
                </a:solidFill>
              </a:rPr>
              <a:t/>
            </a:r>
            <a:br>
              <a:rPr lang="en-US" dirty="0" smtClean="0">
                <a:solidFill>
                  <a:srgbClr val="FF0000"/>
                </a:solidFill>
              </a:rPr>
            </a:br>
            <a:r>
              <a:rPr lang="en-US" dirty="0" smtClean="0">
                <a:solidFill>
                  <a:srgbClr val="FF0000"/>
                </a:solidFill>
              </a:rPr>
              <a:t>step 4</a:t>
            </a:r>
            <a:br>
              <a:rPr lang="en-US" dirty="0" smtClean="0">
                <a:solidFill>
                  <a:srgbClr val="FF0000"/>
                </a:solidFill>
              </a:rPr>
            </a:br>
            <a:r>
              <a:rPr lang="en-US" dirty="0" smtClean="0">
                <a:solidFill>
                  <a:srgbClr val="FF0000"/>
                </a:solidFill>
              </a:rPr>
              <a:t>Evaluate an existing policy on CHILDHOOD OBESITY</a:t>
            </a:r>
            <a:br>
              <a:rPr lang="en-US" dirty="0" smtClean="0">
                <a:solidFill>
                  <a:srgbClr val="FF0000"/>
                </a:solidFill>
              </a:rPr>
            </a:b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dirty="0"/>
              <a:t>What are some actions taken in the prevention of childhood obesity</a:t>
            </a:r>
            <a:r>
              <a:rPr lang="en-US" dirty="0" smtClean="0"/>
              <a:t>?</a:t>
            </a:r>
            <a:br>
              <a:rPr lang="en-US" dirty="0" smtClean="0"/>
            </a:br>
            <a:r>
              <a:rPr lang="en-US" dirty="0" smtClean="0">
                <a:latin typeface="+mn-lt"/>
              </a:rPr>
              <a:t>Use worksheet 4</a:t>
            </a:r>
            <a:r>
              <a:rPr lang="en-US" dirty="0">
                <a:solidFill>
                  <a:srgbClr val="FF0000"/>
                </a:solidFill>
              </a:rPr>
              <a:t/>
            </a:r>
            <a:br>
              <a:rPr lang="en-US" dirty="0">
                <a:solidFill>
                  <a:srgbClr val="FF0000"/>
                </a:solidFill>
              </a:rPr>
            </a:br>
            <a:r>
              <a:rPr lang="en-US" sz="2000" dirty="0">
                <a:solidFill>
                  <a:srgbClr val="FF0000"/>
                </a:solidFill>
                <a:latin typeface="+mn-lt"/>
              </a:rPr>
              <a:t>http://www2.maxwell.syr.edu/plegal/TIPS/worksheet4.html</a:t>
            </a: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dirty="0">
              <a:solidFill>
                <a:srgbClr val="FF0000"/>
              </a:solidFill>
            </a:endParaRPr>
          </a:p>
        </p:txBody>
      </p:sp>
      <p:pic>
        <p:nvPicPr>
          <p:cNvPr id="4" name="Content Placeholder 3">
            <a:hlinkClick r:id="rId3"/>
          </p:cNvPr>
          <p:cNvPicPr>
            <a:picLocks noGrp="1" noChangeAspect="1"/>
          </p:cNvPicPr>
          <p:nvPr>
            <p:ph idx="1"/>
          </p:nvPr>
        </p:nvPicPr>
        <p:blipFill>
          <a:blip r:embed="rId4" cstate="print"/>
          <a:stretch>
            <a:fillRect/>
          </a:stretch>
        </p:blipFill>
        <p:spPr>
          <a:xfrm>
            <a:off x="800008" y="4495800"/>
            <a:ext cx="6924728" cy="2133600"/>
          </a:xfrm>
          <a:prstGeom prst="rect">
            <a:avLst/>
          </a:prstGeom>
        </p:spPr>
      </p:pic>
    </p:spTree>
    <p:extLst>
      <p:ext uri="{BB962C8B-B14F-4D97-AF65-F5344CB8AC3E}">
        <p14:creationId xmlns:p14="http://schemas.microsoft.com/office/powerpoint/2010/main" xmlns="" val="25606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843</TotalTime>
  <Words>268</Words>
  <Application>Microsoft Office PowerPoint</Application>
  <PresentationFormat>On-screen Show (4:3)</PresentationFormat>
  <Paragraphs>100</Paragraphs>
  <Slides>15</Slides>
  <Notes>15</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Childhood Obesity    at PS 194M  </vt:lpstr>
      <vt:lpstr> How would you feel if you WERE bullied for being “OVERWEIGHT”?  Turn and talk to your partner. You will do a “Think Pair Share.” Jane will start.  You each will have 30 seconds.  Use the sentence frame:  “If I WERE CALLED OVERWEIGHT, I would feel_____.”                  </vt:lpstr>
      <vt:lpstr>Steps of the PPA</vt:lpstr>
      <vt:lpstr>  Step 1: Let’s define the       problem.</vt:lpstr>
      <vt:lpstr>STEP 2: Gather THE EVIDENCE</vt:lpstr>
      <vt:lpstr>gather evidence</vt:lpstr>
      <vt:lpstr>MEDIA REPORT</vt:lpstr>
      <vt:lpstr>STEp 3 identify the CAUSES? </vt:lpstr>
      <vt:lpstr> step 4 Evaluate an existing policy on CHILDHOOD OBESITY   What are some actions taken in the prevention of childhood obesity? Use worksheet 4 http://www2.maxwell.syr.edu/plegal/TIPS/worksheet4.html  </vt:lpstr>
      <vt:lpstr>existing policy on CHILDHOOD OBESITY </vt:lpstr>
      <vt:lpstr>Existing policy on CHILDHOOD OBESITY</vt:lpstr>
      <vt:lpstr>Step 5 Develop Solutions:  </vt:lpstr>
      <vt:lpstr>Lets examine… </vt:lpstr>
      <vt:lpstr>Step 6 Select the best solution</vt:lpstr>
      <vt:lpstr>What Is The Best Public Policy Solution to the Problem of Childhood Obesity?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watching TV cause aggressive and violent behavior in kids?</dc:title>
  <dc:creator>admin</dc:creator>
  <cp:lastModifiedBy>Jim Carroll</cp:lastModifiedBy>
  <cp:revision>101</cp:revision>
  <dcterms:created xsi:type="dcterms:W3CDTF">2014-08-26T15:52:01Z</dcterms:created>
  <dcterms:modified xsi:type="dcterms:W3CDTF">2014-10-28T17:40:12Z</dcterms:modified>
</cp:coreProperties>
</file>