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77" r:id="rId4"/>
    <p:sldId id="263" r:id="rId5"/>
    <p:sldId id="271" r:id="rId6"/>
    <p:sldId id="269" r:id="rId7"/>
    <p:sldId id="273" r:id="rId8"/>
    <p:sldId id="258" r:id="rId9"/>
    <p:sldId id="262" r:id="rId10"/>
    <p:sldId id="261" r:id="rId11"/>
    <p:sldId id="260" r:id="rId12"/>
    <p:sldId id="274" r:id="rId13"/>
    <p:sldId id="278" r:id="rId14"/>
    <p:sldId id="275" r:id="rId15"/>
    <p:sldId id="276" r:id="rId16"/>
    <p:sldId id="279"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p:scale>
          <a:sx n="75" d="100"/>
          <a:sy n="75" d="100"/>
        </p:scale>
        <p:origin x="-1230"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9615-8D45-4B29-B5BB-8F067D7A6973}" type="datetimeFigureOut">
              <a:rPr lang="en-US" smtClean="0"/>
              <a:pPr/>
              <a:t>11/3/2013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CF46B-23B0-400C-A924-95A5DA6C33F5}" type="slidenum">
              <a:rPr lang="en-US" smtClean="0"/>
              <a:pPr/>
              <a:t>‹#›</a:t>
            </a:fld>
            <a:endParaRPr lang="en-US" dirty="0"/>
          </a:p>
        </p:txBody>
      </p:sp>
    </p:spTree>
    <p:extLst>
      <p:ext uri="{BB962C8B-B14F-4D97-AF65-F5344CB8AC3E}">
        <p14:creationId xmlns:p14="http://schemas.microsoft.com/office/powerpoint/2010/main" val="34089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ACF46B-23B0-400C-A924-95A5DA6C33F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14538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302746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357425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43785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144994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113989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77455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29607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298991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63417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238BF-C222-4CA2-8F9A-2878B96B7900}" type="datetimeFigureOut">
              <a:rPr lang="en-US" smtClean="0"/>
              <a:pPr/>
              <a:t>11/3/2013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307534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238BF-C222-4CA2-8F9A-2878B96B7900}" type="datetimeFigureOut">
              <a:rPr lang="en-US" smtClean="0"/>
              <a:pPr/>
              <a:t>11/3/2013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63DEB-9D46-4AA7-A463-9710327CB812}" type="slidenum">
              <a:rPr lang="en-US" smtClean="0"/>
              <a:pPr/>
              <a:t>‹#›</a:t>
            </a:fld>
            <a:endParaRPr lang="en-US" dirty="0"/>
          </a:p>
        </p:txBody>
      </p:sp>
    </p:spTree>
    <p:extLst>
      <p:ext uri="{BB962C8B-B14F-4D97-AF65-F5344CB8AC3E}">
        <p14:creationId xmlns:p14="http://schemas.microsoft.com/office/powerpoint/2010/main" val="40357981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vI2dZUcjL-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ppa/ippaintro.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dirty="0" smtClean="0">
                <a:latin typeface="Copperplate Gothic Bold" panose="020E0705020206020404" pitchFamily="34" charset="0"/>
              </a:rPr>
              <a:t>Children of Guatemala </a:t>
            </a:r>
            <a:endParaRPr lang="en-US" dirty="0">
              <a:latin typeface="Copperplate Gothic Bold" panose="020E07050202060204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47800"/>
            <a:ext cx="5943600" cy="43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0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solidFill>
                  <a:srgbClr val="FFFF00"/>
                </a:solidFill>
              </a:rPr>
              <a:t>What defines poverty?</a:t>
            </a:r>
            <a:endParaRPr lang="en-US" sz="4800" b="1" dirty="0">
              <a:solidFill>
                <a:srgbClr val="FFFF00"/>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32" y="1392194"/>
            <a:ext cx="8128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64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a:bodyPr>
          <a:lstStyle/>
          <a:p>
            <a:r>
              <a:rPr lang="en-US" sz="4000" b="1" dirty="0" smtClean="0">
                <a:solidFill>
                  <a:srgbClr val="FFFF00"/>
                </a:solidFill>
              </a:rPr>
              <a:t>United Nations Definition Of Poverty</a:t>
            </a:r>
            <a:endParaRPr lang="en-US" sz="4000" b="1" dirty="0">
              <a:solidFill>
                <a:srgbClr val="FFFF00"/>
              </a:solidFill>
            </a:endParaRPr>
          </a:p>
        </p:txBody>
      </p:sp>
      <p:sp>
        <p:nvSpPr>
          <p:cNvPr id="4" name="Content Placeholder 3"/>
          <p:cNvSpPr>
            <a:spLocks noGrp="1"/>
          </p:cNvSpPr>
          <p:nvPr>
            <p:ph idx="1"/>
          </p:nvPr>
        </p:nvSpPr>
        <p:spPr>
          <a:xfrm>
            <a:off x="457200" y="1905000"/>
            <a:ext cx="8229600" cy="4525963"/>
          </a:xfrm>
        </p:spPr>
        <p:txBody>
          <a:bodyPr/>
          <a:lstStyle/>
          <a:p>
            <a:pPr marL="0" indent="0">
              <a:buNone/>
            </a:pPr>
            <a:r>
              <a:rPr lang="en-US" b="1" dirty="0" smtClean="0"/>
              <a:t>“Fundamentally, poverty is a denial of choices and opportunities, a violation of human dignity. It means lack of basic capacity to participate effectively in society. It means not having enough to  feed and cloth a family, not having a school or clinic to go to; not having the land on which to grow one’s food or a job to earn one’s living, not having access to credit.”</a:t>
            </a:r>
            <a:endParaRPr lang="en-US" dirty="0"/>
          </a:p>
        </p:txBody>
      </p:sp>
    </p:spTree>
    <p:extLst>
      <p:ext uri="{BB962C8B-B14F-4D97-AF65-F5344CB8AC3E}">
        <p14:creationId xmlns:p14="http://schemas.microsoft.com/office/powerpoint/2010/main" val="9593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rPr>
              <a:t>Step  </a:t>
            </a:r>
            <a:r>
              <a:rPr lang="en-US" sz="3200" dirty="0" smtClean="0">
                <a:solidFill>
                  <a:srgbClr val="FFFF00"/>
                </a:solidFill>
              </a:rPr>
              <a:t>4 of </a:t>
            </a:r>
            <a:r>
              <a:rPr lang="en-US" sz="3200" dirty="0">
                <a:solidFill>
                  <a:srgbClr val="FFFF00"/>
                </a:solidFill>
              </a:rPr>
              <a:t>the PPA: </a:t>
            </a:r>
            <a:r>
              <a:rPr lang="en-US" sz="3200" dirty="0" smtClean="0">
                <a:solidFill>
                  <a:srgbClr val="FFFF00"/>
                </a:solidFill>
              </a:rPr>
              <a:t>Evaluate the Policy</a:t>
            </a:r>
            <a:endParaRPr lang="en-US" sz="3200" dirty="0">
              <a:solidFill>
                <a:srgbClr val="FFFF00"/>
              </a:solidFill>
            </a:endParaRPr>
          </a:p>
        </p:txBody>
      </p:sp>
      <p:sp>
        <p:nvSpPr>
          <p:cNvPr id="5" name="Content Placeholder 4"/>
          <p:cNvSpPr>
            <a:spLocks noGrp="1"/>
          </p:cNvSpPr>
          <p:nvPr>
            <p:ph sz="half" idx="2"/>
          </p:nvPr>
        </p:nvSpPr>
        <p:spPr>
          <a:xfrm>
            <a:off x="4114800" y="1295400"/>
            <a:ext cx="4648200" cy="5105400"/>
          </a:xfrm>
        </p:spPr>
        <p:txBody>
          <a:bodyPr>
            <a:normAutofit fontScale="92500"/>
          </a:bodyPr>
          <a:lstStyle/>
          <a:p>
            <a:pPr marL="0" indent="0">
              <a:buNone/>
            </a:pPr>
            <a:r>
              <a:rPr lang="en-US" sz="3000" b="1" dirty="0">
                <a:solidFill>
                  <a:schemeClr val="bg1"/>
                </a:solidFill>
              </a:rPr>
              <a:t>Article 71: Right to Education </a:t>
            </a:r>
            <a:endParaRPr lang="en-US" sz="3000" b="1" dirty="0" smtClean="0">
              <a:solidFill>
                <a:schemeClr val="bg1"/>
              </a:solidFill>
            </a:endParaRPr>
          </a:p>
          <a:p>
            <a:pPr marL="0" indent="0">
              <a:buNone/>
            </a:pPr>
            <a:r>
              <a:rPr lang="en-US" dirty="0" smtClean="0"/>
              <a:t>The </a:t>
            </a:r>
            <a:r>
              <a:rPr lang="en-US" dirty="0"/>
              <a:t>freedom of education and educational standards is guaranteed. It is the obligation of the State to provide and facilitate education to its inhabitants without any discrimination whatever. The foundation and maintenance of cultural educational centers and museums is declared to be of public utility and necessity.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009900" cy="47625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1238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73162"/>
          </a:xfrm>
          <a:solidFill>
            <a:srgbClr val="00B0F0"/>
          </a:solidFill>
          <a:ln w="38100">
            <a:solidFill>
              <a:schemeClr val="tx1"/>
            </a:solidFill>
          </a:ln>
        </p:spPr>
        <p:txBody>
          <a:bodyPr>
            <a:noAutofit/>
          </a:bodyPr>
          <a:lstStyle/>
          <a:p>
            <a:r>
              <a:rPr lang="en-US" sz="3600" dirty="0" smtClean="0">
                <a:solidFill>
                  <a:srgbClr val="FFFF00"/>
                </a:solidFill>
              </a:rPr>
              <a:t>What possible solutions can we develop to   help the children of Guatemala?</a:t>
            </a:r>
            <a:endParaRPr lang="en-US" sz="3600" dirty="0">
              <a:solidFill>
                <a:srgbClr val="FFFF00"/>
              </a:solidFill>
            </a:endParaRPr>
          </a:p>
        </p:txBody>
      </p:sp>
      <p:sp>
        <p:nvSpPr>
          <p:cNvPr id="3" name="Content Placeholder 2"/>
          <p:cNvSpPr>
            <a:spLocks noGrp="1"/>
          </p:cNvSpPr>
          <p:nvPr>
            <p:ph idx="1"/>
          </p:nvPr>
        </p:nvSpPr>
        <p:spPr>
          <a:xfrm>
            <a:off x="457200" y="1828800"/>
            <a:ext cx="8229600" cy="5029200"/>
          </a:xfrm>
        </p:spPr>
        <p:txBody>
          <a:bodyPr>
            <a:normAutofit lnSpcReduction="10000"/>
          </a:bodyPr>
          <a:lstStyle/>
          <a:p>
            <a:pPr marL="0" indent="0">
              <a:buNone/>
            </a:pPr>
            <a:r>
              <a:rPr lang="en-US" sz="2800" dirty="0" smtClean="0"/>
              <a:t>In your groups, discuss some possible solutions that would help the children of Guatemala gain the power of reading.</a:t>
            </a:r>
          </a:p>
          <a:p>
            <a:pPr marL="0" indent="0">
              <a:buNone/>
            </a:pPr>
            <a:endParaRPr lang="en-US" sz="1000" dirty="0" smtClean="0"/>
          </a:p>
          <a:p>
            <a:pPr marL="0" indent="0">
              <a:buNone/>
            </a:pPr>
            <a:r>
              <a:rPr lang="en-US" sz="2800" dirty="0" smtClean="0">
                <a:solidFill>
                  <a:srgbClr val="FFFF00"/>
                </a:solidFill>
              </a:rPr>
              <a:t>Think about:</a:t>
            </a:r>
          </a:p>
          <a:p>
            <a:pPr marL="514350" indent="-514350">
              <a:buFont typeface="+mj-lt"/>
              <a:buAutoNum type="arabicPeriod"/>
            </a:pPr>
            <a:r>
              <a:rPr lang="en-US" sz="2800" dirty="0" smtClean="0">
                <a:solidFill>
                  <a:srgbClr val="FFFF00"/>
                </a:solidFill>
              </a:rPr>
              <a:t>What would make their lives better?</a:t>
            </a:r>
          </a:p>
          <a:p>
            <a:pPr marL="514350" indent="-514350">
              <a:buFont typeface="+mj-lt"/>
              <a:buAutoNum type="arabicPeriod"/>
            </a:pPr>
            <a:r>
              <a:rPr lang="en-US" sz="2800" dirty="0" smtClean="0">
                <a:solidFill>
                  <a:srgbClr val="FFFF00"/>
                </a:solidFill>
              </a:rPr>
              <a:t>How could we guarantee they attend school?</a:t>
            </a:r>
          </a:p>
          <a:p>
            <a:pPr marL="514350" indent="-514350">
              <a:buFont typeface="+mj-lt"/>
              <a:buAutoNum type="arabicPeriod"/>
            </a:pPr>
            <a:r>
              <a:rPr lang="en-US" sz="2800" dirty="0" smtClean="0">
                <a:solidFill>
                  <a:srgbClr val="FFFF00"/>
                </a:solidFill>
              </a:rPr>
              <a:t>What kind of programs could be created?</a:t>
            </a:r>
          </a:p>
          <a:p>
            <a:pPr marL="0" indent="0">
              <a:buNone/>
            </a:pPr>
            <a:endParaRPr lang="en-US" sz="1000" dirty="0" smtClean="0"/>
          </a:p>
          <a:p>
            <a:pPr marL="0" indent="0">
              <a:buNone/>
            </a:pPr>
            <a:r>
              <a:rPr lang="en-US" sz="2800" dirty="0" smtClean="0"/>
              <a:t>Complete the worksheet by describing one or two possible solutions.</a:t>
            </a:r>
          </a:p>
          <a:p>
            <a:pPr marL="0" indent="0">
              <a:buNone/>
            </a:pPr>
            <a:r>
              <a:rPr lang="en-US" dirty="0"/>
              <a:t>	</a:t>
            </a:r>
          </a:p>
        </p:txBody>
      </p:sp>
    </p:spTree>
    <p:extLst>
      <p:ext uri="{BB962C8B-B14F-4D97-AF65-F5344CB8AC3E}">
        <p14:creationId xmlns:p14="http://schemas.microsoft.com/office/powerpoint/2010/main" val="1404463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34" y="228600"/>
            <a:ext cx="8001000" cy="838200"/>
          </a:xfrm>
        </p:spPr>
        <p:txBody>
          <a:bodyPr>
            <a:normAutofit/>
          </a:bodyPr>
          <a:lstStyle/>
          <a:p>
            <a:r>
              <a:rPr lang="en-US" sz="3200" dirty="0" smtClean="0">
                <a:solidFill>
                  <a:srgbClr val="FFFF00"/>
                </a:solidFill>
              </a:rPr>
              <a:t>Step 5 of the PPA: Develop Solutions</a:t>
            </a:r>
            <a:endParaRPr lang="en-US" sz="3200" dirty="0">
              <a:solidFill>
                <a:srgbClr val="FFFF00"/>
              </a:solidFill>
            </a:endParaRPr>
          </a:p>
        </p:txBody>
      </p:sp>
      <p:sp>
        <p:nvSpPr>
          <p:cNvPr id="3" name="Content Placeholder 2"/>
          <p:cNvSpPr>
            <a:spLocks noGrp="1"/>
          </p:cNvSpPr>
          <p:nvPr>
            <p:ph sz="half" idx="1"/>
          </p:nvPr>
        </p:nvSpPr>
        <p:spPr>
          <a:xfrm>
            <a:off x="457200" y="838200"/>
            <a:ext cx="4114800" cy="5486401"/>
          </a:xfrm>
        </p:spPr>
        <p:txBody>
          <a:bodyPr>
            <a:normAutofit fontScale="55000" lnSpcReduction="20000"/>
          </a:bodyPr>
          <a:lstStyle/>
          <a:p>
            <a:pPr marL="0" indent="0" algn="ctr">
              <a:buNone/>
            </a:pPr>
            <a:endParaRPr lang="en-US" sz="3700" b="1"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sz="37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Illiteracy is a Vicious Cycle</a:t>
            </a:r>
          </a:p>
          <a:p>
            <a:pPr marL="0" indent="0">
              <a:buNone/>
            </a:pPr>
            <a:endParaRPr lang="en-US" sz="800" dirty="0" smtClean="0"/>
          </a:p>
          <a:p>
            <a:pPr>
              <a:buFont typeface="Wingdings"/>
              <a:buChar char="l"/>
            </a:pPr>
            <a:r>
              <a:rPr lang="en-US" sz="2900" dirty="0" smtClean="0"/>
              <a:t>Families that live in extreme poverty often see school as an impossible cost. Even public schools carry costs, including books, uniforms, and transportation. </a:t>
            </a:r>
          </a:p>
          <a:p>
            <a:pPr marL="0" indent="0">
              <a:buNone/>
            </a:pPr>
            <a:endParaRPr lang="en-US" sz="2900" dirty="0" smtClean="0"/>
          </a:p>
          <a:p>
            <a:pPr>
              <a:buFont typeface="Wingdings"/>
              <a:buChar char="l"/>
            </a:pPr>
            <a:r>
              <a:rPr lang="en-US" sz="2900" dirty="0" smtClean="0"/>
              <a:t>If parents have not experienced the benefits of education, such as an increased income and improved quality of life, they are less likely to send their  own children to school. </a:t>
            </a:r>
          </a:p>
          <a:p>
            <a:pPr marL="0" indent="0">
              <a:buNone/>
            </a:pPr>
            <a:endParaRPr lang="en-US" sz="2900" dirty="0" smtClean="0"/>
          </a:p>
          <a:p>
            <a:pPr>
              <a:buFont typeface="Wingdings"/>
              <a:buChar char="l"/>
            </a:pPr>
            <a:r>
              <a:rPr lang="en-US" sz="2900" dirty="0" smtClean="0"/>
              <a:t>Parents who grow up without education are less likely to send their own children to school. </a:t>
            </a:r>
          </a:p>
          <a:p>
            <a:pPr>
              <a:buFont typeface="Wingdings"/>
              <a:buChar char="l"/>
            </a:pPr>
            <a:endParaRPr lang="en-US" sz="2900" dirty="0" smtClean="0"/>
          </a:p>
          <a:p>
            <a:pPr>
              <a:buFont typeface="Wingdings"/>
              <a:buChar char="l"/>
            </a:pPr>
            <a:r>
              <a:rPr lang="en-US" sz="2900" dirty="0" smtClean="0"/>
              <a:t>They are more likely to send their children to work to provide the family with extra income. </a:t>
            </a:r>
          </a:p>
          <a:p>
            <a:pPr marL="0" indent="0">
              <a:buNone/>
            </a:pPr>
            <a:endParaRPr lang="en-US" sz="2900" dirty="0" smtClean="0"/>
          </a:p>
          <a:p>
            <a:pPr>
              <a:buFont typeface="Wingdings"/>
              <a:buChar char="l"/>
            </a:pPr>
            <a:r>
              <a:rPr lang="en-US" sz="2900" dirty="0" smtClean="0"/>
              <a:t>This is how the vicious cycle of illiteracy begins.</a:t>
            </a:r>
          </a:p>
          <a:p>
            <a:pPr marL="0" indent="0">
              <a:buNone/>
            </a:pPr>
            <a:endParaRPr lang="en-US" dirty="0"/>
          </a:p>
        </p:txBody>
      </p:sp>
      <p:sp>
        <p:nvSpPr>
          <p:cNvPr id="4" name="Content Placeholder 3"/>
          <p:cNvSpPr>
            <a:spLocks noGrp="1"/>
          </p:cNvSpPr>
          <p:nvPr>
            <p:ph sz="half" idx="2"/>
          </p:nvPr>
        </p:nvSpPr>
        <p:spPr>
          <a:xfrm>
            <a:off x="4724400" y="4953000"/>
            <a:ext cx="4267200" cy="1676400"/>
          </a:xfrm>
        </p:spPr>
        <p:txBody>
          <a:bodyPr>
            <a:normAutofit fontScale="55000" lnSpcReduction="20000"/>
          </a:bodyPr>
          <a:lstStyle/>
          <a:p>
            <a:pPr marL="0" indent="0">
              <a:buNone/>
            </a:pPr>
            <a:endParaRPr lang="en-US" sz="200" dirty="0" smtClean="0">
              <a:sym typeface="Wingdings"/>
            </a:endParaRPr>
          </a:p>
          <a:p>
            <a:pPr marL="0" indent="0">
              <a:buNone/>
            </a:pPr>
            <a:endParaRPr lang="en-US" sz="200" dirty="0">
              <a:sym typeface="Wingdings"/>
            </a:endParaRPr>
          </a:p>
          <a:p>
            <a:pPr marL="0" indent="0">
              <a:buNone/>
            </a:pPr>
            <a:r>
              <a:rPr lang="en-US" sz="3200" dirty="0" smtClean="0">
                <a:sym typeface="Wingdings"/>
              </a:rPr>
              <a:t>   </a:t>
            </a:r>
            <a:r>
              <a:rPr lang="en-US" sz="3200" dirty="0" smtClean="0"/>
              <a:t>Possible solutions include providing </a:t>
            </a:r>
            <a:endParaRPr lang="en-US" sz="200" dirty="0" smtClean="0"/>
          </a:p>
          <a:p>
            <a:pPr marL="0" indent="0">
              <a:buNone/>
            </a:pPr>
            <a:r>
              <a:rPr lang="en-US" sz="3200" dirty="0" smtClean="0"/>
              <a:t>monetary incentives to parents. For each </a:t>
            </a:r>
            <a:endParaRPr lang="en-US" sz="200" dirty="0" smtClean="0"/>
          </a:p>
          <a:p>
            <a:pPr marL="0" indent="0">
              <a:buNone/>
            </a:pPr>
            <a:r>
              <a:rPr lang="en-US" sz="3200" dirty="0" smtClean="0"/>
              <a:t>child that actively attends school, parents </a:t>
            </a:r>
            <a:endParaRPr lang="en-US" sz="200" dirty="0" smtClean="0"/>
          </a:p>
          <a:p>
            <a:pPr marL="0" indent="0">
              <a:buNone/>
            </a:pPr>
            <a:r>
              <a:rPr lang="en-US" sz="3200" dirty="0" smtClean="0"/>
              <a:t>would receive a fixed regular payment to </a:t>
            </a:r>
            <a:endParaRPr lang="en-US" sz="200" dirty="0" smtClean="0"/>
          </a:p>
          <a:p>
            <a:pPr marL="0" indent="0">
              <a:buNone/>
            </a:pPr>
            <a:r>
              <a:rPr lang="en-US" sz="3200" dirty="0" smtClean="0"/>
              <a:t>supplement their family income.</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134" y="1066800"/>
            <a:ext cx="3733800" cy="372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2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838200"/>
          </a:xfrm>
        </p:spPr>
        <p:txBody>
          <a:bodyPr>
            <a:normAutofit/>
          </a:bodyPr>
          <a:lstStyle/>
          <a:p>
            <a:r>
              <a:rPr lang="en-US" sz="3200" dirty="0" smtClean="0">
                <a:solidFill>
                  <a:srgbClr val="FFFF00"/>
                </a:solidFill>
              </a:rPr>
              <a:t>Step 6 of the PPA: Select Best Solution</a:t>
            </a:r>
            <a:endParaRPr lang="en-US" sz="3200"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145170"/>
            <a:ext cx="5257800" cy="3505200"/>
          </a:xfrm>
        </p:spPr>
      </p:pic>
      <p:sp>
        <p:nvSpPr>
          <p:cNvPr id="4" name="Content Placeholder 3"/>
          <p:cNvSpPr>
            <a:spLocks noGrp="1"/>
          </p:cNvSpPr>
          <p:nvPr>
            <p:ph sz="half" idx="2"/>
          </p:nvPr>
        </p:nvSpPr>
        <p:spPr>
          <a:xfrm>
            <a:off x="407096" y="4805985"/>
            <a:ext cx="8382000" cy="1600200"/>
          </a:xfrm>
        </p:spPr>
        <p:txBody>
          <a:bodyPr>
            <a:noAutofit/>
          </a:bodyPr>
          <a:lstStyle/>
          <a:p>
            <a:pPr marL="0" indent="0">
              <a:buNone/>
            </a:pPr>
            <a:r>
              <a:rPr lang="en-US" sz="2000" dirty="0" smtClean="0"/>
              <a:t>Education </a:t>
            </a:r>
            <a:r>
              <a:rPr lang="en-US" sz="2000" dirty="0"/>
              <a:t>breaks the cycle of poverty. </a:t>
            </a:r>
            <a:r>
              <a:rPr lang="en-US" sz="2000" dirty="0" smtClean="0"/>
              <a:t>In order to solve Guatemala’s illiteracy problem , the best solution would to put books into the hands of children. Creating community literacy programs and creating policies that insure a quality education </a:t>
            </a:r>
            <a:r>
              <a:rPr lang="en-US" sz="2000" dirty="0"/>
              <a:t>for the all children of </a:t>
            </a:r>
            <a:r>
              <a:rPr lang="en-US" sz="2000" dirty="0" smtClean="0"/>
              <a:t>Guatemala will assure a positive future for generations to come. </a:t>
            </a:r>
            <a:endParaRPr lang="en-US" sz="2000" dirty="0"/>
          </a:p>
        </p:txBody>
      </p:sp>
      <p:sp>
        <p:nvSpPr>
          <p:cNvPr id="7" name="TextBox 6"/>
          <p:cNvSpPr txBox="1"/>
          <p:nvPr/>
        </p:nvSpPr>
        <p:spPr>
          <a:xfrm>
            <a:off x="5741096" y="989556"/>
            <a:ext cx="3048000" cy="3816429"/>
          </a:xfrm>
          <a:prstGeom prst="rect">
            <a:avLst/>
          </a:prstGeom>
          <a:noFill/>
        </p:spPr>
        <p:txBody>
          <a:bodyPr wrap="square" rtlCol="0">
            <a:spAutoFit/>
          </a:bodyPr>
          <a:lstStyle/>
          <a:p>
            <a:r>
              <a:rPr lang="en-US" sz="2200" b="1" dirty="0" smtClean="0">
                <a:solidFill>
                  <a:schemeClr val="bg1"/>
                </a:solidFill>
              </a:rPr>
              <a:t>Breaking a Vicious Cycle</a:t>
            </a:r>
          </a:p>
          <a:p>
            <a:r>
              <a:rPr lang="en-US" sz="2000" dirty="0" smtClean="0"/>
              <a:t>Education will create  huge opportunities for the children of Guatemala. </a:t>
            </a:r>
            <a:r>
              <a:rPr lang="en-US" sz="2000" dirty="0"/>
              <a:t>Instead of leaving school to work 14-hour days in the </a:t>
            </a:r>
            <a:r>
              <a:rPr lang="en-US" sz="2000" dirty="0" smtClean="0"/>
              <a:t> </a:t>
            </a:r>
            <a:r>
              <a:rPr lang="en-US" sz="2000" dirty="0"/>
              <a:t>fields, children will have the chance to raise their income, engage their intellectual curiosity, and live in a more stable society</a:t>
            </a:r>
            <a:r>
              <a:rPr lang="en-US" sz="2000" dirty="0" smtClean="0"/>
              <a:t>.</a:t>
            </a:r>
          </a:p>
        </p:txBody>
      </p:sp>
    </p:spTree>
    <p:extLst>
      <p:ext uri="{BB962C8B-B14F-4D97-AF65-F5344CB8AC3E}">
        <p14:creationId xmlns:p14="http://schemas.microsoft.com/office/powerpoint/2010/main" val="26731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944562"/>
          </a:xfrm>
        </p:spPr>
        <p:txBody>
          <a:bodyPr>
            <a:normAutofit/>
          </a:bodyPr>
          <a:lstStyle/>
          <a:p>
            <a:r>
              <a:rPr lang="en-US" sz="3000" dirty="0" smtClean="0"/>
              <a:t>Quote from </a:t>
            </a:r>
            <a:r>
              <a:rPr lang="en-US" sz="3000" i="1" u="sng" dirty="0" smtClean="0">
                <a:solidFill>
                  <a:srgbClr val="FFFF00"/>
                </a:solidFill>
              </a:rPr>
              <a:t>The Most Beautiful Place in the World</a:t>
            </a:r>
            <a:endParaRPr lang="en-US" sz="3000" u="sng" dirty="0">
              <a:solidFill>
                <a:srgbClr val="FFFF00"/>
              </a:solidFill>
            </a:endParaRPr>
          </a:p>
        </p:txBody>
      </p:sp>
      <p:sp>
        <p:nvSpPr>
          <p:cNvPr id="6" name="Content Placeholder 5"/>
          <p:cNvSpPr>
            <a:spLocks noGrp="1"/>
          </p:cNvSpPr>
          <p:nvPr>
            <p:ph idx="1"/>
          </p:nvPr>
        </p:nvSpPr>
        <p:spPr>
          <a:xfrm>
            <a:off x="457200" y="1600200"/>
            <a:ext cx="8229600" cy="4525963"/>
          </a:xfrm>
        </p:spPr>
        <p:txBody>
          <a:bodyPr>
            <a:normAutofit fontScale="92500" lnSpcReduction="20000"/>
          </a:bodyPr>
          <a:lstStyle/>
          <a:p>
            <a:pPr marL="0" indent="0">
              <a:buNone/>
            </a:pPr>
            <a:r>
              <a:rPr lang="en-US" sz="3000" dirty="0" smtClean="0"/>
              <a:t>“When </a:t>
            </a:r>
            <a:r>
              <a:rPr lang="en-US" sz="3000" dirty="0"/>
              <a:t>I was seven, the teachers went from house to house, looking for children to enroll in school, but when they got to my house, my parents hid me  in the woodshed. I watched between cracks in the boards, and listened. They told the teachers that they didn’t have any school-age children, not one. They were afraid if I went to school, I wouldn’t learn to work</a:t>
            </a:r>
            <a:r>
              <a:rPr lang="en-US" sz="3000" dirty="0" smtClean="0"/>
              <a:t>. They did it for my good, and I didn’t say anything or complain, but I always knew it was a mistake.”</a:t>
            </a:r>
          </a:p>
          <a:p>
            <a:pPr marL="0" indent="0">
              <a:buNone/>
            </a:pPr>
            <a:endParaRPr lang="en-US" sz="3000" dirty="0"/>
          </a:p>
          <a:p>
            <a:r>
              <a:rPr lang="en-US" sz="2400" u="sng" dirty="0" smtClean="0">
                <a:solidFill>
                  <a:srgbClr val="FFFF00"/>
                </a:solidFill>
              </a:rPr>
              <a:t>Directions</a:t>
            </a:r>
            <a:r>
              <a:rPr lang="en-US" sz="2400" dirty="0" smtClean="0">
                <a:solidFill>
                  <a:srgbClr val="FFFF00"/>
                </a:solidFill>
              </a:rPr>
              <a:t>: </a:t>
            </a:r>
            <a:r>
              <a:rPr lang="en-US" sz="2400" dirty="0" smtClean="0">
                <a:solidFill>
                  <a:srgbClr val="92D050"/>
                </a:solidFill>
              </a:rPr>
              <a:t>Work with a partner and read the quote together. Ask questions about what you read, underline words you don’t know or can’t figure out, and write possible answers to your questions.</a:t>
            </a:r>
            <a:endParaRPr lang="en-US" sz="2400" dirty="0">
              <a:solidFill>
                <a:srgbClr val="92D050"/>
              </a:solidFill>
            </a:endParaRPr>
          </a:p>
        </p:txBody>
      </p:sp>
    </p:spTree>
    <p:extLst>
      <p:ext uri="{BB962C8B-B14F-4D97-AF65-F5344CB8AC3E}">
        <p14:creationId xmlns:p14="http://schemas.microsoft.com/office/powerpoint/2010/main" val="3727854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438400"/>
            <a:ext cx="8229600" cy="1143000"/>
          </a:xfrm>
        </p:spPr>
        <p:txBody>
          <a:bodyPr>
            <a:normAutofit/>
          </a:bodyPr>
          <a:lstStyle/>
          <a:p>
            <a:r>
              <a:rPr lang="en-US" sz="3200" dirty="0" smtClean="0">
                <a:solidFill>
                  <a:srgbClr val="FFFF00"/>
                </a:solidFill>
                <a:hlinkClick r:id="rId3"/>
              </a:rPr>
              <a:t>Is there hope for the children of Guatemala?</a:t>
            </a:r>
            <a:endParaRPr lang="en-US" sz="3200" dirty="0">
              <a:solidFill>
                <a:srgbClr val="FFFF00"/>
              </a:solidFill>
            </a:endParaRPr>
          </a:p>
        </p:txBody>
      </p:sp>
    </p:spTree>
    <p:extLst>
      <p:ext uri="{BB962C8B-B14F-4D97-AF65-F5344CB8AC3E}">
        <p14:creationId xmlns:p14="http://schemas.microsoft.com/office/powerpoint/2010/main" val="101822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143000"/>
          </a:xfrm>
        </p:spPr>
        <p:txBody>
          <a:bodyPr>
            <a:normAutofit/>
          </a:bodyPr>
          <a:lstStyle/>
          <a:p>
            <a:r>
              <a:rPr lang="en-US" sz="2400" dirty="0" smtClean="0"/>
              <a:t> Fanny </a:t>
            </a:r>
            <a:r>
              <a:rPr lang="en-US" sz="2400" dirty="0" smtClean="0"/>
              <a:t>Zucchiatti</a:t>
            </a:r>
            <a:r>
              <a:rPr lang="en-US" sz="2400" dirty="0" smtClean="0"/>
              <a:t>            PS/MS  123            </a:t>
            </a:r>
            <a:r>
              <a:rPr lang="en-US" sz="2400" dirty="0" smtClean="0"/>
              <a:t>Third Grade</a:t>
            </a:r>
            <a:endParaRPr lang="en-US" sz="2400" dirty="0"/>
          </a:p>
        </p:txBody>
      </p:sp>
      <p:sp>
        <p:nvSpPr>
          <p:cNvPr id="3" name="TextBox 2"/>
          <p:cNvSpPr txBox="1"/>
          <p:nvPr/>
        </p:nvSpPr>
        <p:spPr>
          <a:xfrm>
            <a:off x="1066800" y="1143000"/>
            <a:ext cx="6858000" cy="646331"/>
          </a:xfrm>
          <a:prstGeom prst="rect">
            <a:avLst/>
          </a:prstGeom>
          <a:noFill/>
        </p:spPr>
        <p:txBody>
          <a:bodyPr wrap="square" rtlCol="0">
            <a:spAutoFit/>
          </a:bodyPr>
          <a:lstStyle/>
          <a:p>
            <a:pPr algn="ctr"/>
            <a:r>
              <a:rPr lang="en-US" sz="3600" dirty="0" smtClean="0">
                <a:solidFill>
                  <a:srgbClr val="FFFF00"/>
                </a:solidFill>
                <a:hlinkClick r:id="rId3"/>
              </a:rPr>
              <a:t>Public Policy Analyst Steps</a:t>
            </a:r>
            <a:endParaRPr lang="en-US" sz="3600" dirty="0">
              <a:solidFill>
                <a:srgbClr val="FFFF00"/>
              </a:solidFill>
            </a:endParaRPr>
          </a:p>
        </p:txBody>
      </p:sp>
      <p:sp>
        <p:nvSpPr>
          <p:cNvPr id="4" name="Rectangle 3"/>
          <p:cNvSpPr/>
          <p:nvPr/>
        </p:nvSpPr>
        <p:spPr>
          <a:xfrm>
            <a:off x="2819400" y="1827430"/>
            <a:ext cx="3352800" cy="2585323"/>
          </a:xfrm>
          <a:prstGeom prst="rect">
            <a:avLst/>
          </a:prstGeom>
        </p:spPr>
        <p:txBody>
          <a:bodyPr wrap="square">
            <a:spAutoFit/>
          </a:bodyPr>
          <a:lstStyle/>
          <a:p>
            <a:pPr marL="342900" indent="-342900">
              <a:buFont typeface="Arial" panose="020B0604020202020204" pitchFamily="34" charset="0"/>
              <a:buChar char="•"/>
            </a:pPr>
            <a:r>
              <a:rPr lang="en-US" sz="2400" dirty="0" smtClean="0"/>
              <a:t>Define the problem</a:t>
            </a:r>
            <a:endParaRPr lang="en-US" sz="2400" dirty="0"/>
          </a:p>
          <a:p>
            <a:pPr marL="342900" indent="-342900">
              <a:buFont typeface="Arial" panose="020B0604020202020204" pitchFamily="34" charset="0"/>
              <a:buChar char="•"/>
            </a:pPr>
            <a:r>
              <a:rPr lang="en-US" sz="2400" dirty="0"/>
              <a:t>Gather the evidence</a:t>
            </a:r>
          </a:p>
          <a:p>
            <a:pPr marL="342900" indent="-342900">
              <a:buFont typeface="Arial" panose="020B0604020202020204" pitchFamily="34" charset="0"/>
              <a:buChar char="•"/>
            </a:pPr>
            <a:r>
              <a:rPr lang="en-US" sz="2400" dirty="0"/>
              <a:t>Identify causes</a:t>
            </a:r>
          </a:p>
          <a:p>
            <a:pPr marL="342900" indent="-342900">
              <a:buFont typeface="Arial" panose="020B0604020202020204" pitchFamily="34" charset="0"/>
              <a:buChar char="•"/>
            </a:pPr>
            <a:r>
              <a:rPr lang="en-US" sz="2400" dirty="0"/>
              <a:t>Evaluate the policy</a:t>
            </a:r>
          </a:p>
          <a:p>
            <a:pPr marL="342900" indent="-342900">
              <a:buFont typeface="Arial" panose="020B0604020202020204" pitchFamily="34" charset="0"/>
              <a:buChar char="•"/>
            </a:pPr>
            <a:r>
              <a:rPr lang="en-US" sz="2400" dirty="0"/>
              <a:t>Develop solutions</a:t>
            </a:r>
          </a:p>
          <a:p>
            <a:pPr marL="342900" indent="-342900">
              <a:buFont typeface="Arial" panose="020B0604020202020204" pitchFamily="34" charset="0"/>
              <a:buChar char="•"/>
            </a:pPr>
            <a:r>
              <a:rPr lang="en-US" sz="2400" dirty="0"/>
              <a:t>Select best solution</a:t>
            </a:r>
          </a:p>
          <a:p>
            <a:r>
              <a:rPr lang="en-US" dirty="0"/>
              <a:t> </a:t>
            </a:r>
          </a:p>
        </p:txBody>
      </p:sp>
    </p:spTree>
    <p:extLst>
      <p:ext uri="{BB962C8B-B14F-4D97-AF65-F5344CB8AC3E}">
        <p14:creationId xmlns:p14="http://schemas.microsoft.com/office/powerpoint/2010/main" val="3117198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01000" cy="2163762"/>
          </a:xfrm>
        </p:spPr>
        <p:txBody>
          <a:bodyPr>
            <a:normAutofit/>
          </a:bodyPr>
          <a:lstStyle/>
          <a:p>
            <a:pPr algn="l"/>
            <a:r>
              <a:rPr lang="en-US" sz="2000" dirty="0" smtClean="0"/>
              <a:t>In our quest to understand the power of reading, we will be reading a book entitled </a:t>
            </a:r>
            <a:r>
              <a:rPr lang="en-US" sz="2000" i="1" dirty="0" smtClean="0">
                <a:solidFill>
                  <a:srgbClr val="FFFF00"/>
                </a:solidFill>
              </a:rPr>
              <a:t>The Most Beautiful Place in the World </a:t>
            </a:r>
            <a:r>
              <a:rPr lang="en-US" sz="2000" dirty="0" smtClean="0"/>
              <a:t>by Ann Cameron</a:t>
            </a:r>
            <a:r>
              <a:rPr lang="en-US" sz="2000" i="1" dirty="0" smtClean="0"/>
              <a:t>. </a:t>
            </a:r>
            <a:r>
              <a:rPr lang="en-US" sz="2000" dirty="0" smtClean="0"/>
              <a:t>The story is about a seven year old boy named Juan who lives in Guatemala.  In order to better understanding the challenges Juan faces , we will be taking a closer look at the  daily problems faced by the children in Guatemala.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24765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12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100" dirty="0" smtClean="0">
                <a:solidFill>
                  <a:srgbClr val="FFFF00"/>
                </a:solidFill>
              </a:rPr>
              <a:t>Step 1 of the PPA: Define the Problem</a:t>
            </a:r>
            <a:br>
              <a:rPr lang="en-US" sz="3100" dirty="0" smtClean="0">
                <a:solidFill>
                  <a:srgbClr val="FFFF00"/>
                </a:solidFill>
              </a:rPr>
            </a:br>
            <a:r>
              <a:rPr lang="en-US" dirty="0" smtClean="0">
                <a:solidFill>
                  <a:srgbClr val="FFFF00"/>
                </a:solidFill>
              </a:rPr>
              <a:t>What defines illiteracy?</a:t>
            </a:r>
            <a:endParaRPr lang="en-US" dirty="0">
              <a:solidFill>
                <a:srgbClr val="FFFF00"/>
              </a:solidFill>
            </a:endParaRPr>
          </a:p>
        </p:txBody>
      </p:sp>
      <p:sp>
        <p:nvSpPr>
          <p:cNvPr id="3" name="Content Placeholder 2"/>
          <p:cNvSpPr>
            <a:spLocks noGrp="1"/>
          </p:cNvSpPr>
          <p:nvPr>
            <p:ph idx="1"/>
          </p:nvPr>
        </p:nvSpPr>
        <p:spPr>
          <a:xfrm>
            <a:off x="457200" y="1905000"/>
            <a:ext cx="8229600" cy="4191000"/>
          </a:xfrm>
        </p:spPr>
        <p:txBody>
          <a:bodyPr/>
          <a:lstStyle/>
          <a:p>
            <a:pPr marL="0" indent="0">
              <a:buNone/>
            </a:pPr>
            <a:r>
              <a:rPr lang="en-US" dirty="0" smtClean="0"/>
              <a:t>The United Nations Educational, Scientific and Cultural Organization (UNESCO) defines an illiterate person as someone who can not, with understanding, both read and write a short, simple statement on his or her everyday life. A person who can only read but not write, or can write but not read is considered to be illiterate.</a:t>
            </a:r>
            <a:endParaRPr lang="en-US" dirty="0"/>
          </a:p>
        </p:txBody>
      </p:sp>
    </p:spTree>
    <p:extLst>
      <p:ext uri="{BB962C8B-B14F-4D97-AF65-F5344CB8AC3E}">
        <p14:creationId xmlns:p14="http://schemas.microsoft.com/office/powerpoint/2010/main" val="40748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5242090"/>
            <a:ext cx="8229600" cy="1143000"/>
          </a:xfrm>
        </p:spPr>
        <p:txBody>
          <a:bodyPr>
            <a:normAutofit fontScale="90000"/>
          </a:bodyPr>
          <a:lstStyle/>
          <a:p>
            <a:pPr algn="l"/>
            <a:r>
              <a:rPr lang="en-US" sz="2400" dirty="0" smtClean="0"/>
              <a:t>Guatemala is located in Central  America at the southern tip of Mexico between the Caribbean Sea and the Pacific Ocean. Belize, El  Salvador, Honduras, and Mexico all share land boundaries with Guatemala.</a:t>
            </a: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4350"/>
            <a:ext cx="3657600" cy="441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85003"/>
            <a:ext cx="3505200" cy="210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762" y="2784640"/>
            <a:ext cx="32766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20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61" y="4697626"/>
            <a:ext cx="8648700" cy="1954427"/>
          </a:xfrm>
        </p:spPr>
        <p:txBody>
          <a:bodyPr>
            <a:normAutofit/>
          </a:bodyPr>
          <a:lstStyle/>
          <a:p>
            <a:pPr algn="l"/>
            <a:r>
              <a:rPr lang="en-US" sz="2400" dirty="0" smtClean="0"/>
              <a:t>Guatemala has the highest illiteracy rate in Central America. Although students are required by law to attend school until  the age of 15, an estimated two million children do not attend.  Instead of going to school, frequently  children are forced to  go to work  to earn extra income for their families.</a:t>
            </a:r>
            <a:endParaRPr lang="en-US" sz="2400" dirty="0"/>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762000"/>
            <a:ext cx="5257800" cy="3943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47800" y="152400"/>
            <a:ext cx="5895781" cy="523220"/>
          </a:xfrm>
          <a:prstGeom prst="rect">
            <a:avLst/>
          </a:prstGeom>
          <a:noFill/>
        </p:spPr>
        <p:txBody>
          <a:bodyPr wrap="none" rtlCol="0">
            <a:spAutoFit/>
          </a:bodyPr>
          <a:lstStyle/>
          <a:p>
            <a:r>
              <a:rPr lang="en-US" sz="2800" dirty="0" smtClean="0">
                <a:solidFill>
                  <a:srgbClr val="FFFF00"/>
                </a:solidFill>
              </a:rPr>
              <a:t>Step 2 of the PPA:  Gather the Evidence</a:t>
            </a:r>
            <a:endParaRPr lang="en-US" sz="2800" dirty="0">
              <a:solidFill>
                <a:srgbClr val="FFFF00"/>
              </a:solidFill>
            </a:endParaRPr>
          </a:p>
        </p:txBody>
      </p:sp>
    </p:spTree>
    <p:extLst>
      <p:ext uri="{BB962C8B-B14F-4D97-AF65-F5344CB8AC3E}">
        <p14:creationId xmlns:p14="http://schemas.microsoft.com/office/powerpoint/2010/main" val="127667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15000" y="210065"/>
            <a:ext cx="3200400" cy="5962135"/>
          </a:xfrm>
        </p:spPr>
        <p:txBody>
          <a:bodyPr>
            <a:noAutofit/>
          </a:bodyPr>
          <a:lstStyle/>
          <a:p>
            <a:pPr algn="ctr"/>
            <a:r>
              <a:rPr lang="en-US" sz="3200" b="1" dirty="0" smtClean="0">
                <a:solidFill>
                  <a:srgbClr val="FFFF00"/>
                </a:solidFill>
              </a:rPr>
              <a:t>CHILD LABOR</a:t>
            </a:r>
          </a:p>
          <a:p>
            <a:r>
              <a:rPr lang="en-US" sz="2200" dirty="0" smtClean="0"/>
              <a:t>The children of Guatemala who are part of the work force face many dangers and risks, such as; long </a:t>
            </a:r>
            <a:r>
              <a:rPr lang="en-US" sz="2200" dirty="0"/>
              <a:t>and tiring working days; use of </a:t>
            </a:r>
            <a:r>
              <a:rPr lang="en-US" sz="2200" dirty="0" smtClean="0"/>
              <a:t>toxic chemicals</a:t>
            </a:r>
            <a:r>
              <a:rPr lang="en-US" sz="2200" dirty="0"/>
              <a:t>; carrying heavy loads; handling dangerous items such as knives, axes and hot pans; insufficient or inadequate food and accommodation, and humiliating or degrading treatment including physical and verbal </a:t>
            </a:r>
            <a:r>
              <a:rPr lang="en-US" sz="2200" dirty="0" smtClean="0"/>
              <a:t>abuse and violence.</a:t>
            </a:r>
            <a:endParaRPr lang="en-US" sz="22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0065"/>
            <a:ext cx="5029200" cy="614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16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8229600" cy="1143000"/>
          </a:xfrm>
        </p:spPr>
        <p:txBody>
          <a:bodyPr>
            <a:normAutofit fontScale="90000"/>
          </a:bodyPr>
          <a:lstStyle/>
          <a:p>
            <a:pPr algn="l"/>
            <a:r>
              <a:rPr lang="en-US" sz="2400" dirty="0" smtClean="0"/>
              <a:t>Approximately 75 percent of the  population in Guatemala is estimated to live below the poverty line.  Among this population, 60 percent of the children under 18 years of age live in poverty.</a:t>
            </a:r>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0"/>
            <a:ext cx="676248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152400"/>
            <a:ext cx="5866093" cy="584775"/>
          </a:xfrm>
          <a:prstGeom prst="rect">
            <a:avLst/>
          </a:prstGeom>
          <a:noFill/>
        </p:spPr>
        <p:txBody>
          <a:bodyPr wrap="none" rtlCol="0">
            <a:spAutoFit/>
          </a:bodyPr>
          <a:lstStyle/>
          <a:p>
            <a:r>
              <a:rPr lang="en-US" sz="3200" dirty="0" smtClean="0">
                <a:solidFill>
                  <a:srgbClr val="FFFF00"/>
                </a:solidFill>
              </a:rPr>
              <a:t>Step  3 of the PPA: Identify Causes</a:t>
            </a:r>
            <a:endParaRPr lang="en-US" sz="3200" dirty="0">
              <a:solidFill>
                <a:srgbClr val="FFFF00"/>
              </a:solidFill>
            </a:endParaRPr>
          </a:p>
        </p:txBody>
      </p:sp>
    </p:spTree>
    <p:extLst>
      <p:ext uri="{BB962C8B-B14F-4D97-AF65-F5344CB8AC3E}">
        <p14:creationId xmlns:p14="http://schemas.microsoft.com/office/powerpoint/2010/main" val="12401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Poverty is the leading cause of illiteracy in Guatemala.</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676400"/>
            <a:ext cx="7716520" cy="4724400"/>
          </a:xfrm>
        </p:spPr>
      </p:pic>
    </p:spTree>
    <p:extLst>
      <p:ext uri="{BB962C8B-B14F-4D97-AF65-F5344CB8AC3E}">
        <p14:creationId xmlns:p14="http://schemas.microsoft.com/office/powerpoint/2010/main" val="2614837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1053</Words>
  <Application>Microsoft Office PowerPoint</Application>
  <PresentationFormat>On-screen Show (4:3)</PresentationFormat>
  <Paragraphs>77</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Children of Guatemala </vt:lpstr>
      <vt:lpstr> Fanny Zucchiatti            PS/MS  123            Third Grade</vt:lpstr>
      <vt:lpstr>In our quest to understand the power of reading, we will be reading a book entitled The Most Beautiful Place in the World by Ann Cameron. The story is about a seven year old boy named Juan who lives in Guatemala.  In order to better understanding the challenges Juan faces , we will be taking a closer look at the  daily problems faced by the children in Guatemala. </vt:lpstr>
      <vt:lpstr>Step 1 of the PPA: Define the Problem What defines illiteracy?</vt:lpstr>
      <vt:lpstr>Guatemala is located in Central  America at the southern tip of Mexico between the Caribbean Sea and the Pacific Ocean. Belize, El  Salvador, Honduras, and Mexico all share land boundaries with Guatemala.</vt:lpstr>
      <vt:lpstr>Guatemala has the highest illiteracy rate in Central America. Although students are required by law to attend school until  the age of 15, an estimated two million children do not attend.  Instead of going to school, frequently  children are forced to  go to work  to earn extra income for their families.</vt:lpstr>
      <vt:lpstr>PowerPoint Presentation</vt:lpstr>
      <vt:lpstr>Approximately 75 percent of the  population in Guatemala is estimated to live below the poverty line.  Among this population, 60 percent of the children under 18 years of age live in poverty.</vt:lpstr>
      <vt:lpstr>Poverty is the leading cause of illiteracy in Guatemala.</vt:lpstr>
      <vt:lpstr>What defines poverty?</vt:lpstr>
      <vt:lpstr>United Nations Definition Of Poverty</vt:lpstr>
      <vt:lpstr>Step  4 of the PPA: Evaluate the Policy</vt:lpstr>
      <vt:lpstr>What possible solutions can we develop to   help the children of Guatemala?</vt:lpstr>
      <vt:lpstr>Step 5 of the PPA: Develop Solutions</vt:lpstr>
      <vt:lpstr>Step 6 of the PPA: Select Best Solution</vt:lpstr>
      <vt:lpstr>Quote from The Most Beautiful Place in the World</vt:lpstr>
      <vt:lpstr>Is there hope for the children of Guatemala?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of Guatemala</dc:title>
  <dc:creator>FZucchi</dc:creator>
  <cp:lastModifiedBy>FZucchi</cp:lastModifiedBy>
  <cp:revision>81</cp:revision>
  <dcterms:created xsi:type="dcterms:W3CDTF">2013-09-29T17:17:51Z</dcterms:created>
  <dcterms:modified xsi:type="dcterms:W3CDTF">2013-11-03T14:06:57Z</dcterms:modified>
</cp:coreProperties>
</file>