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
  </p:notesMasterIdLst>
  <p:sldIdLst>
    <p:sldId id="256" r:id="rId2"/>
    <p:sldId id="257" r:id="rId3"/>
    <p:sldId id="259" r:id="rId4"/>
    <p:sldId id="260" r:id="rId5"/>
    <p:sldId id="261" r:id="rId6"/>
    <p:sldId id="262" r:id="rId7"/>
    <p:sldId id="263"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90" y="-25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5F2E9-A65E-4885-9DF3-0D5600C145A1}" type="datetimeFigureOut">
              <a:rPr lang="en-US" smtClean="0"/>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D9C3C-779A-4B3F-B25D-4B561EAA339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8D9C3C-779A-4B3F-B25D-4B561EAA3392}"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B024801-65EB-4439-9B1A-0985BB98C0B0}" type="datetimeFigureOut">
              <a:rPr lang="en-US" smtClean="0"/>
              <a:pPr/>
              <a:t>9/30/2013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E2E04ED-F326-4B6B-B70F-FACA8F6FD9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24801-65EB-4439-9B1A-0985BB98C0B0}"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24801-65EB-4439-9B1A-0985BB98C0B0}"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024801-65EB-4439-9B1A-0985BB98C0B0}"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024801-65EB-4439-9B1A-0985BB98C0B0}" type="datetimeFigureOut">
              <a:rPr lang="en-US" smtClean="0"/>
              <a:pPr/>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E04ED-F326-4B6B-B70F-FACA8F6FD9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024801-65EB-4439-9B1A-0985BB98C0B0}"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024801-65EB-4439-9B1A-0985BB98C0B0}" type="datetimeFigureOut">
              <a:rPr lang="en-US" smtClean="0"/>
              <a:pPr/>
              <a:t>9/30/2013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B024801-65EB-4439-9B1A-0985BB98C0B0}" type="datetimeFigureOut">
              <a:rPr lang="en-US" smtClean="0"/>
              <a:pPr/>
              <a:t>9/30/2013</a:t>
            </a:fld>
            <a:endParaRPr lang="en-US"/>
          </a:p>
        </p:txBody>
      </p:sp>
      <p:sp>
        <p:nvSpPr>
          <p:cNvPr id="8" name="Slide Number Placeholder 7"/>
          <p:cNvSpPr>
            <a:spLocks noGrp="1"/>
          </p:cNvSpPr>
          <p:nvPr>
            <p:ph type="sldNum" sz="quarter" idx="11"/>
          </p:nvPr>
        </p:nvSpPr>
        <p:spPr/>
        <p:txBody>
          <a:bodyPr/>
          <a:lstStyle/>
          <a:p>
            <a:fld id="{5E2E04ED-F326-4B6B-B70F-FACA8F6FD984}"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24801-65EB-4439-9B1A-0985BB98C0B0}" type="datetimeFigureOut">
              <a:rPr lang="en-US" smtClean="0"/>
              <a:pPr/>
              <a:t>9/30/2013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024801-65EB-4439-9B1A-0985BB98C0B0}"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E2E04ED-F326-4B6B-B70F-FACA8F6FD9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B024801-65EB-4439-9B1A-0985BB98C0B0}" type="datetimeFigureOut">
              <a:rPr lang="en-US" smtClean="0"/>
              <a:pPr/>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E04ED-F326-4B6B-B70F-FACA8F6FD9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024801-65EB-4439-9B1A-0985BB98C0B0}" type="datetimeFigureOut">
              <a:rPr lang="en-US" smtClean="0"/>
              <a:pPr/>
              <a:t>9/30/2013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E2E04ED-F326-4B6B-B70F-FACA8F6FD9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2.maxwell.syr.edu/plegal/ppa/usppaip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2.maxwell.syr.edu/plegal/ppa/usppaep1.html" TargetMode="External"/><Relationship Id="rId5" Type="http://schemas.openxmlformats.org/officeDocument/2006/relationships/hyperlink" Target="http://www2.maxwell.syr.edu/plegal/ppa/usppadc1.html" TargetMode="External"/><Relationship Id="rId4" Type="http://schemas.openxmlformats.org/officeDocument/2006/relationships/hyperlink" Target="http://www2.maxwell.syr.edu/plegal/ppa/usppari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scholastic.com/teachers/article/jim-crow-laws" TargetMode="External"/><Relationship Id="rId4" Type="http://schemas.openxmlformats.org/officeDocument/2006/relationships/hyperlink" Target="http://www.ducksters.com/history/emancipation_proclamation.ph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676400"/>
          </a:xfrm>
        </p:spPr>
        <p:txBody>
          <a:bodyPr>
            <a:normAutofit fontScale="90000"/>
          </a:bodyPr>
          <a:lstStyle/>
          <a:p>
            <a:pPr algn="ctr"/>
            <a:r>
              <a:rPr lang="en-US" dirty="0" smtClean="0"/>
              <a:t>Racial Inequality </a:t>
            </a:r>
            <a:r>
              <a:rPr lang="en-US" dirty="0"/>
              <a:t/>
            </a:r>
            <a:br>
              <a:rPr lang="en-US" dirty="0"/>
            </a:br>
            <a:r>
              <a:rPr lang="en-US" dirty="0" smtClean="0"/>
              <a:t>in the Early 1900s</a:t>
            </a:r>
            <a:br>
              <a:rPr lang="en-US" dirty="0" smtClean="0"/>
            </a:br>
            <a:r>
              <a:rPr lang="en-US" sz="2800" dirty="0" smtClean="0"/>
              <a:t>The Great Migration</a:t>
            </a:r>
            <a:endParaRPr lang="en-US" dirty="0"/>
          </a:p>
        </p:txBody>
      </p:sp>
      <p:sp>
        <p:nvSpPr>
          <p:cNvPr id="3" name="Subtitle 2"/>
          <p:cNvSpPr>
            <a:spLocks noGrp="1"/>
          </p:cNvSpPr>
          <p:nvPr>
            <p:ph type="subTitle" idx="1"/>
          </p:nvPr>
        </p:nvSpPr>
        <p:spPr>
          <a:xfrm>
            <a:off x="1447800" y="4648200"/>
            <a:ext cx="6480048" cy="1752600"/>
          </a:xfrm>
        </p:spPr>
        <p:txBody>
          <a:bodyPr>
            <a:normAutofit fontScale="92500" lnSpcReduction="10000"/>
          </a:bodyPr>
          <a:lstStyle/>
          <a:p>
            <a:pPr algn="ctr"/>
            <a:r>
              <a:rPr lang="en-US" sz="2800" dirty="0" smtClean="0">
                <a:solidFill>
                  <a:schemeClr val="tx1"/>
                </a:solidFill>
              </a:rPr>
              <a:t>Ms. Soto</a:t>
            </a:r>
          </a:p>
          <a:p>
            <a:pPr algn="ctr"/>
            <a:r>
              <a:rPr lang="en-US" sz="2800" dirty="0" smtClean="0">
                <a:solidFill>
                  <a:schemeClr val="tx1"/>
                </a:solidFill>
              </a:rPr>
              <a:t>PS/MS 46</a:t>
            </a:r>
          </a:p>
          <a:p>
            <a:pPr algn="ctr"/>
            <a:r>
              <a:rPr lang="en-US" sz="2800" dirty="0" smtClean="0">
                <a:solidFill>
                  <a:schemeClr val="tx1"/>
                </a:solidFill>
              </a:rPr>
              <a:t>Grade 5</a:t>
            </a:r>
          </a:p>
          <a:p>
            <a:pPr algn="ctr"/>
            <a:r>
              <a:rPr lang="en-US" sz="2800" dirty="0" smtClean="0">
                <a:solidFill>
                  <a:schemeClr val="tx1"/>
                </a:solidFill>
              </a:rPr>
              <a:t>September 1, 2013</a:t>
            </a:r>
          </a:p>
          <a:p>
            <a:pPr algn="ct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362200"/>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600" y="2482129"/>
            <a:ext cx="2486025"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5266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Steps of the </a:t>
            </a:r>
            <a:r>
              <a:rPr lang="en-US" dirty="0" smtClean="0"/>
              <a:t>AHPPA</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As a class, we will be using the steps of </a:t>
            </a:r>
            <a:r>
              <a:rPr lang="en-US" sz="2400" dirty="0" smtClean="0"/>
              <a:t>AHPPA (American History Public </a:t>
            </a:r>
            <a:r>
              <a:rPr lang="en-US" sz="2400" dirty="0" smtClean="0"/>
              <a:t>Policy Analyst).  The </a:t>
            </a:r>
            <a:r>
              <a:rPr lang="en-US" sz="2400" dirty="0" smtClean="0"/>
              <a:t>AHPPA </a:t>
            </a:r>
            <a:r>
              <a:rPr lang="en-US" sz="2400" dirty="0" smtClean="0"/>
              <a:t>will help us better understand the social problems that we will be studying throughout the school year.  </a:t>
            </a:r>
            <a:r>
              <a:rPr lang="en-US" sz="2400" dirty="0" smtClean="0"/>
              <a:t>Below are the steps to the AHPPA:</a:t>
            </a:r>
            <a:endParaRPr lang="en-US" sz="2400" dirty="0" smtClean="0"/>
          </a:p>
          <a:p>
            <a:pPr marL="0" indent="0">
              <a:buNone/>
            </a:pPr>
            <a:endParaRPr lang="en-US" sz="2400" dirty="0"/>
          </a:p>
          <a:p>
            <a:pPr marL="457200" indent="-457200">
              <a:buFont typeface="+mj-lt"/>
              <a:buAutoNum type="arabicPeriod"/>
            </a:pPr>
            <a:r>
              <a:rPr lang="en-US" sz="2400" dirty="0" smtClean="0">
                <a:solidFill>
                  <a:schemeClr val="bg1"/>
                </a:solidFill>
                <a:hlinkClick r:id="rId3"/>
              </a:rPr>
              <a:t>Define the problem</a:t>
            </a:r>
            <a:endParaRPr lang="en-US" sz="2400" dirty="0" smtClean="0">
              <a:solidFill>
                <a:schemeClr val="bg1"/>
              </a:solidFill>
            </a:endParaRPr>
          </a:p>
          <a:p>
            <a:pPr marL="457200" indent="-457200">
              <a:buFont typeface="+mj-lt"/>
              <a:buAutoNum type="arabicPeriod"/>
            </a:pPr>
            <a:r>
              <a:rPr lang="en-US" sz="2400" dirty="0" smtClean="0">
                <a:solidFill>
                  <a:schemeClr val="bg1"/>
                </a:solidFill>
                <a:hlinkClick r:id="rId4"/>
              </a:rPr>
              <a:t>Gather the evidence</a:t>
            </a:r>
            <a:endParaRPr lang="en-US" sz="2400" dirty="0" smtClean="0">
              <a:solidFill>
                <a:schemeClr val="bg1"/>
              </a:solidFill>
            </a:endParaRPr>
          </a:p>
          <a:p>
            <a:pPr marL="457200" indent="-457200">
              <a:buFont typeface="+mj-lt"/>
              <a:buAutoNum type="arabicPeriod"/>
            </a:pPr>
            <a:r>
              <a:rPr lang="en-US" sz="2400" dirty="0" smtClean="0">
                <a:solidFill>
                  <a:schemeClr val="bg1"/>
                </a:solidFill>
                <a:hlinkClick r:id="rId5"/>
              </a:rPr>
              <a:t>Identify the causes</a:t>
            </a:r>
            <a:endParaRPr lang="en-US" sz="2400" dirty="0" smtClean="0">
              <a:solidFill>
                <a:schemeClr val="bg1"/>
              </a:solidFill>
            </a:endParaRPr>
          </a:p>
          <a:p>
            <a:pPr marL="457200" indent="-457200">
              <a:buFont typeface="+mj-lt"/>
              <a:buAutoNum type="arabicPeriod"/>
            </a:pPr>
            <a:r>
              <a:rPr lang="en-US" sz="2400" dirty="0" smtClean="0">
                <a:solidFill>
                  <a:schemeClr val="bg1"/>
                </a:solidFill>
                <a:hlinkClick r:id="rId6"/>
              </a:rPr>
              <a:t>Evaluate existing </a:t>
            </a:r>
            <a:r>
              <a:rPr lang="en-US" sz="2400" dirty="0" smtClean="0">
                <a:solidFill>
                  <a:schemeClr val="bg1"/>
                </a:solidFill>
                <a:hlinkClick r:id="rId6"/>
              </a:rPr>
              <a:t>policy</a:t>
            </a:r>
            <a:endParaRPr lang="en-US" sz="2400" dirty="0" smtClean="0">
              <a:solidFill>
                <a:schemeClr val="bg1"/>
              </a:solidFill>
            </a:endParaRPr>
          </a:p>
        </p:txBody>
      </p:sp>
    </p:spTree>
    <p:extLst>
      <p:ext uri="{BB962C8B-B14F-4D97-AF65-F5344CB8AC3E}">
        <p14:creationId xmlns:p14="http://schemas.microsoft.com/office/powerpoint/2010/main" xmlns="" val="117940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What is the Problem?</a:t>
            </a:r>
            <a:endParaRPr lang="en-US" dirty="0">
              <a:solidFill>
                <a:srgbClr val="00B0F0"/>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1800" dirty="0"/>
              <a:t>R</a:t>
            </a:r>
            <a:r>
              <a:rPr lang="en-US" sz="1800" dirty="0" smtClean="0"/>
              <a:t>acial </a:t>
            </a:r>
            <a:r>
              <a:rPr lang="en-US" sz="1800" dirty="0"/>
              <a:t>inequality is </a:t>
            </a:r>
            <a:r>
              <a:rPr lang="en-US" sz="1800" dirty="0" smtClean="0"/>
              <a:t>the unfair situation in which some groups have more or less opportunities, money, and/or power based on race. </a:t>
            </a:r>
          </a:p>
          <a:p>
            <a:pPr marL="0" indent="0">
              <a:buNone/>
            </a:pPr>
            <a:endParaRPr lang="en-US" sz="1800" dirty="0" smtClean="0"/>
          </a:p>
          <a:p>
            <a:pPr marL="0" indent="0">
              <a:buNone/>
            </a:pPr>
            <a:r>
              <a:rPr lang="en-US" sz="1800" dirty="0" smtClean="0"/>
              <a:t>During the early 1900s in America, many African Americans still faced hardships and inequality.  Even though there was some progress for the men and woman who traveled west, those who stayed in the south were treated unfairly and did not have the same opportunities.  </a:t>
            </a:r>
          </a:p>
          <a:p>
            <a:pPr marL="0" indent="0">
              <a:buNone/>
            </a:pPr>
            <a:endParaRPr lang="en-US" sz="1800" dirty="0"/>
          </a:p>
          <a:p>
            <a:pPr marL="0" indent="0">
              <a:buNone/>
            </a:pPr>
            <a:r>
              <a:rPr lang="en-US" sz="1800" dirty="0" smtClean="0"/>
              <a:t>When opportunity came knocking up North, many traveled to obtain jobs in factories and in search for a better life.  They called this move the Great Migration.  Did they find the life they were looking for?</a:t>
            </a:r>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4495799"/>
            <a:ext cx="2781300" cy="1638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4572000"/>
            <a:ext cx="2619375" cy="1614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2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2000" dirty="0" smtClean="0"/>
              <a:t>You have read most chapters from </a:t>
            </a:r>
            <a:r>
              <a:rPr lang="en-US" sz="2000" i="1" dirty="0" smtClean="0"/>
              <a:t>Heart and Soul</a:t>
            </a:r>
            <a:r>
              <a:rPr lang="en-US" sz="2000" dirty="0" smtClean="0"/>
              <a:t> by </a:t>
            </a:r>
            <a:r>
              <a:rPr lang="en-US" sz="2000" dirty="0" err="1" smtClean="0"/>
              <a:t>Kadir</a:t>
            </a:r>
            <a:r>
              <a:rPr lang="en-US" sz="2000" dirty="0" smtClean="0"/>
              <a:t> Nelson.  In your groups, discuss the hardships and inequalities that the men and woman faced during the time of the Great Migration.</a:t>
            </a:r>
            <a:endParaRPr lang="en-US" sz="2000" dirty="0"/>
          </a:p>
          <a:p>
            <a:pPr marL="0" indent="0">
              <a:buNone/>
            </a:pPr>
            <a:r>
              <a:rPr lang="en-US" sz="1600" dirty="0" smtClean="0">
                <a:solidFill>
                  <a:srgbClr val="FFFF00"/>
                </a:solidFill>
              </a:rPr>
              <a:t>Here are some examples:</a:t>
            </a:r>
          </a:p>
          <a:p>
            <a:pPr marL="342900" indent="-342900"/>
            <a:r>
              <a:rPr lang="en-US" sz="1600" dirty="0" smtClean="0">
                <a:solidFill>
                  <a:srgbClr val="FFFF00"/>
                </a:solidFill>
              </a:rPr>
              <a:t>Plantation owners in the south were not happy about the opportunities up north, so they did everything they can to keep many from leaving, including arresting them, banning Black newspapers, and stopping the trains.</a:t>
            </a:r>
          </a:p>
          <a:p>
            <a:pPr marL="342900" indent="-342900"/>
            <a:r>
              <a:rPr lang="en-US" sz="1600" dirty="0" smtClean="0">
                <a:solidFill>
                  <a:srgbClr val="FFFF00"/>
                </a:solidFill>
              </a:rPr>
              <a:t>It was difficult to find a decent place to live, not enough housing.</a:t>
            </a:r>
          </a:p>
          <a:p>
            <a:pPr marL="342900" indent="-342900"/>
            <a:r>
              <a:rPr lang="en-US" sz="1600" dirty="0" smtClean="0">
                <a:solidFill>
                  <a:srgbClr val="FFFF00"/>
                </a:solidFill>
              </a:rPr>
              <a:t>The good jobs were not available for them; and there was not enough work to go around to begin with.</a:t>
            </a:r>
          </a:p>
          <a:p>
            <a:pPr marL="342900" indent="-342900"/>
            <a:r>
              <a:rPr lang="en-US" sz="1600" dirty="0" smtClean="0">
                <a:solidFill>
                  <a:srgbClr val="FFFF00"/>
                </a:solidFill>
              </a:rPr>
              <a:t>Race riots and </a:t>
            </a:r>
            <a:r>
              <a:rPr lang="en-US" sz="1600" dirty="0" err="1" smtClean="0">
                <a:solidFill>
                  <a:srgbClr val="FFFF00"/>
                </a:solidFill>
              </a:rPr>
              <a:t>lynchings</a:t>
            </a:r>
            <a:r>
              <a:rPr lang="en-US" sz="1600" dirty="0" smtClean="0">
                <a:solidFill>
                  <a:srgbClr val="FFFF00"/>
                </a:solidFill>
              </a:rPr>
              <a:t> were occurring.</a:t>
            </a:r>
          </a:p>
          <a:p>
            <a:pPr marL="342900" indent="-342900"/>
            <a:r>
              <a:rPr lang="en-US" sz="1600" dirty="0" smtClean="0">
                <a:solidFill>
                  <a:srgbClr val="FFFF00"/>
                </a:solidFill>
              </a:rPr>
              <a:t>They did not get the same wages or treatment.</a:t>
            </a:r>
          </a:p>
          <a:p>
            <a:pPr marL="342900" indent="-342900"/>
            <a:r>
              <a:rPr lang="en-US" sz="1600" dirty="0" smtClean="0">
                <a:solidFill>
                  <a:srgbClr val="FFFF00"/>
                </a:solidFill>
              </a:rPr>
              <a:t>They even met unfair treatment in the military.</a:t>
            </a:r>
          </a:p>
          <a:p>
            <a:pPr marL="342900" indent="-342900"/>
            <a:r>
              <a:rPr lang="en-US" sz="1600" dirty="0" smtClean="0">
                <a:solidFill>
                  <a:srgbClr val="FFFF00"/>
                </a:solidFill>
              </a:rPr>
              <a:t>Black homes and businesses were being destroyed; people were getting assaulted.</a:t>
            </a:r>
          </a:p>
          <a:p>
            <a:pPr marL="342900" indent="-342900"/>
            <a:endParaRPr lang="en-US" sz="1600" dirty="0" smtClean="0"/>
          </a:p>
          <a:p>
            <a:pPr marL="342900" indent="-342900"/>
            <a:endParaRPr lang="en-US" sz="1600" dirty="0" smtClean="0"/>
          </a:p>
          <a:p>
            <a:pPr marL="342900" indent="-342900"/>
            <a:endParaRPr lang="en-US" sz="2000" dirty="0"/>
          </a:p>
        </p:txBody>
      </p:sp>
      <p:sp>
        <p:nvSpPr>
          <p:cNvPr id="6" name="TextBox 5"/>
          <p:cNvSpPr txBox="1"/>
          <p:nvPr/>
        </p:nvSpPr>
        <p:spPr>
          <a:xfrm>
            <a:off x="609600" y="609600"/>
            <a:ext cx="7848600" cy="769441"/>
          </a:xfrm>
          <a:prstGeom prst="rect">
            <a:avLst/>
          </a:prstGeom>
          <a:noFill/>
        </p:spPr>
        <p:txBody>
          <a:bodyPr wrap="square" rtlCol="0">
            <a:spAutoFit/>
          </a:bodyPr>
          <a:lstStyle/>
          <a:p>
            <a:pPr algn="ctr"/>
            <a:r>
              <a:rPr lang="en-US" sz="4400" dirty="0" smtClean="0">
                <a:solidFill>
                  <a:srgbClr val="00B0F0"/>
                </a:solidFill>
              </a:rPr>
              <a:t>The Evidence</a:t>
            </a:r>
            <a:endParaRPr lang="en-US" sz="4400" dirty="0">
              <a:solidFill>
                <a:srgbClr val="00B0F0"/>
              </a:solidFill>
            </a:endParaRPr>
          </a:p>
        </p:txBody>
      </p:sp>
    </p:spTree>
    <p:extLst>
      <p:ext uri="{BB962C8B-B14F-4D97-AF65-F5344CB8AC3E}">
        <p14:creationId xmlns:p14="http://schemas.microsoft.com/office/powerpoint/2010/main" xmlns="" val="399976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Causes</a:t>
            </a:r>
            <a:endParaRPr lang="en-US" dirty="0">
              <a:solidFill>
                <a:srgbClr val="00B0F0"/>
              </a:solidFill>
            </a:endParaRPr>
          </a:p>
        </p:txBody>
      </p:sp>
      <p:sp>
        <p:nvSpPr>
          <p:cNvPr id="3" name="Content Placeholder 2"/>
          <p:cNvSpPr>
            <a:spLocks noGrp="1"/>
          </p:cNvSpPr>
          <p:nvPr>
            <p:ph idx="1"/>
          </p:nvPr>
        </p:nvSpPr>
        <p:spPr/>
        <p:txBody>
          <a:bodyPr/>
          <a:lstStyle/>
          <a:p>
            <a:pPr marL="36576" indent="0">
              <a:buNone/>
            </a:pPr>
            <a:r>
              <a:rPr lang="en-US" sz="2000" dirty="0" smtClean="0"/>
              <a:t>Why did the Great Migration happen?</a:t>
            </a:r>
          </a:p>
          <a:p>
            <a:r>
              <a:rPr lang="en-US" sz="1400" dirty="0" smtClean="0"/>
              <a:t>There was a shortage of workers in factories up north because many were going off to war.</a:t>
            </a:r>
          </a:p>
          <a:p>
            <a:r>
              <a:rPr lang="en-US" sz="1400" dirty="0" smtClean="0"/>
              <a:t>Southern blacks were recruited and offered jobs; southern families received good news from relatives up north encouraging them to move.</a:t>
            </a:r>
          </a:p>
          <a:p>
            <a:r>
              <a:rPr lang="en-US" sz="1400" dirty="0" smtClean="0"/>
              <a:t>Floods destroyed farms in the South, and boll weevils were plaguing the cotton crops.</a:t>
            </a:r>
          </a:p>
          <a:p>
            <a:r>
              <a:rPr lang="en-US" sz="1400" dirty="0" smtClean="0"/>
              <a:t>Even after the abolishment of slavery, southern blacks were treated unfairly and were physically harmed at times.</a:t>
            </a:r>
          </a:p>
          <a:p>
            <a:pPr marL="36576" indent="0">
              <a:buNone/>
            </a:pPr>
            <a:r>
              <a:rPr lang="en-US" sz="1600" dirty="0"/>
              <a:t> </a:t>
            </a:r>
            <a:endParaRPr lang="en-US" sz="1600"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038" y="4038600"/>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3584168"/>
            <a:ext cx="3327400" cy="2651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4724400"/>
            <a:ext cx="238125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87957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668963"/>
          </a:xfrm>
        </p:spPr>
        <p:txBody>
          <a:bodyPr>
            <a:normAutofit/>
          </a:bodyPr>
          <a:lstStyle/>
          <a:p>
            <a:pPr marL="36576" indent="0">
              <a:buNone/>
            </a:pPr>
            <a:r>
              <a:rPr lang="en-US" sz="2000" dirty="0" smtClean="0"/>
              <a:t>In your groups, discuss why you think the southern blacks were still treated unfairly once they arrived to one of the northern cities?</a:t>
            </a:r>
          </a:p>
          <a:p>
            <a:pPr marL="36576" indent="0">
              <a:buNone/>
            </a:pPr>
            <a:endParaRPr lang="en-US" sz="2000" dirty="0"/>
          </a:p>
          <a:p>
            <a:pPr marL="36576" indent="0">
              <a:buNone/>
            </a:pPr>
            <a:r>
              <a:rPr lang="en-US" sz="2000" dirty="0" smtClean="0"/>
              <a:t>Think about:</a:t>
            </a:r>
          </a:p>
          <a:p>
            <a:pPr marL="36576" indent="0">
              <a:buNone/>
            </a:pPr>
            <a:endParaRPr lang="en-US" sz="2000" dirty="0"/>
          </a:p>
          <a:p>
            <a:pPr marL="493776" indent="-457200">
              <a:buAutoNum type="arabicPeriod"/>
            </a:pPr>
            <a:r>
              <a:rPr lang="en-US" sz="2000" dirty="0" smtClean="0">
                <a:solidFill>
                  <a:srgbClr val="92D050"/>
                </a:solidFill>
              </a:rPr>
              <a:t>In what situations were they treated unfairly?</a:t>
            </a:r>
          </a:p>
          <a:p>
            <a:pPr marL="493776" indent="-457200">
              <a:buAutoNum type="arabicPeriod"/>
            </a:pPr>
            <a:r>
              <a:rPr lang="en-US" sz="2000" dirty="0" smtClean="0">
                <a:solidFill>
                  <a:srgbClr val="92D050"/>
                </a:solidFill>
              </a:rPr>
              <a:t>How were they treated?</a:t>
            </a:r>
          </a:p>
          <a:p>
            <a:pPr marL="493776" indent="-457200">
              <a:buAutoNum type="arabicPeriod"/>
            </a:pPr>
            <a:r>
              <a:rPr lang="en-US" sz="2000" dirty="0" smtClean="0">
                <a:solidFill>
                  <a:srgbClr val="92D050"/>
                </a:solidFill>
              </a:rPr>
              <a:t>Why are they still being treated this way when the north was supposed to be filled with opportunities?</a:t>
            </a:r>
          </a:p>
          <a:p>
            <a:pPr marL="493776" indent="-457200">
              <a:buAutoNum type="arabicPeriod"/>
            </a:pPr>
            <a:endParaRPr lang="en-US" sz="2000" dirty="0">
              <a:solidFill>
                <a:srgbClr val="92D050"/>
              </a:solidFill>
            </a:endParaRPr>
          </a:p>
          <a:p>
            <a:pPr marL="36576" indent="0">
              <a:buNone/>
            </a:pPr>
            <a:r>
              <a:rPr lang="en-US" sz="2000" dirty="0" smtClean="0">
                <a:solidFill>
                  <a:srgbClr val="92D050"/>
                </a:solidFill>
              </a:rPr>
              <a:t>Use details from your texts to support your opinion.</a:t>
            </a:r>
            <a:endParaRPr lang="en-US" sz="2000" dirty="0">
              <a:solidFill>
                <a:srgbClr val="92D050"/>
              </a:solidFill>
            </a:endParaRPr>
          </a:p>
        </p:txBody>
      </p:sp>
    </p:spTree>
    <p:extLst>
      <p:ext uri="{BB962C8B-B14F-4D97-AF65-F5344CB8AC3E}">
        <p14:creationId xmlns:p14="http://schemas.microsoft.com/office/powerpoint/2010/main" xmlns="" val="412907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28800"/>
            <a:ext cx="1905000"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dirty="0" smtClean="0">
                <a:solidFill>
                  <a:srgbClr val="00B0F0"/>
                </a:solidFill>
              </a:rPr>
              <a:t>Existing Policy</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a:t> </a:t>
            </a:r>
            <a:r>
              <a:rPr lang="en-US" dirty="0" smtClean="0"/>
              <a:t>                </a:t>
            </a:r>
            <a:r>
              <a:rPr lang="en-US" sz="1400" b="1" dirty="0" smtClean="0">
                <a:hlinkClick r:id="rId4"/>
              </a:rPr>
              <a:t>Emancipation </a:t>
            </a:r>
            <a:r>
              <a:rPr lang="en-US" sz="1400" b="1" dirty="0">
                <a:hlinkClick r:id="rId4"/>
              </a:rPr>
              <a:t>Proclamation</a:t>
            </a:r>
            <a:r>
              <a:rPr lang="en-US" sz="1400" dirty="0"/>
              <a:t> was an </a:t>
            </a:r>
            <a:r>
              <a:rPr lang="en-US" sz="1400" dirty="0" smtClean="0"/>
              <a:t>order issued by   		        President</a:t>
            </a:r>
            <a:r>
              <a:rPr lang="en-US" sz="1400" dirty="0"/>
              <a:t> </a:t>
            </a:r>
            <a:r>
              <a:rPr lang="en-US" sz="1400" dirty="0" smtClean="0"/>
              <a:t>Abraham Lincoln</a:t>
            </a:r>
            <a:r>
              <a:rPr lang="en-US" sz="1400" dirty="0"/>
              <a:t> on January 1, </a:t>
            </a:r>
            <a:r>
              <a:rPr lang="en-US" sz="1400" dirty="0" smtClean="0"/>
              <a:t>1863. </a:t>
            </a:r>
            <a:r>
              <a:rPr lang="en-US" sz="1400" dirty="0"/>
              <a:t>It </a:t>
            </a:r>
            <a:r>
              <a:rPr lang="en-US" sz="1400" dirty="0" smtClean="0"/>
              <a:t>stated that the		        </a:t>
            </a:r>
            <a:r>
              <a:rPr lang="en-US" sz="1400" dirty="0"/>
              <a:t>slaves in the ten states that were still </a:t>
            </a:r>
            <a:r>
              <a:rPr lang="en-US" sz="1400" dirty="0" smtClean="0"/>
              <a:t>in rebellion were free. This 		        Proclamation </a:t>
            </a:r>
            <a:r>
              <a:rPr lang="en-US" sz="1400" dirty="0"/>
              <a:t>did not </a:t>
            </a:r>
            <a:r>
              <a:rPr lang="en-US" sz="1400" dirty="0" smtClean="0"/>
              <a:t>however outlaw </a:t>
            </a:r>
            <a:r>
              <a:rPr lang="en-US" sz="1400" dirty="0"/>
              <a:t>slavery, and did not make </a:t>
            </a:r>
            <a:r>
              <a:rPr lang="en-US" sz="1400" dirty="0" smtClean="0"/>
              <a:t>		        the ex-slaves </a:t>
            </a:r>
            <a:r>
              <a:rPr lang="en-US" sz="1400" dirty="0"/>
              <a:t>citizens. </a:t>
            </a:r>
            <a:endParaRPr lang="en-US" sz="1400" dirty="0" smtClean="0"/>
          </a:p>
          <a:p>
            <a:pPr marL="36576" indent="0">
              <a:buNone/>
            </a:pPr>
            <a:endParaRPr lang="en-US" sz="1400" dirty="0"/>
          </a:p>
          <a:p>
            <a:pPr marL="36576" indent="0">
              <a:buNone/>
            </a:pPr>
            <a:r>
              <a:rPr lang="en-US" dirty="0" smtClean="0"/>
              <a:t>      </a:t>
            </a:r>
          </a:p>
          <a:p>
            <a:pPr marL="36576" indent="0">
              <a:buNone/>
            </a:pPr>
            <a:endParaRPr lang="en-US" dirty="0"/>
          </a:p>
          <a:p>
            <a:pPr marL="36576" indent="0">
              <a:buNone/>
            </a:pPr>
            <a:r>
              <a:rPr lang="en-US" sz="1600" dirty="0" smtClean="0">
                <a:hlinkClick r:id="rId5"/>
              </a:rPr>
              <a:t>Jim Crow Laws </a:t>
            </a:r>
            <a:r>
              <a:rPr lang="en-US" sz="1600" dirty="0" smtClean="0"/>
              <a:t>(1876 – 1965) Laws that</a:t>
            </a:r>
          </a:p>
          <a:p>
            <a:pPr marL="36576" indent="0">
              <a:buNone/>
            </a:pPr>
            <a:r>
              <a:rPr lang="en-US" sz="1600" dirty="0" smtClean="0"/>
              <a:t>were created legalizing segregation by </a:t>
            </a:r>
          </a:p>
          <a:p>
            <a:pPr marL="36576" indent="0">
              <a:buNone/>
            </a:pPr>
            <a:r>
              <a:rPr lang="en-US" sz="1600" dirty="0" smtClean="0"/>
              <a:t>race.        </a:t>
            </a:r>
            <a:endParaRPr lang="en-US" sz="1600" dirty="0"/>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1000" y="3403600"/>
            <a:ext cx="440055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07381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r>
              <a:rPr lang="en-US" sz="2000" dirty="0" smtClean="0"/>
              <a:t>“Most folks my age and complexion don’t speak much about the past.  Sometimes it’s just too hard to talk about—nothing we like to share with you young folk.  No parent wants to tell a child that he was once a slave and made to do another man’s bidding.  Or that she had to swallow her pride and take what she was given, even though she knew it wasn’t fair.  Our story is chock-full of things like this.  Things that might make you cringe, or feel angry.  But there are also parts that will make you proud, or even laugh a little.  You </a:t>
            </a:r>
            <a:r>
              <a:rPr lang="en-US" sz="2000" dirty="0" err="1" smtClean="0"/>
              <a:t>gotta</a:t>
            </a:r>
            <a:r>
              <a:rPr lang="en-US" sz="2000" dirty="0" smtClean="0"/>
              <a:t> take the good with the bad, I guess.  You have to know where you come from so you can move forward.” (</a:t>
            </a:r>
            <a:r>
              <a:rPr lang="en-US" sz="2000" i="1" dirty="0" smtClean="0"/>
              <a:t>Heart and Soul </a:t>
            </a:r>
            <a:r>
              <a:rPr lang="en-US" sz="2000" dirty="0" smtClean="0"/>
              <a:t>by </a:t>
            </a:r>
            <a:r>
              <a:rPr lang="en-US" sz="2000" dirty="0" err="1" smtClean="0"/>
              <a:t>Kadir</a:t>
            </a:r>
            <a:r>
              <a:rPr lang="en-US" sz="2000" dirty="0" smtClean="0"/>
              <a:t> Nelson)</a:t>
            </a:r>
            <a:endParaRPr lang="en-US" sz="2000" dirty="0"/>
          </a:p>
        </p:txBody>
      </p:sp>
    </p:spTree>
    <p:extLst>
      <p:ext uri="{BB962C8B-B14F-4D97-AF65-F5344CB8AC3E}">
        <p14:creationId xmlns:p14="http://schemas.microsoft.com/office/powerpoint/2010/main" xmlns="" val="103555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907</TotalTime>
  <Words>663</Words>
  <Application>Microsoft Office PowerPoint</Application>
  <PresentationFormat>On-screen Show (4:3)</PresentationFormat>
  <Paragraphs>65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Technic</vt:lpstr>
      <vt:lpstr>Racial Inequality  in the Early 1900s The Great Migration</vt:lpstr>
      <vt:lpstr>The Steps of the AHPPA</vt:lpstr>
      <vt:lpstr>What is the Problem?</vt:lpstr>
      <vt:lpstr>Slide 4</vt:lpstr>
      <vt:lpstr>The Causes</vt:lpstr>
      <vt:lpstr>Slide 6</vt:lpstr>
      <vt:lpstr>Existing Policy</vt:lpstr>
      <vt:lpstr>Slide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dc:creator>
  <cp:lastModifiedBy>ann nigro</cp:lastModifiedBy>
  <cp:revision>31</cp:revision>
  <dcterms:created xsi:type="dcterms:W3CDTF">2013-09-02T17:59:07Z</dcterms:created>
  <dcterms:modified xsi:type="dcterms:W3CDTF">2013-09-30T13:33:43Z</dcterms:modified>
</cp:coreProperties>
</file>