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59" r:id="rId3"/>
    <p:sldId id="265" r:id="rId4"/>
    <p:sldId id="257" r:id="rId5"/>
    <p:sldId id="260" r:id="rId6"/>
    <p:sldId id="258"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26" autoAdjust="0"/>
    <p:restoredTop sz="94434" autoAdjust="0"/>
  </p:normalViewPr>
  <p:slideViewPr>
    <p:cSldViewPr>
      <p:cViewPr>
        <p:scale>
          <a:sx n="75" d="100"/>
          <a:sy n="75" d="100"/>
        </p:scale>
        <p:origin x="-456"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CAEEB2-5FC6-48E9-B3C4-4E163C976B30}" type="datetimeFigureOut">
              <a:rPr lang="en-US" smtClean="0"/>
              <a:pPr/>
              <a:t>10/28/2013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44619B-F57B-4C40-ADBC-0BC2634EA04B}" type="slidenum">
              <a:rPr lang="en-US" smtClean="0"/>
              <a:pPr/>
              <a:t>‹#›</a:t>
            </a:fld>
            <a:endParaRPr lang="en-US" dirty="0"/>
          </a:p>
        </p:txBody>
      </p:sp>
    </p:spTree>
    <p:extLst>
      <p:ext uri="{BB962C8B-B14F-4D97-AF65-F5344CB8AC3E}">
        <p14:creationId xmlns:p14="http://schemas.microsoft.com/office/powerpoint/2010/main" xmlns="" val="370611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44619B-F57B-4C40-ADBC-0BC2634EA04B}" type="slidenum">
              <a:rPr lang="en-US" smtClean="0"/>
              <a:pPr/>
              <a:t>1</a:t>
            </a:fld>
            <a:endParaRPr lang="en-US" dirty="0"/>
          </a:p>
        </p:txBody>
      </p:sp>
    </p:spTree>
    <p:extLst>
      <p:ext uri="{BB962C8B-B14F-4D97-AF65-F5344CB8AC3E}">
        <p14:creationId xmlns:p14="http://schemas.microsoft.com/office/powerpoint/2010/main" xmlns="" val="2317425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44619B-F57B-4C40-ADBC-0BC2634EA04B}" type="slidenum">
              <a:rPr lang="en-US" smtClean="0"/>
              <a:pPr/>
              <a:t>2</a:t>
            </a:fld>
            <a:endParaRPr lang="en-US" dirty="0"/>
          </a:p>
        </p:txBody>
      </p:sp>
    </p:spTree>
    <p:extLst>
      <p:ext uri="{BB962C8B-B14F-4D97-AF65-F5344CB8AC3E}">
        <p14:creationId xmlns:p14="http://schemas.microsoft.com/office/powerpoint/2010/main" xmlns="" val="1058715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44619B-F57B-4C40-ADBC-0BC2634EA04B}"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44619B-F57B-4C40-ADBC-0BC2634EA04B}" type="slidenum">
              <a:rPr lang="en-US" smtClean="0"/>
              <a:pPr/>
              <a:t>4</a:t>
            </a:fld>
            <a:endParaRPr lang="en-US" dirty="0"/>
          </a:p>
        </p:txBody>
      </p:sp>
    </p:spTree>
    <p:extLst>
      <p:ext uri="{BB962C8B-B14F-4D97-AF65-F5344CB8AC3E}">
        <p14:creationId xmlns:p14="http://schemas.microsoft.com/office/powerpoint/2010/main" xmlns="" val="3704074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44619B-F57B-4C40-ADBC-0BC2634EA04B}" type="slidenum">
              <a:rPr lang="en-US" smtClean="0"/>
              <a:pPr/>
              <a:t>5</a:t>
            </a:fld>
            <a:endParaRPr lang="en-US" dirty="0"/>
          </a:p>
        </p:txBody>
      </p:sp>
    </p:spTree>
    <p:extLst>
      <p:ext uri="{BB962C8B-B14F-4D97-AF65-F5344CB8AC3E}">
        <p14:creationId xmlns:p14="http://schemas.microsoft.com/office/powerpoint/2010/main" xmlns="" val="157453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44619B-F57B-4C40-ADBC-0BC2634EA04B}" type="slidenum">
              <a:rPr lang="en-US" smtClean="0"/>
              <a:pPr/>
              <a:t>6</a:t>
            </a:fld>
            <a:endParaRPr lang="en-US" dirty="0"/>
          </a:p>
        </p:txBody>
      </p:sp>
    </p:spTree>
    <p:extLst>
      <p:ext uri="{BB962C8B-B14F-4D97-AF65-F5344CB8AC3E}">
        <p14:creationId xmlns:p14="http://schemas.microsoft.com/office/powerpoint/2010/main" xmlns="" val="2270522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44619B-F57B-4C40-ADBC-0BC2634EA04B}" type="slidenum">
              <a:rPr lang="en-US" smtClean="0"/>
              <a:pPr/>
              <a:t>7</a:t>
            </a:fld>
            <a:endParaRPr lang="en-US" dirty="0"/>
          </a:p>
        </p:txBody>
      </p:sp>
    </p:spTree>
    <p:extLst>
      <p:ext uri="{BB962C8B-B14F-4D97-AF65-F5344CB8AC3E}">
        <p14:creationId xmlns:p14="http://schemas.microsoft.com/office/powerpoint/2010/main" xmlns="" val="1236787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44619B-F57B-4C40-ADBC-0BC2634EA04B}" type="slidenum">
              <a:rPr lang="en-US" smtClean="0"/>
              <a:pPr/>
              <a:t>8</a:t>
            </a:fld>
            <a:endParaRPr lang="en-US" dirty="0"/>
          </a:p>
        </p:txBody>
      </p:sp>
    </p:spTree>
    <p:extLst>
      <p:ext uri="{BB962C8B-B14F-4D97-AF65-F5344CB8AC3E}">
        <p14:creationId xmlns:p14="http://schemas.microsoft.com/office/powerpoint/2010/main" xmlns="" val="1333288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44619B-F57B-4C40-ADBC-0BC2634EA04B}" type="slidenum">
              <a:rPr lang="en-US" smtClean="0"/>
              <a:pPr/>
              <a:t>9</a:t>
            </a:fld>
            <a:endParaRPr lang="en-US" dirty="0"/>
          </a:p>
        </p:txBody>
      </p:sp>
    </p:spTree>
    <p:extLst>
      <p:ext uri="{BB962C8B-B14F-4D97-AF65-F5344CB8AC3E}">
        <p14:creationId xmlns:p14="http://schemas.microsoft.com/office/powerpoint/2010/main" xmlns="" val="13939456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08E5B61-C8E4-481B-AD80-4CDDA65AE33D}" type="datetimeFigureOut">
              <a:rPr lang="en-US" smtClean="0"/>
              <a:pPr/>
              <a:t>10/28/2013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123103B-DDF3-4722-9911-63C3BBE8DB5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8E5B61-C8E4-481B-AD80-4CDDA65AE33D}" type="datetimeFigureOut">
              <a:rPr lang="en-US" smtClean="0"/>
              <a:pPr/>
              <a:t>10/28/2013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123103B-DDF3-4722-9911-63C3BBE8DB5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8E5B61-C8E4-481B-AD80-4CDDA65AE33D}" type="datetimeFigureOut">
              <a:rPr lang="en-US" smtClean="0"/>
              <a:pPr/>
              <a:t>10/28/2013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123103B-DDF3-4722-9911-63C3BBE8DB5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8E5B61-C8E4-481B-AD80-4CDDA65AE33D}" type="datetimeFigureOut">
              <a:rPr lang="en-US" smtClean="0"/>
              <a:pPr/>
              <a:t>10/28/2013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123103B-DDF3-4722-9911-63C3BBE8DB53}"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08E5B61-C8E4-481B-AD80-4CDDA65AE33D}" type="datetimeFigureOut">
              <a:rPr lang="en-US" smtClean="0"/>
              <a:pPr/>
              <a:t>10/28/2013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123103B-DDF3-4722-9911-63C3BBE8DB53}"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8E5B61-C8E4-481B-AD80-4CDDA65AE33D}" type="datetimeFigureOut">
              <a:rPr lang="en-US" smtClean="0"/>
              <a:pPr/>
              <a:t>10/28/2013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123103B-DDF3-4722-9911-63C3BBE8DB53}"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08E5B61-C8E4-481B-AD80-4CDDA65AE33D}" type="datetimeFigureOut">
              <a:rPr lang="en-US" smtClean="0"/>
              <a:pPr/>
              <a:t>10/28/2013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0123103B-DDF3-4722-9911-63C3BBE8DB5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08E5B61-C8E4-481B-AD80-4CDDA65AE33D}" type="datetimeFigureOut">
              <a:rPr lang="en-US" smtClean="0"/>
              <a:pPr/>
              <a:t>10/28/2013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0123103B-DDF3-4722-9911-63C3BBE8DB53}"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08E5B61-C8E4-481B-AD80-4CDDA65AE33D}" type="datetimeFigureOut">
              <a:rPr lang="en-US" smtClean="0"/>
              <a:pPr/>
              <a:t>10/28/2013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0123103B-DDF3-4722-9911-63C3BBE8DB5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08E5B61-C8E4-481B-AD80-4CDDA65AE33D}" type="datetimeFigureOut">
              <a:rPr lang="en-US" smtClean="0"/>
              <a:pPr/>
              <a:t>10/28/2013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123103B-DDF3-4722-9911-63C3BBE8DB5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08E5B61-C8E4-481B-AD80-4CDDA65AE33D}" type="datetimeFigureOut">
              <a:rPr lang="en-US" smtClean="0"/>
              <a:pPr/>
              <a:t>10/28/2013</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123103B-DDF3-4722-9911-63C3BBE8DB53}"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08E5B61-C8E4-481B-AD80-4CDDA65AE33D}" type="datetimeFigureOut">
              <a:rPr lang="en-US" smtClean="0"/>
              <a:pPr/>
              <a:t>10/28/2013</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123103B-DDF3-4722-9911-63C3BBE8DB5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www2.maxwell.syr.edu/plegal/TIPS/solutions.htmlhttp:/www2.maxwell.syr.edu/plegal/TIPS/bestsol.html" TargetMode="External"/><Relationship Id="rId3" Type="http://schemas.openxmlformats.org/officeDocument/2006/relationships/hyperlink" Target="http://www2.maxwell.syr.edu/plegal/TIPS/select.html" TargetMode="External"/><Relationship Id="rId7" Type="http://schemas.openxmlformats.org/officeDocument/2006/relationships/hyperlink" Target="http://www2.maxwell.syr.edu/plegal/TIPS/existing.htmlhttp:/www2.maxwell.syr.edu/plegal/TIPS/solution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2.maxwell.syr.edu/plegal/TIPS/identify.html" TargetMode="External"/><Relationship Id="rId5" Type="http://schemas.openxmlformats.org/officeDocument/2006/relationships/hyperlink" Target="http://www2.maxwell.syr.edu/plegal/TIPS/gather.htmlhttp:/www2.maxwell.syr.edu/plegal/TIPS/gather.html" TargetMode="External"/><Relationship Id="rId4" Type="http://schemas.openxmlformats.org/officeDocument/2006/relationships/hyperlink" Target="http://www2.maxwell.syr.edu/plegal/TIPS/gather.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hyperlink" Target="immigratio_to_NYC_js.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immigratio_to_NYC_js%20(1).pptx"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bing.com/search?q=Existing%20Policy%20regarding%20illegal%20immigrations%20&amp;pc=conduit&amp;ptag=A3EB8E8BCA7684462AFF&amp;form=CONMHP&amp;conlogo=CT3210127&amp;ShowAppsUI=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ing.com/search?q=Existing%20Policy%20regarding%20illegal%20immigrations%20&amp;pc=conduit&amp;ptag=A3EB8E8BCA7684462AFF&amp;form=CONMHP&amp;conlogo=CT3210127&amp;ShowAppsUI=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fairus.org/issues/illegal-immigration"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4267200" cy="2667000"/>
          </a:xfrm>
        </p:spPr>
        <p:txBody>
          <a:bodyPr>
            <a:normAutofit fontScale="90000"/>
          </a:bodyPr>
          <a:lstStyle/>
          <a:p>
            <a:r>
              <a:rPr lang="en-US" dirty="0" smtClean="0"/>
              <a:t>Immigration In </a:t>
            </a:r>
            <a:br>
              <a:rPr lang="en-US" dirty="0" smtClean="0"/>
            </a:br>
            <a:r>
              <a:rPr lang="en-US" dirty="0" smtClean="0"/>
              <a:t>New York City</a:t>
            </a:r>
            <a:br>
              <a:rPr lang="en-US" dirty="0" smtClean="0"/>
            </a:br>
            <a:endParaRPr lang="en-US" dirty="0"/>
          </a:p>
        </p:txBody>
      </p:sp>
      <p:sp>
        <p:nvSpPr>
          <p:cNvPr id="3" name="Subtitle 2"/>
          <p:cNvSpPr>
            <a:spLocks noGrp="1"/>
          </p:cNvSpPr>
          <p:nvPr>
            <p:ph type="subTitle" idx="1"/>
          </p:nvPr>
        </p:nvSpPr>
        <p:spPr>
          <a:xfrm>
            <a:off x="0" y="3657600"/>
            <a:ext cx="4724400" cy="1752600"/>
          </a:xfrm>
        </p:spPr>
        <p:txBody>
          <a:bodyPr>
            <a:normAutofit/>
          </a:bodyPr>
          <a:lstStyle/>
          <a:p>
            <a:r>
              <a:rPr lang="en-US" dirty="0" smtClean="0"/>
              <a:t>Mrs. J. Scott</a:t>
            </a:r>
          </a:p>
          <a:p>
            <a:r>
              <a:rPr lang="en-US" dirty="0" smtClean="0"/>
              <a:t>P.S. 194 - Class 4-411</a:t>
            </a:r>
            <a:endParaRPr lang="en-US" dirty="0"/>
          </a:p>
          <a:p>
            <a:r>
              <a:rPr lang="en-US" i="1" dirty="0" smtClean="0"/>
              <a:t>superprettyemmy@aol.com</a:t>
            </a:r>
            <a:endParaRPr lang="en-US" i="1" dirty="0"/>
          </a:p>
        </p:txBody>
      </p:sp>
      <p:pic>
        <p:nvPicPr>
          <p:cNvPr id="1029" name="Picture 5" descr="http://emchamberlin.files.wordpress.com/2010/06/ellis-island-057.jpg?w=150&amp;h=112"/>
          <p:cNvPicPr>
            <a:picLocks noChangeAspect="1" noChangeArrowheads="1"/>
          </p:cNvPicPr>
          <p:nvPr/>
        </p:nvPicPr>
        <p:blipFill>
          <a:blip r:embed="rId3" cstate="print"/>
          <a:srcRect/>
          <a:stretch>
            <a:fillRect/>
          </a:stretch>
        </p:blipFill>
        <p:spPr bwMode="auto">
          <a:xfrm>
            <a:off x="4876800" y="304800"/>
            <a:ext cx="4038600" cy="5029200"/>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a:pPr>
            <a:r>
              <a:rPr lang="en-US" dirty="0" smtClean="0">
                <a:hlinkClick r:id="rId3"/>
              </a:rPr>
              <a:t>Define the Problem</a:t>
            </a:r>
            <a:endParaRPr lang="en-US" dirty="0" smtClean="0"/>
          </a:p>
          <a:p>
            <a:pPr marL="514350" indent="-514350">
              <a:buFont typeface="+mj-lt"/>
              <a:buAutoNum type="arabicPeriod"/>
            </a:pPr>
            <a:r>
              <a:rPr lang="en-US" dirty="0" smtClean="0">
                <a:hlinkClick r:id="rId4"/>
              </a:rPr>
              <a:t>Gather the Evidence</a:t>
            </a:r>
            <a:endParaRPr lang="en-US" dirty="0" smtClean="0"/>
          </a:p>
          <a:p>
            <a:pPr marL="514350" indent="-514350">
              <a:buFont typeface="+mj-lt"/>
              <a:buAutoNum type="arabicPeriod"/>
            </a:pPr>
            <a:r>
              <a:rPr lang="en-US" dirty="0">
                <a:hlinkClick r:id="rId5"/>
              </a:rPr>
              <a:t>I</a:t>
            </a:r>
            <a:r>
              <a:rPr lang="en-US" dirty="0" smtClean="0">
                <a:hlinkClick r:id="rId5"/>
              </a:rPr>
              <a:t>dentify the Causes</a:t>
            </a:r>
            <a:endParaRPr lang="en-US" dirty="0" smtClean="0"/>
          </a:p>
          <a:p>
            <a:pPr marL="514350" indent="-514350">
              <a:buFont typeface="+mj-lt"/>
              <a:buAutoNum type="arabicPeriod"/>
            </a:pPr>
            <a:r>
              <a:rPr lang="en-US" dirty="0" smtClean="0">
                <a:hlinkClick r:id="rId6"/>
              </a:rPr>
              <a:t>Examine the Existing Policy</a:t>
            </a:r>
            <a:endParaRPr lang="en-US" dirty="0" smtClean="0"/>
          </a:p>
          <a:p>
            <a:pPr marL="514350" indent="-514350">
              <a:buFont typeface="+mj-lt"/>
              <a:buAutoNum type="arabicPeriod"/>
            </a:pPr>
            <a:r>
              <a:rPr lang="en-US" dirty="0" smtClean="0">
                <a:hlinkClick r:id="rId7"/>
              </a:rPr>
              <a:t>Develop Policy Solutions</a:t>
            </a:r>
            <a:endParaRPr lang="en-US" dirty="0" smtClean="0"/>
          </a:p>
          <a:p>
            <a:pPr marL="514350" indent="-514350">
              <a:buFont typeface="+mj-lt"/>
              <a:buAutoNum type="arabicPeriod"/>
            </a:pPr>
            <a:r>
              <a:rPr lang="en-US" dirty="0" smtClean="0">
                <a:hlinkClick r:id="rId8"/>
              </a:rPr>
              <a:t>Select the Best Solution</a:t>
            </a:r>
            <a:endParaRPr lang="en-US" dirty="0" smtClean="0"/>
          </a:p>
          <a:p>
            <a:pPr marL="514350" indent="-514350">
              <a:buNone/>
            </a:pPr>
            <a:r>
              <a:rPr lang="en-US" sz="2000" dirty="0" smtClean="0"/>
              <a:t>	(Feasibility and Effectiveness)</a:t>
            </a:r>
          </a:p>
        </p:txBody>
      </p:sp>
      <p:sp>
        <p:nvSpPr>
          <p:cNvPr id="2" name="Title 1"/>
          <p:cNvSpPr>
            <a:spLocks noGrp="1"/>
          </p:cNvSpPr>
          <p:nvPr>
            <p:ph type="title"/>
          </p:nvPr>
        </p:nvSpPr>
        <p:spPr/>
        <p:txBody>
          <a:bodyPr>
            <a:normAutofit fontScale="90000"/>
          </a:bodyPr>
          <a:lstStyle/>
          <a:p>
            <a:r>
              <a:rPr lang="en-US" dirty="0" smtClean="0"/>
              <a:t>Steps of the PPA</a:t>
            </a:r>
            <a:br>
              <a:rPr lang="en-US" dirty="0" smtClean="0"/>
            </a:b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648200"/>
            <a:ext cx="8458200" cy="2057400"/>
          </a:xfrm>
        </p:spPr>
        <p:txBody>
          <a:bodyPr/>
          <a:lstStyle/>
          <a:p>
            <a:pPr marL="0" indent="0">
              <a:buNone/>
            </a:pPr>
            <a:r>
              <a:rPr lang="en-US" dirty="0" smtClean="0"/>
              <a:t>There are too many illegal immigrants in the United </a:t>
            </a:r>
            <a:r>
              <a:rPr lang="en-US" dirty="0" smtClean="0"/>
              <a:t>States</a:t>
            </a:r>
            <a:r>
              <a:rPr lang="en-US" dirty="0" smtClean="0"/>
              <a:t>.</a:t>
            </a:r>
            <a:endParaRPr lang="en-US" dirty="0" smtClean="0"/>
          </a:p>
        </p:txBody>
      </p:sp>
      <p:sp>
        <p:nvSpPr>
          <p:cNvPr id="2" name="Title 1"/>
          <p:cNvSpPr>
            <a:spLocks noGrp="1"/>
          </p:cNvSpPr>
          <p:nvPr>
            <p:ph type="title"/>
          </p:nvPr>
        </p:nvSpPr>
        <p:spPr>
          <a:xfrm>
            <a:off x="2057400" y="228600"/>
            <a:ext cx="6629400" cy="1189038"/>
          </a:xfrm>
        </p:spPr>
        <p:txBody>
          <a:bodyPr>
            <a:normAutofit fontScale="90000"/>
          </a:bodyPr>
          <a:lstStyle/>
          <a:p>
            <a:r>
              <a:rPr lang="en-US" sz="4000" dirty="0" smtClean="0"/>
              <a:t/>
            </a:r>
            <a:br>
              <a:rPr lang="en-US" sz="4000" dirty="0" smtClean="0"/>
            </a:br>
            <a:r>
              <a:rPr lang="en-US" sz="4000" dirty="0" smtClean="0"/>
              <a:t>Define the Problem</a:t>
            </a:r>
            <a:br>
              <a:rPr lang="en-US" sz="4000" dirty="0" smtClean="0"/>
            </a:br>
            <a:r>
              <a:rPr lang="en-US" sz="4000" dirty="0" smtClean="0"/>
              <a:t/>
            </a:r>
            <a:br>
              <a:rPr lang="en-US" sz="4000" dirty="0" smtClean="0"/>
            </a:br>
            <a:endParaRPr lang="en-US" sz="4000" dirty="0"/>
          </a:p>
        </p:txBody>
      </p:sp>
      <p:pic>
        <p:nvPicPr>
          <p:cNvPr id="1028" name="Picture 4" descr="http://www.dirtandseeds.com/wordpress/wp-content/uploads/2011/04/illegal-immigrant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 y="1143000"/>
            <a:ext cx="4762500" cy="31337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77866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dmin\Local Settings\Temporary Internet Files\Content.IE5\15DQ6HOH\MP900403282[1].jpg"/>
          <p:cNvPicPr>
            <a:picLocks noGrp="1" noChangeAspect="1" noChangeArrowheads="1"/>
          </p:cNvPicPr>
          <p:nvPr>
            <p:ph idx="1"/>
          </p:nvPr>
        </p:nvPicPr>
        <p:blipFill>
          <a:blip r:embed="rId3" cstate="print"/>
          <a:srcRect/>
          <a:stretch>
            <a:fillRect/>
          </a:stretch>
        </p:blipFill>
        <p:spPr bwMode="auto">
          <a:xfrm>
            <a:off x="1752600" y="1676400"/>
            <a:ext cx="2209800" cy="2209800"/>
          </a:xfrm>
          <a:prstGeom prst="rect">
            <a:avLst/>
          </a:prstGeom>
          <a:noFill/>
        </p:spPr>
      </p:pic>
      <p:sp>
        <p:nvSpPr>
          <p:cNvPr id="2" name="Title 1"/>
          <p:cNvSpPr>
            <a:spLocks noGrp="1"/>
          </p:cNvSpPr>
          <p:nvPr>
            <p:ph type="title"/>
          </p:nvPr>
        </p:nvSpPr>
        <p:spPr>
          <a:xfrm>
            <a:off x="228600" y="274638"/>
            <a:ext cx="8763000" cy="1143000"/>
          </a:xfrm>
        </p:spPr>
        <p:txBody>
          <a:bodyPr>
            <a:normAutofit fontScale="90000"/>
          </a:bodyPr>
          <a:lstStyle/>
          <a:p>
            <a:r>
              <a:rPr lang="en-US" dirty="0" smtClean="0"/>
              <a:t>  Identify the Causes for Immigration</a:t>
            </a:r>
            <a:endParaRPr lang="en-US" dirty="0"/>
          </a:p>
        </p:txBody>
      </p:sp>
      <p:pic>
        <p:nvPicPr>
          <p:cNvPr id="2051" name="Picture 3" descr="C:\Documents and Settings\admin\Local Settings\Temporary Internet Files\Content.IE5\HNZESQWZ\MC900149867[1].wmf"/>
          <p:cNvPicPr>
            <a:picLocks noChangeAspect="1" noChangeArrowheads="1"/>
          </p:cNvPicPr>
          <p:nvPr/>
        </p:nvPicPr>
        <p:blipFill>
          <a:blip r:embed="rId4" cstate="print"/>
          <a:srcRect/>
          <a:stretch>
            <a:fillRect/>
          </a:stretch>
        </p:blipFill>
        <p:spPr bwMode="auto">
          <a:xfrm>
            <a:off x="5934638" y="2819400"/>
            <a:ext cx="2132059" cy="3068370"/>
          </a:xfrm>
          <a:prstGeom prst="rect">
            <a:avLst/>
          </a:prstGeom>
          <a:noFill/>
        </p:spPr>
      </p:pic>
      <p:sp>
        <p:nvSpPr>
          <p:cNvPr id="11" name="TextBox 10"/>
          <p:cNvSpPr txBox="1"/>
          <p:nvPr/>
        </p:nvSpPr>
        <p:spPr>
          <a:xfrm>
            <a:off x="1143000" y="4800600"/>
            <a:ext cx="3429000" cy="1292662"/>
          </a:xfrm>
          <a:prstGeom prst="rect">
            <a:avLst/>
          </a:prstGeom>
          <a:noFill/>
        </p:spPr>
        <p:txBody>
          <a:bodyPr wrap="square" rtlCol="0">
            <a:spAutoFit/>
          </a:bodyPr>
          <a:lstStyle/>
          <a:p>
            <a:r>
              <a:rPr lang="en-US" sz="2000" dirty="0" smtClean="0"/>
              <a:t>Are you an immigrant?</a:t>
            </a:r>
          </a:p>
          <a:p>
            <a:r>
              <a:rPr lang="en-US" sz="2000" dirty="0" smtClean="0"/>
              <a:t>Why would someone come to the U.S. illegally?</a:t>
            </a:r>
          </a:p>
          <a:p>
            <a:endParaRPr lang="en-US" dirty="0" smtClean="0"/>
          </a:p>
        </p:txBody>
      </p:sp>
      <p:sp>
        <p:nvSpPr>
          <p:cNvPr id="12" name="TextBox 11"/>
          <p:cNvSpPr txBox="1"/>
          <p:nvPr/>
        </p:nvSpPr>
        <p:spPr>
          <a:xfrm>
            <a:off x="5486400" y="1467554"/>
            <a:ext cx="2819400" cy="1323439"/>
          </a:xfrm>
          <a:prstGeom prst="rect">
            <a:avLst/>
          </a:prstGeom>
          <a:noFill/>
        </p:spPr>
        <p:txBody>
          <a:bodyPr wrap="square" rtlCol="0">
            <a:spAutoFit/>
          </a:bodyPr>
          <a:lstStyle/>
          <a:p>
            <a:r>
              <a:rPr lang="en-US" sz="2000" dirty="0" smtClean="0"/>
              <a:t>What is an illegal immigrant?</a:t>
            </a:r>
          </a:p>
          <a:p>
            <a:r>
              <a:rPr lang="en-US" sz="2000" dirty="0" smtClean="0"/>
              <a:t>What does it mean to migrate?</a:t>
            </a:r>
            <a:endParaRPr lang="en-US" sz="2000"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hlinkClick r:id="rId3" action="ppaction://hlinkpres?slideindex=1&amp;slidetitle="/>
              </a:rPr>
              <a:t>immigratio_to_NYC_js.pptx</a:t>
            </a:r>
            <a:endParaRPr lang="en-US" dirty="0" smtClean="0"/>
          </a:p>
          <a:p>
            <a:endParaRPr lang="en-US" dirty="0"/>
          </a:p>
          <a:p>
            <a:r>
              <a:rPr lang="en-US" dirty="0" smtClean="0">
                <a:hlinkClick r:id="rId4" action="ppaction://hlinkpres?slideindex=1&amp;slidetitle="/>
              </a:rPr>
              <a:t>immigratio_to_NYC_js (1).pptx</a:t>
            </a:r>
            <a:endParaRPr lang="en-US" dirty="0" smtClean="0"/>
          </a:p>
        </p:txBody>
      </p:sp>
      <p:sp>
        <p:nvSpPr>
          <p:cNvPr id="2" name="Title 1"/>
          <p:cNvSpPr>
            <a:spLocks noGrp="1"/>
          </p:cNvSpPr>
          <p:nvPr>
            <p:ph type="title"/>
          </p:nvPr>
        </p:nvSpPr>
        <p:spPr>
          <a:xfrm>
            <a:off x="1752600" y="274638"/>
            <a:ext cx="6934200" cy="1143000"/>
          </a:xfrm>
        </p:spPr>
        <p:txBody>
          <a:bodyPr>
            <a:normAutofit/>
          </a:bodyPr>
          <a:lstStyle/>
          <a:p>
            <a:r>
              <a:rPr lang="en-US" sz="3600" dirty="0" smtClean="0"/>
              <a:t>Gather the Evidence </a:t>
            </a:r>
            <a:endParaRPr lang="en-US" sz="3600" dirty="0"/>
          </a:p>
        </p:txBody>
      </p:sp>
      <p:pic>
        <p:nvPicPr>
          <p:cNvPr id="9" name="Picture 8"/>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590800" y="3276600"/>
            <a:ext cx="4310063" cy="2985786"/>
          </a:xfrm>
          <a:prstGeom prst="rect">
            <a:avLst/>
          </a:prstGeom>
        </p:spPr>
      </p:pic>
    </p:spTree>
    <p:extLst>
      <p:ext uri="{BB962C8B-B14F-4D97-AF65-F5344CB8AC3E}">
        <p14:creationId xmlns:p14="http://schemas.microsoft.com/office/powerpoint/2010/main" xmlns="" val="165648256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4068763"/>
          </a:xfrm>
        </p:spPr>
        <p:txBody>
          <a:bodyPr/>
          <a:lstStyle/>
          <a:p>
            <a:pPr>
              <a:buNone/>
            </a:pPr>
            <a:endParaRPr lang="en-US" dirty="0" smtClean="0"/>
          </a:p>
          <a:p>
            <a:pPr>
              <a:buNone/>
            </a:pPr>
            <a:r>
              <a:rPr lang="en-US" dirty="0" smtClean="0"/>
              <a:t>Task: Read some letters from immigrants to determine why some people migrated to New York City.</a:t>
            </a:r>
          </a:p>
          <a:p>
            <a:pPr>
              <a:buNone/>
            </a:pPr>
            <a:endParaRPr lang="en-US" dirty="0" smtClean="0"/>
          </a:p>
          <a:p>
            <a:r>
              <a:rPr lang="en-US" dirty="0" smtClean="0"/>
              <a:t>Who emigrated to NYC?</a:t>
            </a:r>
          </a:p>
          <a:p>
            <a:r>
              <a:rPr lang="en-US" dirty="0" smtClean="0"/>
              <a:t>What countries did they come from?</a:t>
            </a:r>
          </a:p>
          <a:p>
            <a:r>
              <a:rPr lang="en-US" dirty="0" smtClean="0"/>
              <a:t>What were some push/pull factors?</a:t>
            </a:r>
            <a:endParaRPr lang="en-US" dirty="0"/>
          </a:p>
        </p:txBody>
      </p:sp>
      <p:sp>
        <p:nvSpPr>
          <p:cNvPr id="2" name="Title 1"/>
          <p:cNvSpPr>
            <a:spLocks noGrp="1"/>
          </p:cNvSpPr>
          <p:nvPr>
            <p:ph type="title"/>
          </p:nvPr>
        </p:nvSpPr>
        <p:spPr>
          <a:xfrm>
            <a:off x="304800" y="274638"/>
            <a:ext cx="8610600" cy="1782762"/>
          </a:xfrm>
        </p:spPr>
        <p:txBody>
          <a:bodyPr>
            <a:normAutofit fontScale="90000"/>
          </a:bodyPr>
          <a:lstStyle/>
          <a:p>
            <a:r>
              <a:rPr lang="en-US" dirty="0" smtClean="0"/>
              <a:t>What are some causes for migration?</a:t>
            </a:r>
            <a:br>
              <a:rPr lang="en-US" dirty="0" smtClean="0"/>
            </a:br>
            <a:r>
              <a:rPr lang="en-US" dirty="0" smtClean="0"/>
              <a:t>Push/Pull Factors</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221" y="1143000"/>
            <a:ext cx="8229600" cy="5029200"/>
          </a:xfrm>
        </p:spPr>
        <p:txBody>
          <a:bodyPr>
            <a:normAutofit fontScale="70000" lnSpcReduction="20000"/>
          </a:bodyPr>
          <a:lstStyle/>
          <a:p>
            <a:pPr marL="0" indent="0">
              <a:buNone/>
            </a:pPr>
            <a:r>
              <a:rPr lang="en-US" sz="3400" dirty="0"/>
              <a:t>The security, economy, and social fabric of the United States of America is seriously threatened by individuals who are illegally in this country. They are undocumented, live in the </a:t>
            </a:r>
            <a:r>
              <a:rPr lang="en-US" sz="3400" dirty="0" smtClean="0"/>
              <a:t>shadows in the country. The </a:t>
            </a:r>
            <a:r>
              <a:rPr lang="en-US" sz="3400" dirty="0"/>
              <a:t>number of illegal immigrants currently in the </a:t>
            </a:r>
            <a:r>
              <a:rPr lang="en-US" sz="3400" dirty="0" smtClean="0"/>
              <a:t> States </a:t>
            </a:r>
            <a:r>
              <a:rPr lang="en-US" sz="3400" dirty="0"/>
              <a:t>is </a:t>
            </a:r>
            <a:r>
              <a:rPr lang="en-US" sz="3400" dirty="0" smtClean="0"/>
              <a:t>uncertain</a:t>
            </a:r>
            <a:r>
              <a:rPr lang="en-US" sz="3400" dirty="0"/>
              <a:t>. Estimates range from nearly 12 million (Pew Hispanic Research Cen- ter, 2008), to 13 million (Federation for American Immigration Reform, 2007), up to 20 million (Bear Stearns Report, January 2005). It is also not known just who these people are, exactly where they came from or what their intentions might be</a:t>
            </a:r>
            <a:r>
              <a:rPr lang="en-US" sz="3400" dirty="0" smtClean="0"/>
              <a:t>. Amnesty is on of the biggest policies and it has led to problems with immigration. </a:t>
            </a:r>
            <a:endParaRPr lang="en-US" sz="3400" dirty="0"/>
          </a:p>
          <a:p>
            <a:pPr marL="0" indent="0">
              <a:buNone/>
            </a:pPr>
            <a:endParaRPr lang="en-US" dirty="0" smtClean="0"/>
          </a:p>
          <a:p>
            <a:pPr marL="0" indent="0">
              <a:buNone/>
            </a:pPr>
            <a:r>
              <a:rPr lang="en-US" dirty="0" smtClean="0">
                <a:hlinkClick r:id="rId3"/>
              </a:rPr>
              <a:t>Existing Policy regarding illegal immigrations - Bing</a:t>
            </a:r>
            <a:endParaRPr lang="en-US" dirty="0"/>
          </a:p>
        </p:txBody>
      </p:sp>
      <p:sp>
        <p:nvSpPr>
          <p:cNvPr id="2" name="Title 1"/>
          <p:cNvSpPr>
            <a:spLocks noGrp="1"/>
          </p:cNvSpPr>
          <p:nvPr>
            <p:ph type="title"/>
          </p:nvPr>
        </p:nvSpPr>
        <p:spPr>
          <a:xfrm>
            <a:off x="990600" y="0"/>
            <a:ext cx="7715534" cy="1143000"/>
          </a:xfrm>
        </p:spPr>
        <p:txBody>
          <a:bodyPr/>
          <a:lstStyle/>
          <a:p>
            <a:r>
              <a:rPr lang="en-US" dirty="0" smtClean="0"/>
              <a:t>Examine the Existing Policy</a:t>
            </a:r>
            <a:endParaRPr lang="en-US" dirty="0"/>
          </a:p>
        </p:txBody>
      </p:sp>
    </p:spTree>
    <p:extLst>
      <p:ext uri="{BB962C8B-B14F-4D97-AF65-F5344CB8AC3E}">
        <p14:creationId xmlns:p14="http://schemas.microsoft.com/office/powerpoint/2010/main" xmlns="" val="26472525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52600"/>
            <a:ext cx="8229600" cy="4525963"/>
          </a:xfrm>
        </p:spPr>
        <p:txBody>
          <a:bodyPr>
            <a:normAutofit/>
          </a:bodyPr>
          <a:lstStyle/>
          <a:p>
            <a:r>
              <a:rPr lang="en-US" dirty="0" smtClean="0"/>
              <a:t>Based on the information you have learned what can we do to fix the problem?</a:t>
            </a:r>
          </a:p>
          <a:p>
            <a:r>
              <a:rPr lang="en-US" dirty="0" smtClean="0"/>
              <a:t>Give three suggestions using the source below.</a:t>
            </a:r>
            <a:r>
              <a:rPr lang="en-US" dirty="0">
                <a:hlinkClick r:id="rId3"/>
              </a:rPr>
              <a:t> Existing Policy regarding illegal immigrations - Bing</a:t>
            </a:r>
            <a:endParaRPr lang="en-US" dirty="0"/>
          </a:p>
          <a:p>
            <a:endParaRPr lang="en-US" dirty="0" smtClean="0"/>
          </a:p>
          <a:p>
            <a:r>
              <a:rPr lang="en-US" dirty="0" smtClean="0">
                <a:hlinkClick r:id="rId4"/>
              </a:rPr>
              <a:t>Illegal </a:t>
            </a:r>
            <a:r>
              <a:rPr lang="en-US" dirty="0">
                <a:hlinkClick r:id="rId4"/>
              </a:rPr>
              <a:t>Immigration | Federation for American Immigration </a:t>
            </a:r>
            <a:r>
              <a:rPr lang="en-US" dirty="0" smtClean="0">
                <a:hlinkClick r:id="rId4"/>
              </a:rPr>
              <a:t>Reform</a:t>
            </a:r>
            <a:endParaRPr lang="en-US" dirty="0"/>
          </a:p>
        </p:txBody>
      </p:sp>
      <p:sp>
        <p:nvSpPr>
          <p:cNvPr id="2" name="Title 1"/>
          <p:cNvSpPr>
            <a:spLocks noGrp="1"/>
          </p:cNvSpPr>
          <p:nvPr>
            <p:ph type="title"/>
          </p:nvPr>
        </p:nvSpPr>
        <p:spPr>
          <a:xfrm>
            <a:off x="1295400" y="274638"/>
            <a:ext cx="7391400" cy="1143000"/>
          </a:xfrm>
        </p:spPr>
        <p:txBody>
          <a:bodyPr/>
          <a:lstStyle/>
          <a:p>
            <a:r>
              <a:rPr lang="en-US" dirty="0" smtClean="0"/>
              <a:t>Develop Policy Solutions</a:t>
            </a:r>
            <a:endParaRPr lang="en-US" dirty="0"/>
          </a:p>
        </p:txBody>
      </p:sp>
    </p:spTree>
    <p:extLst>
      <p:ext uri="{BB962C8B-B14F-4D97-AF65-F5344CB8AC3E}">
        <p14:creationId xmlns:p14="http://schemas.microsoft.com/office/powerpoint/2010/main" xmlns="" val="2999811886"/>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102291"/>
          </a:xfrm>
        </p:spPr>
        <p:txBody>
          <a:bodyPr/>
          <a:lstStyle/>
          <a:p>
            <a:pPr marL="0" indent="0">
              <a:buNone/>
            </a:pPr>
            <a:r>
              <a:rPr lang="en-US" dirty="0" smtClean="0"/>
              <a:t>Which solution did you choose? Or did you think of a new solution?</a:t>
            </a:r>
            <a:endParaRPr lang="en-US" dirty="0"/>
          </a:p>
          <a:p>
            <a:pPr marL="0" indent="0">
              <a:buNone/>
            </a:pPr>
            <a:endParaRPr lang="en-US" dirty="0"/>
          </a:p>
        </p:txBody>
      </p:sp>
      <p:sp>
        <p:nvSpPr>
          <p:cNvPr id="2" name="Title 1"/>
          <p:cNvSpPr>
            <a:spLocks noGrp="1"/>
          </p:cNvSpPr>
          <p:nvPr>
            <p:ph type="title"/>
          </p:nvPr>
        </p:nvSpPr>
        <p:spPr/>
        <p:txBody>
          <a:bodyPr>
            <a:normAutofit/>
          </a:bodyPr>
          <a:lstStyle/>
          <a:p>
            <a:r>
              <a:rPr lang="en-US" dirty="0" smtClean="0"/>
              <a:t>Choose the Best Solution</a:t>
            </a:r>
            <a:br>
              <a:rPr lang="en-US" dirty="0" smtClean="0"/>
            </a:br>
            <a:r>
              <a:rPr lang="en-US" sz="1400" dirty="0" smtClean="0"/>
              <a:t>Feasibility and Effectiveness</a:t>
            </a:r>
            <a:endParaRPr lang="en-US" dirty="0"/>
          </a:p>
        </p:txBody>
      </p:sp>
    </p:spTree>
    <p:extLst>
      <p:ext uri="{BB962C8B-B14F-4D97-AF65-F5344CB8AC3E}">
        <p14:creationId xmlns:p14="http://schemas.microsoft.com/office/powerpoint/2010/main" xmlns="" val="374009851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196</TotalTime>
  <Words>344</Words>
  <Application>Microsoft Office PowerPoint</Application>
  <PresentationFormat>On-screen Show (4:3)</PresentationFormat>
  <Paragraphs>50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Immigration In  New York City </vt:lpstr>
      <vt:lpstr>Steps of the PPA </vt:lpstr>
      <vt:lpstr> Define the Problem  </vt:lpstr>
      <vt:lpstr>  Identify the Causes for Immigration</vt:lpstr>
      <vt:lpstr>Gather the Evidence </vt:lpstr>
      <vt:lpstr>What are some causes for migration? Push/Pull Factors</vt:lpstr>
      <vt:lpstr>Examine the Existing Policy</vt:lpstr>
      <vt:lpstr>Develop Policy Solutions</vt:lpstr>
      <vt:lpstr>Choose the Best Solution Feasibility and Effectiveness</vt:lpstr>
    </vt:vector>
  </TitlesOfParts>
  <Company>NYC Department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Immigration In  New York City</dc:title>
  <dc:creator>Admin</dc:creator>
  <cp:lastModifiedBy>ann nigro</cp:lastModifiedBy>
  <cp:revision>31</cp:revision>
  <dcterms:created xsi:type="dcterms:W3CDTF">2013-08-26T17:15:09Z</dcterms:created>
  <dcterms:modified xsi:type="dcterms:W3CDTF">2013-10-28T15:15:11Z</dcterms:modified>
</cp:coreProperties>
</file>