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6" r:id="rId1"/>
  </p:sldMasterIdLst>
  <p:notesMasterIdLst>
    <p:notesMasterId r:id="rId21"/>
  </p:notesMasterIdLst>
  <p:sldIdLst>
    <p:sldId id="256" r:id="rId2"/>
    <p:sldId id="283" r:id="rId3"/>
    <p:sldId id="282" r:id="rId4"/>
    <p:sldId id="263" r:id="rId5"/>
    <p:sldId id="288" r:id="rId6"/>
    <p:sldId id="271" r:id="rId7"/>
    <p:sldId id="280" r:id="rId8"/>
    <p:sldId id="289" r:id="rId9"/>
    <p:sldId id="294" r:id="rId10"/>
    <p:sldId id="295" r:id="rId11"/>
    <p:sldId id="272" r:id="rId12"/>
    <p:sldId id="284" r:id="rId13"/>
    <p:sldId id="290" r:id="rId14"/>
    <p:sldId id="285" r:id="rId15"/>
    <p:sldId id="286" r:id="rId16"/>
    <p:sldId id="291" r:id="rId17"/>
    <p:sldId id="287" r:id="rId18"/>
    <p:sldId id="292" r:id="rId19"/>
    <p:sldId id="293" r:id="rId20"/>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2373" autoAdjust="0"/>
  </p:normalViewPr>
  <p:slideViewPr>
    <p:cSldViewPr>
      <p:cViewPr varScale="1">
        <p:scale>
          <a:sx n="81" d="100"/>
          <a:sy n="81" d="100"/>
        </p:scale>
        <p:origin x="-510" y="-84"/>
      </p:cViewPr>
      <p:guideLst>
        <p:guide orient="horz" pos="2160"/>
        <p:guide pos="2880"/>
      </p:guideLst>
    </p:cSldViewPr>
  </p:slideViewPr>
  <p:outlineViewPr>
    <p:cViewPr>
      <p:scale>
        <a:sx n="33" d="100"/>
        <a:sy n="33" d="100"/>
      </p:scale>
      <p:origin x="0" y="57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527B5-B5D8-4AC1-939E-400A0594C020}" type="datetimeFigureOut">
              <a:rPr lang="en-US" smtClean="0"/>
              <a:pPr/>
              <a:t>10/28/2013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0A292-AA34-4998-8A65-9A61730A0A1E}" type="slidenum">
              <a:rPr lang="en-US" smtClean="0"/>
              <a:pPr/>
              <a:t>‹#›</a:t>
            </a:fld>
            <a:endParaRPr lang="en-US"/>
          </a:p>
        </p:txBody>
      </p:sp>
    </p:spTree>
    <p:extLst>
      <p:ext uri="{BB962C8B-B14F-4D97-AF65-F5344CB8AC3E}">
        <p14:creationId xmlns:p14="http://schemas.microsoft.com/office/powerpoint/2010/main" xmlns="" val="195973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10A292-AA34-4998-8A65-9A61730A0A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C03EB518-2143-49DC-B5E9-6E701ABA0ED7}" type="slidenum">
              <a:rPr lang="es-US" smtClean="0"/>
              <a:pPr/>
              <a:t>‹#›</a:t>
            </a:fld>
            <a:endParaRPr lang="es-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8" name="Footer Placeholder 7"/>
          <p:cNvSpPr>
            <a:spLocks noGrp="1"/>
          </p:cNvSpPr>
          <p:nvPr>
            <p:ph type="ftr" sz="quarter" idx="11"/>
          </p:nvPr>
        </p:nvSpPr>
        <p:spPr/>
        <p:txBody>
          <a:bodyPr/>
          <a:lstStyle/>
          <a:p>
            <a:endParaRPr lang="es-US"/>
          </a:p>
        </p:txBody>
      </p:sp>
      <p:sp>
        <p:nvSpPr>
          <p:cNvPr id="9" name="Slide Number Placeholder 8"/>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4" name="Footer Placeholder 3"/>
          <p:cNvSpPr>
            <a:spLocks noGrp="1"/>
          </p:cNvSpPr>
          <p:nvPr>
            <p:ph type="ftr" sz="quarter" idx="11"/>
          </p:nvPr>
        </p:nvSpPr>
        <p:spPr/>
        <p:txBody>
          <a:bodyPr/>
          <a:lstStyle/>
          <a:p>
            <a:endParaRPr lang="es-US"/>
          </a:p>
        </p:txBody>
      </p:sp>
      <p:sp>
        <p:nvSpPr>
          <p:cNvPr id="5" name="Slide Number Placeholder 4"/>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3" name="Footer Placeholder 2"/>
          <p:cNvSpPr>
            <a:spLocks noGrp="1"/>
          </p:cNvSpPr>
          <p:nvPr>
            <p:ph type="ftr" sz="quarter" idx="11"/>
          </p:nvPr>
        </p:nvSpPr>
        <p:spPr/>
        <p:txBody>
          <a:bodyPr/>
          <a:lstStyle/>
          <a:p>
            <a:endParaRPr lang="es-US"/>
          </a:p>
        </p:txBody>
      </p:sp>
      <p:sp>
        <p:nvSpPr>
          <p:cNvPr id="4" name="Slide Number Placeholder 3"/>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B37D5FE-740C-46F5-801A-FA5477D97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0AF1A-8086-47DE-A966-F421F00E7842}" type="datetimeFigureOut">
              <a:rPr lang="es-US" smtClean="0"/>
              <a:pPr/>
              <a:t>10/28/2013</a:t>
            </a:fld>
            <a:endParaRPr lang="es-US"/>
          </a:p>
        </p:txBody>
      </p:sp>
      <p:sp>
        <p:nvSpPr>
          <p:cNvPr id="6" name="Footer Placeholder 5"/>
          <p:cNvSpPr>
            <a:spLocks noGrp="1"/>
          </p:cNvSpPr>
          <p:nvPr>
            <p:ph type="ftr" sz="quarter" idx="11"/>
          </p:nvPr>
        </p:nvSpPr>
        <p:spPr/>
        <p:txBody>
          <a:bodyPr/>
          <a:lstStyle/>
          <a:p>
            <a:endParaRPr lang="es-US"/>
          </a:p>
        </p:txBody>
      </p:sp>
      <p:sp>
        <p:nvSpPr>
          <p:cNvPr id="7" name="Slide Number Placeholder 6"/>
          <p:cNvSpPr>
            <a:spLocks noGrp="1"/>
          </p:cNvSpPr>
          <p:nvPr>
            <p:ph type="sldNum" sz="quarter" idx="12"/>
          </p:nvPr>
        </p:nvSpPr>
        <p:spPr/>
        <p:txBody>
          <a:bodyPr/>
          <a:lstStyle/>
          <a:p>
            <a:fld id="{C03EB518-2143-49DC-B5E9-6E701ABA0ED7}" type="slidenum">
              <a:rPr lang="es-US" smtClean="0"/>
              <a:pPr/>
              <a:t>‹#›</a:t>
            </a:fld>
            <a:endParaRPr lang="es-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BE0AF1A-8086-47DE-A966-F421F00E7842}" type="datetimeFigureOut">
              <a:rPr lang="es-US" smtClean="0"/>
              <a:pPr/>
              <a:t>10/28/2013</a:t>
            </a:fld>
            <a:endParaRPr lang="es-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03EB518-2143-49DC-B5E9-6E701ABA0ED7}" type="slidenum">
              <a:rPr lang="es-US" smtClean="0"/>
              <a:pPr/>
              <a:t>‹#›</a:t>
            </a:fld>
            <a:endParaRPr lang="es-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chools.nyc.gov/NR/rdonlyres/188AF3E2-F12B-4754-8471-F2EFB344AE2B/0/DiscCodebooklet2013final.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hools.nyc.gov/SchoolPortals/07/X427/AboutUs/Policies/Student+Dress+Code.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hools.nyc.gov/SchoolPortals/32/k383/aboutus/policies/genpolregs.ht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hyperlink" Target="http://www2.maxwell.syr.edu/plegal/TIPS/bestsol.html" TargetMode="External"/><Relationship Id="rId3" Type="http://schemas.openxmlformats.org/officeDocument/2006/relationships/hyperlink" Target="http://www2.maxwell.syr.edu/plegal/TIPS/select.html" TargetMode="External"/><Relationship Id="rId7" Type="http://schemas.openxmlformats.org/officeDocument/2006/relationships/hyperlink" Target="http://www2.maxwell.syr.edu/plegal/TIPS/solution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2.maxwell.syr.edu/plegal/TIPS/existing.html" TargetMode="External"/><Relationship Id="rId5" Type="http://schemas.openxmlformats.org/officeDocument/2006/relationships/hyperlink" Target="http://www2.maxwell.syr.edu/plegal/TIPS/identify.html" TargetMode="External"/><Relationship Id="rId4" Type="http://schemas.openxmlformats.org/officeDocument/2006/relationships/hyperlink" Target="http://www2.maxwell.syr.edu/plegal/TIPS/gather.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hools.nyc.gov/NR/rdonlyres/188AF3E2-F12B-4754-8471-F2EFB344AE2B/0/DiscCodebooklet2013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0"/>
            <a:ext cx="7391400" cy="1828800"/>
          </a:xfrm>
          <a:solidFill>
            <a:srgbClr val="FFC000"/>
          </a:solidFill>
        </p:spPr>
        <p:txBody>
          <a:bodyPr>
            <a:noAutofit/>
          </a:bodyPr>
          <a:lstStyle/>
          <a:p>
            <a:r>
              <a:rPr lang="en-US" sz="4800" dirty="0" smtClean="0"/>
              <a:t>WHAT WOULD LIFE BE LIKE WITHOUT RULES &amp; LAWS…</a:t>
            </a:r>
            <a:endParaRPr lang="es-US" sz="4800" dirty="0"/>
          </a:p>
        </p:txBody>
      </p:sp>
      <p:sp>
        <p:nvSpPr>
          <p:cNvPr id="3" name="Subtitle 2"/>
          <p:cNvSpPr>
            <a:spLocks noGrp="1"/>
          </p:cNvSpPr>
          <p:nvPr>
            <p:ph type="subTitle" idx="1"/>
          </p:nvPr>
        </p:nvSpPr>
        <p:spPr>
          <a:xfrm>
            <a:off x="1981200" y="3886200"/>
            <a:ext cx="6705600" cy="2667000"/>
          </a:xfrm>
        </p:spPr>
        <p:txBody>
          <a:bodyPr>
            <a:normAutofit fontScale="40000" lnSpcReduction="20000"/>
          </a:bodyPr>
          <a:lstStyle/>
          <a:p>
            <a:endParaRPr lang="es-US" sz="4400" dirty="0" smtClean="0"/>
          </a:p>
          <a:p>
            <a:r>
              <a:rPr lang="es-US" sz="4400" dirty="0" smtClean="0"/>
              <a:t>Ms. Ponce</a:t>
            </a:r>
          </a:p>
          <a:p>
            <a:endParaRPr lang="es-US" sz="4400" dirty="0" smtClean="0"/>
          </a:p>
          <a:p>
            <a:r>
              <a:rPr lang="es-US" sz="4400" dirty="0" smtClean="0"/>
              <a:t>NDMS</a:t>
            </a:r>
          </a:p>
          <a:p>
            <a:endParaRPr lang="es-US" sz="4400" dirty="0" smtClean="0"/>
          </a:p>
          <a:p>
            <a:r>
              <a:rPr lang="es-US" sz="4400" dirty="0" smtClean="0"/>
              <a:t>October 21, 2013</a:t>
            </a:r>
          </a:p>
          <a:p>
            <a:endParaRPr lang="es-US" sz="4400" dirty="0" smtClean="0"/>
          </a:p>
          <a:p>
            <a:r>
              <a:rPr lang="es-US" sz="4400" dirty="0" smtClean="0"/>
              <a:t>PPAS PROJECT</a:t>
            </a:r>
            <a:endParaRPr lang="es-US" sz="4400" dirty="0"/>
          </a:p>
        </p:txBody>
      </p:sp>
    </p:spTree>
    <p:extLst>
      <p:ext uri="{BB962C8B-B14F-4D97-AF65-F5344CB8AC3E}">
        <p14:creationId xmlns:p14="http://schemas.microsoft.com/office/powerpoint/2010/main" xmlns="" val="281283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620000" cy="5324535"/>
          </a:xfrm>
          <a:prstGeom prst="rect">
            <a:avLst/>
          </a:prstGeom>
        </p:spPr>
        <p:txBody>
          <a:bodyPr wrap="square">
            <a:spAutoFit/>
          </a:bodyPr>
          <a:lstStyle/>
          <a:p>
            <a:pPr fontAlgn="base"/>
            <a:r>
              <a:rPr lang="en-US" sz="2000" dirty="0">
                <a:latin typeface="Cooper Black"/>
                <a:cs typeface="Cooper Black"/>
              </a:rPr>
              <a:t>Other Factors:</a:t>
            </a:r>
          </a:p>
          <a:p>
            <a:pPr marL="800100" lvl="1" indent="-342900" fontAlgn="base">
              <a:buFont typeface="Arial"/>
              <a:buChar char="•"/>
            </a:pPr>
            <a:r>
              <a:rPr lang="en-US" sz="2000" dirty="0">
                <a:latin typeface="Cooper Black"/>
                <a:cs typeface="Cooper Black"/>
              </a:rPr>
              <a:t>Bullying thrives in schools where faculty and staff do not address bullying, where there is no policy against bullying, and where there is little supervision of students—especially during lunch, bathroom breaks, and recess.</a:t>
            </a:r>
          </a:p>
          <a:p>
            <a:pPr marL="800100" lvl="1" indent="-342900" fontAlgn="base">
              <a:buFont typeface="Arial"/>
              <a:buChar char="•"/>
            </a:pPr>
            <a:r>
              <a:rPr lang="en-US" sz="2000" dirty="0">
                <a:latin typeface="Cooper Black"/>
                <a:cs typeface="Cooper Black"/>
              </a:rPr>
              <a:t>Models of bullying behavior are prevalent throughout society, especially in television, movies, and video games.</a:t>
            </a:r>
            <a:r>
              <a:rPr lang="en-US" sz="2000" baseline="30000" dirty="0">
                <a:latin typeface="Cooper Black"/>
                <a:cs typeface="Cooper Black"/>
              </a:rPr>
              <a:t>5</a:t>
            </a:r>
            <a:endParaRPr lang="en-US" sz="2000" dirty="0">
              <a:latin typeface="Cooper Black"/>
              <a:cs typeface="Cooper Black"/>
            </a:endParaRPr>
          </a:p>
          <a:p>
            <a:pPr marL="800100" lvl="1" indent="-342900" fontAlgn="base">
              <a:buFont typeface="Arial"/>
              <a:buChar char="•"/>
            </a:pPr>
            <a:r>
              <a:rPr lang="en-US" sz="2000" dirty="0">
                <a:latin typeface="Cooper Black"/>
                <a:cs typeface="Cooper Black"/>
              </a:rPr>
              <a:t>When children are aggregated together, they associate with others who are similar to them or who have qualities or characteristics that in some way support their own behaviors.</a:t>
            </a:r>
          </a:p>
          <a:p>
            <a:pPr marL="800100" lvl="1" indent="-342900" fontAlgn="base">
              <a:buFont typeface="Arial"/>
              <a:buChar char="•"/>
            </a:pPr>
            <a:r>
              <a:rPr lang="en-US" sz="2000" dirty="0">
                <a:latin typeface="Cooper Black"/>
                <a:cs typeface="Cooper Black"/>
              </a:rPr>
              <a:t>For teenage girls, social aggression can be a way of creating excitement or alleviating boredom. It is also used as a method of gaining attention from other girls in order to secure friendships.</a:t>
            </a:r>
          </a:p>
        </p:txBody>
      </p:sp>
      <p:sp>
        <p:nvSpPr>
          <p:cNvPr id="3" name="Rectangle 2"/>
          <p:cNvSpPr/>
          <p:nvPr/>
        </p:nvSpPr>
        <p:spPr>
          <a:xfrm>
            <a:off x="2590800" y="609600"/>
            <a:ext cx="5486400" cy="584775"/>
          </a:xfrm>
          <a:prstGeom prst="rect">
            <a:avLst/>
          </a:prstGeom>
        </p:spPr>
        <p:txBody>
          <a:bodyPr wrap="square">
            <a:spAutoFit/>
          </a:bodyPr>
          <a:lstStyle/>
          <a:p>
            <a:r>
              <a:rPr lang="en-US" sz="3200" b="1" dirty="0">
                <a:latin typeface="Cooper Black"/>
                <a:cs typeface="Cooper Black"/>
              </a:rPr>
              <a:t>STEP 3  </a:t>
            </a:r>
            <a:r>
              <a:rPr lang="en-US" sz="3200" b="1" dirty="0" smtClean="0">
                <a:latin typeface="Cooper Black"/>
                <a:cs typeface="Cooper Black"/>
              </a:rPr>
              <a:t>CAUSE 3 </a:t>
            </a:r>
            <a:endParaRPr lang="en-US" sz="3200" b="1" dirty="0">
              <a:latin typeface="Cooper Black"/>
              <a:cs typeface="Cooper Black"/>
            </a:endParaRPr>
          </a:p>
        </p:txBody>
      </p:sp>
      <p:sp>
        <p:nvSpPr>
          <p:cNvPr id="4" name="TextBox 3"/>
          <p:cNvSpPr txBox="1"/>
          <p:nvPr/>
        </p:nvSpPr>
        <p:spPr>
          <a:xfrm>
            <a:off x="2590800" y="0"/>
            <a:ext cx="3277436" cy="584775"/>
          </a:xfrm>
          <a:prstGeom prst="rect">
            <a:avLst/>
          </a:prstGeom>
          <a:noFill/>
        </p:spPr>
        <p:txBody>
          <a:bodyPr wrap="none" rtlCol="0">
            <a:spAutoFit/>
          </a:bodyPr>
          <a:lstStyle/>
          <a:p>
            <a:r>
              <a:rPr lang="en-US" sz="3200" b="1" dirty="0" smtClean="0"/>
              <a:t>Problem:  Bullying</a:t>
            </a:r>
            <a:endParaRPr lang="en-US" sz="3200" b="1" dirty="0"/>
          </a:p>
        </p:txBody>
      </p:sp>
    </p:spTree>
    <p:extLst>
      <p:ext uri="{BB962C8B-B14F-4D97-AF65-F5344CB8AC3E}">
        <p14:creationId xmlns:p14="http://schemas.microsoft.com/office/powerpoint/2010/main" xmlns="" val="2716816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ysecuritysign.com/img/lg/K/No-Bullying-School-Rules-Sign-K-400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978" y="457200"/>
            <a:ext cx="4082212" cy="4495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724400" y="1066800"/>
            <a:ext cx="3810000" cy="1015663"/>
          </a:xfrm>
          <a:prstGeom prst="rect">
            <a:avLst/>
          </a:prstGeom>
        </p:spPr>
        <p:txBody>
          <a:bodyPr wrap="square">
            <a:spAutoFit/>
          </a:bodyPr>
          <a:lstStyle/>
          <a:p>
            <a:r>
              <a:rPr lang="en-US" dirty="0" smtClean="0"/>
              <a:t> </a:t>
            </a:r>
            <a:r>
              <a:rPr lang="en-US" sz="2000" dirty="0" smtClean="0">
                <a:latin typeface="Cooper Black"/>
              </a:rPr>
              <a:t>12.use non-confrontational methods to resolve conflicts;</a:t>
            </a:r>
            <a:endParaRPr lang="en-US" sz="2000" dirty="0">
              <a:latin typeface="Cooper Black"/>
            </a:endParaRPr>
          </a:p>
        </p:txBody>
      </p:sp>
      <p:sp>
        <p:nvSpPr>
          <p:cNvPr id="4" name="Rectangle 3"/>
          <p:cNvSpPr/>
          <p:nvPr/>
        </p:nvSpPr>
        <p:spPr>
          <a:xfrm>
            <a:off x="4648200" y="2514600"/>
            <a:ext cx="4343400" cy="1569660"/>
          </a:xfrm>
          <a:prstGeom prst="rect">
            <a:avLst/>
          </a:prstGeom>
        </p:spPr>
        <p:txBody>
          <a:bodyPr wrap="square">
            <a:spAutoFit/>
          </a:bodyPr>
          <a:lstStyle/>
          <a:p>
            <a:endParaRPr lang="en-US" sz="1600" dirty="0" smtClean="0">
              <a:latin typeface="Cooper Black"/>
            </a:endParaRPr>
          </a:p>
          <a:p>
            <a:r>
              <a:rPr lang="en-US" sz="1600" dirty="0" smtClean="0">
                <a:latin typeface="Cooper Black"/>
              </a:rPr>
              <a:t>DISCIPLIN ECODE </a:t>
            </a:r>
            <a:r>
              <a:rPr lang="en-US" sz="1600" dirty="0" smtClean="0">
                <a:latin typeface="Cooper Black"/>
                <a:hlinkClick r:id="rId4"/>
              </a:rPr>
              <a:t>http://schools.nyc.gov/NR/rdonlyres/188AF3E2-F12B-4754-8471-F2EFB344AE2B/0/DiscCodebooklet2013final.pdf</a:t>
            </a:r>
            <a:endParaRPr lang="en-US" sz="1600" dirty="0">
              <a:latin typeface="Cooper Black"/>
            </a:endParaRPr>
          </a:p>
        </p:txBody>
      </p:sp>
    </p:spTree>
    <p:extLst>
      <p:ext uri="{BB962C8B-B14F-4D97-AF65-F5344CB8AC3E}">
        <p14:creationId xmlns:p14="http://schemas.microsoft.com/office/powerpoint/2010/main" xmlns="" val="2019585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imgres.jpg"/>
          <p:cNvPicPr>
            <a:picLocks noChangeAspect="1" noChangeArrowheads="1"/>
          </p:cNvPicPr>
          <p:nvPr/>
        </p:nvPicPr>
        <p:blipFill>
          <a:blip r:embed="rId3" cstate="print"/>
          <a:srcRect/>
          <a:stretch>
            <a:fillRect/>
          </a:stretch>
        </p:blipFill>
        <p:spPr bwMode="auto">
          <a:xfrm>
            <a:off x="685800" y="2057400"/>
            <a:ext cx="7875473" cy="4130675"/>
          </a:xfrm>
          <a:prstGeom prst="rect">
            <a:avLst/>
          </a:prstGeom>
          <a:noFill/>
        </p:spPr>
      </p:pic>
      <p:sp>
        <p:nvSpPr>
          <p:cNvPr id="7" name="Rectangle 6"/>
          <p:cNvSpPr/>
          <p:nvPr/>
        </p:nvSpPr>
        <p:spPr>
          <a:xfrm>
            <a:off x="914400" y="838200"/>
            <a:ext cx="7620000" cy="584775"/>
          </a:xfrm>
          <a:prstGeom prst="rect">
            <a:avLst/>
          </a:prstGeom>
        </p:spPr>
        <p:txBody>
          <a:bodyPr wrap="square">
            <a:spAutoFit/>
          </a:bodyPr>
          <a:lstStyle/>
          <a:p>
            <a:pPr algn="ctr"/>
            <a:r>
              <a:rPr lang="en-US" sz="3200" b="1" dirty="0" smtClean="0">
                <a:latin typeface="Cooper Black"/>
                <a:cs typeface="Cooper Black"/>
              </a:rPr>
              <a:t>STEP 2: EVIDENCE “Dress Code”  </a:t>
            </a:r>
            <a:endParaRPr lang="en-US" sz="3200" b="1" dirty="0">
              <a:latin typeface="Cooper Black"/>
              <a:cs typeface="Cooper Black"/>
            </a:endParaRPr>
          </a:p>
        </p:txBody>
      </p:sp>
      <p:sp>
        <p:nvSpPr>
          <p:cNvPr id="4" name="TextBox 3"/>
          <p:cNvSpPr txBox="1"/>
          <p:nvPr/>
        </p:nvSpPr>
        <p:spPr>
          <a:xfrm>
            <a:off x="1447800" y="152400"/>
            <a:ext cx="6340775" cy="584775"/>
          </a:xfrm>
          <a:prstGeom prst="rect">
            <a:avLst/>
          </a:prstGeom>
          <a:noFill/>
        </p:spPr>
        <p:txBody>
          <a:bodyPr wrap="none" rtlCol="0">
            <a:spAutoFit/>
          </a:bodyPr>
          <a:lstStyle/>
          <a:p>
            <a:r>
              <a:rPr lang="en-US" sz="3200" b="1" dirty="0" smtClean="0"/>
              <a:t>Problem:  Lack of appropriate dress</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Desktop\images.jpg"/>
          <p:cNvPicPr>
            <a:picLocks noChangeAspect="1" noChangeArrowheads="1"/>
          </p:cNvPicPr>
          <p:nvPr/>
        </p:nvPicPr>
        <p:blipFill>
          <a:blip r:embed="rId3" cstate="print"/>
          <a:srcRect/>
          <a:stretch>
            <a:fillRect/>
          </a:stretch>
        </p:blipFill>
        <p:spPr bwMode="auto">
          <a:xfrm>
            <a:off x="1447800" y="1524000"/>
            <a:ext cx="6477000" cy="5105400"/>
          </a:xfrm>
          <a:prstGeom prst="rect">
            <a:avLst/>
          </a:prstGeom>
          <a:noFill/>
        </p:spPr>
      </p:pic>
      <p:sp>
        <p:nvSpPr>
          <p:cNvPr id="3" name="TextBox 2"/>
          <p:cNvSpPr txBox="1"/>
          <p:nvPr/>
        </p:nvSpPr>
        <p:spPr>
          <a:xfrm>
            <a:off x="3200400" y="762000"/>
            <a:ext cx="3254865" cy="584775"/>
          </a:xfrm>
          <a:prstGeom prst="rect">
            <a:avLst/>
          </a:prstGeom>
          <a:noFill/>
        </p:spPr>
        <p:txBody>
          <a:bodyPr wrap="none" rtlCol="0">
            <a:spAutoFit/>
          </a:bodyPr>
          <a:lstStyle/>
          <a:p>
            <a:r>
              <a:rPr lang="en-US" sz="3200" b="1" dirty="0" smtClean="0">
                <a:latin typeface="Cooper Black"/>
                <a:cs typeface="Cooper Black"/>
              </a:rPr>
              <a:t>STEP 3 CAUSE</a:t>
            </a:r>
            <a:endParaRPr lang="en-US" sz="3200" b="1" dirty="0">
              <a:latin typeface="Cooper Black"/>
              <a:cs typeface="Cooper Black"/>
            </a:endParaRPr>
          </a:p>
        </p:txBody>
      </p:sp>
      <p:sp>
        <p:nvSpPr>
          <p:cNvPr id="4" name="TextBox 3"/>
          <p:cNvSpPr txBox="1"/>
          <p:nvPr/>
        </p:nvSpPr>
        <p:spPr>
          <a:xfrm>
            <a:off x="1447800" y="152400"/>
            <a:ext cx="6340775" cy="584775"/>
          </a:xfrm>
          <a:prstGeom prst="rect">
            <a:avLst/>
          </a:prstGeom>
          <a:noFill/>
        </p:spPr>
        <p:txBody>
          <a:bodyPr wrap="none" rtlCol="0">
            <a:spAutoFit/>
          </a:bodyPr>
          <a:lstStyle/>
          <a:p>
            <a:r>
              <a:rPr lang="en-US" sz="3200" b="1" dirty="0" smtClean="0"/>
              <a:t>Problem:  Lack of appropriate dress</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Desktop\DressCode.jpg"/>
          <p:cNvPicPr>
            <a:picLocks noChangeAspect="1" noChangeArrowheads="1"/>
          </p:cNvPicPr>
          <p:nvPr/>
        </p:nvPicPr>
        <p:blipFill>
          <a:blip r:embed="rId3" cstate="print"/>
          <a:srcRect/>
          <a:stretch>
            <a:fillRect/>
          </a:stretch>
        </p:blipFill>
        <p:spPr bwMode="auto">
          <a:xfrm>
            <a:off x="1066800" y="1676400"/>
            <a:ext cx="2286000" cy="2832677"/>
          </a:xfrm>
          <a:prstGeom prst="rect">
            <a:avLst/>
          </a:prstGeom>
          <a:noFill/>
        </p:spPr>
      </p:pic>
      <p:sp>
        <p:nvSpPr>
          <p:cNvPr id="4" name="Rectangle 3"/>
          <p:cNvSpPr/>
          <p:nvPr/>
        </p:nvSpPr>
        <p:spPr>
          <a:xfrm>
            <a:off x="533400" y="4724400"/>
            <a:ext cx="3200400" cy="1477328"/>
          </a:xfrm>
          <a:prstGeom prst="rect">
            <a:avLst/>
          </a:prstGeom>
        </p:spPr>
        <p:txBody>
          <a:bodyPr wrap="square">
            <a:spAutoFit/>
          </a:bodyPr>
          <a:lstStyle/>
          <a:p>
            <a:r>
              <a:rPr lang="en-US" dirty="0" smtClean="0">
                <a:hlinkClick r:id="rId4"/>
              </a:rPr>
              <a:t>Discipline </a:t>
            </a:r>
            <a:r>
              <a:rPr lang="en-US" dirty="0" err="1" smtClean="0">
                <a:hlinkClick r:id="rId4"/>
              </a:rPr>
              <a:t>Code:http</a:t>
            </a:r>
            <a:r>
              <a:rPr lang="en-US" dirty="0" smtClean="0">
                <a:hlinkClick r:id="rId4"/>
              </a:rPr>
              <a:t>://schools.nyc.gov/SchoolPortals/07/X427/AboutUs/Policies/Student+Dress+Code.htm</a:t>
            </a:r>
            <a:endParaRPr lang="en-US" dirty="0"/>
          </a:p>
        </p:txBody>
      </p:sp>
      <p:sp>
        <p:nvSpPr>
          <p:cNvPr id="5" name="Rectangle 4"/>
          <p:cNvSpPr/>
          <p:nvPr/>
        </p:nvSpPr>
        <p:spPr>
          <a:xfrm>
            <a:off x="4419600" y="685800"/>
            <a:ext cx="4572000" cy="5078314"/>
          </a:xfrm>
          <a:prstGeom prst="rect">
            <a:avLst/>
          </a:prstGeom>
        </p:spPr>
        <p:txBody>
          <a:bodyPr>
            <a:spAutoFit/>
          </a:bodyPr>
          <a:lstStyle/>
          <a:p>
            <a:r>
              <a:rPr lang="en-US" dirty="0" smtClean="0">
                <a:latin typeface="Cooper Black"/>
                <a:cs typeface="Cooper Black"/>
              </a:rPr>
              <a:t>A student’s must  Recognize that extremely brief garments such as tube tops, net tops, halter tops, tank tops, spaghetti straps, plunging necklines (front and/or back), clothing that exposes mid-section of the body, mini skirts, and see-through garments are NOT appropriate for school.</a:t>
            </a:r>
          </a:p>
          <a:p>
            <a:endParaRPr lang="en-US" dirty="0" smtClean="0">
              <a:latin typeface="Cooper Black"/>
              <a:cs typeface="Cooper Black"/>
            </a:endParaRPr>
          </a:p>
          <a:p>
            <a:r>
              <a:rPr lang="en-US" dirty="0" smtClean="0">
                <a:latin typeface="Cooper Black"/>
                <a:cs typeface="Cooper Black"/>
              </a:rPr>
              <a:t>Ensure that all underwear is completely covered by outer garments.</a:t>
            </a:r>
          </a:p>
          <a:p>
            <a:r>
              <a:rPr lang="en-US" dirty="0" smtClean="0">
                <a:latin typeface="Cooper Black"/>
                <a:cs typeface="Cooper Black"/>
              </a:rPr>
              <a:t>Include footwear at all times.</a:t>
            </a:r>
          </a:p>
          <a:p>
            <a:r>
              <a:rPr lang="en-US" dirty="0" smtClean="0">
                <a:latin typeface="Cooper Black"/>
                <a:cs typeface="Cooper Black"/>
              </a:rPr>
              <a:t>Not include the wearing of hats in the building, except for acceptable documentation of medical or religious purpose.</a:t>
            </a:r>
          </a:p>
        </p:txBody>
      </p:sp>
      <p:sp>
        <p:nvSpPr>
          <p:cNvPr id="6" name="Rectangle 5"/>
          <p:cNvSpPr/>
          <p:nvPr/>
        </p:nvSpPr>
        <p:spPr>
          <a:xfrm>
            <a:off x="152401" y="838200"/>
            <a:ext cx="3886200" cy="954107"/>
          </a:xfrm>
          <a:prstGeom prst="rect">
            <a:avLst/>
          </a:prstGeom>
        </p:spPr>
        <p:txBody>
          <a:bodyPr wrap="square">
            <a:spAutoFit/>
          </a:bodyPr>
          <a:lstStyle/>
          <a:p>
            <a:r>
              <a:rPr lang="en-US" sz="2800" b="1" dirty="0" smtClean="0">
                <a:latin typeface="Cooper Black"/>
                <a:cs typeface="Cooper Black"/>
              </a:rPr>
              <a:t>STEP 4 EXISTING POLICY </a:t>
            </a:r>
            <a:endParaRPr lang="en-US" sz="2800" b="1" dirty="0">
              <a:latin typeface="Cooper Black"/>
              <a:cs typeface="Cooper Black"/>
            </a:endParaRPr>
          </a:p>
        </p:txBody>
      </p:sp>
      <p:sp>
        <p:nvSpPr>
          <p:cNvPr id="7" name="TextBox 6"/>
          <p:cNvSpPr txBox="1"/>
          <p:nvPr/>
        </p:nvSpPr>
        <p:spPr>
          <a:xfrm>
            <a:off x="0" y="152400"/>
            <a:ext cx="6340775" cy="584775"/>
          </a:xfrm>
          <a:prstGeom prst="rect">
            <a:avLst/>
          </a:prstGeom>
          <a:noFill/>
        </p:spPr>
        <p:txBody>
          <a:bodyPr wrap="none" rtlCol="0">
            <a:spAutoFit/>
          </a:bodyPr>
          <a:lstStyle/>
          <a:p>
            <a:r>
              <a:rPr lang="en-US" sz="3200" b="1" dirty="0" smtClean="0"/>
              <a:t>Problem:  Lack of appropriate dress</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Desktop\images.jpg"/>
          <p:cNvPicPr>
            <a:picLocks noChangeAspect="1" noChangeArrowheads="1"/>
          </p:cNvPicPr>
          <p:nvPr/>
        </p:nvPicPr>
        <p:blipFill>
          <a:blip r:embed="rId3" cstate="print"/>
          <a:srcRect/>
          <a:stretch>
            <a:fillRect/>
          </a:stretch>
        </p:blipFill>
        <p:spPr bwMode="auto">
          <a:xfrm>
            <a:off x="1066800" y="1295400"/>
            <a:ext cx="7467600" cy="4191000"/>
          </a:xfrm>
          <a:prstGeom prst="rect">
            <a:avLst/>
          </a:prstGeom>
          <a:noFill/>
        </p:spPr>
      </p:pic>
      <p:sp>
        <p:nvSpPr>
          <p:cNvPr id="5" name="TextBox 4"/>
          <p:cNvSpPr txBox="1"/>
          <p:nvPr/>
        </p:nvSpPr>
        <p:spPr>
          <a:xfrm>
            <a:off x="1066800" y="685800"/>
            <a:ext cx="7086600" cy="584775"/>
          </a:xfrm>
          <a:prstGeom prst="rect">
            <a:avLst/>
          </a:prstGeom>
          <a:noFill/>
        </p:spPr>
        <p:txBody>
          <a:bodyPr wrap="square" rtlCol="0">
            <a:spAutoFit/>
          </a:bodyPr>
          <a:lstStyle/>
          <a:p>
            <a:pPr algn="ctr"/>
            <a:r>
              <a:rPr lang="en-US" sz="3200" dirty="0" smtClean="0">
                <a:latin typeface="Cooper Black"/>
                <a:cs typeface="Cooper Black"/>
              </a:rPr>
              <a:t>STEP 2 EVIDENCE “Fire Drills”</a:t>
            </a:r>
            <a:endParaRPr lang="en-US" sz="3200" dirty="0">
              <a:latin typeface="Cooper Black"/>
              <a:cs typeface="Cooper Black"/>
            </a:endParaRPr>
          </a:p>
        </p:txBody>
      </p:sp>
      <p:sp>
        <p:nvSpPr>
          <p:cNvPr id="4" name="TextBox 3"/>
          <p:cNvSpPr txBox="1"/>
          <p:nvPr/>
        </p:nvSpPr>
        <p:spPr>
          <a:xfrm>
            <a:off x="1981200" y="152400"/>
            <a:ext cx="4987712" cy="584775"/>
          </a:xfrm>
          <a:prstGeom prst="rect">
            <a:avLst/>
          </a:prstGeom>
          <a:noFill/>
        </p:spPr>
        <p:txBody>
          <a:bodyPr wrap="none" rtlCol="0">
            <a:spAutoFit/>
          </a:bodyPr>
          <a:lstStyle/>
          <a:p>
            <a:r>
              <a:rPr lang="en-US" sz="3200" b="1" dirty="0" smtClean="0"/>
              <a:t>Problem:  Lack of fire safety</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458200" cy="3785652"/>
          </a:xfrm>
          <a:prstGeom prst="rect">
            <a:avLst/>
          </a:prstGeom>
        </p:spPr>
        <p:txBody>
          <a:bodyPr wrap="square">
            <a:spAutoFit/>
          </a:bodyPr>
          <a:lstStyle/>
          <a:p>
            <a:r>
              <a:rPr lang="en-US" sz="2400" dirty="0" smtClean="0">
                <a:latin typeface="Cooper Black"/>
                <a:cs typeface="Cooper Black"/>
              </a:rPr>
              <a:t>The purpose of fire exit drills is to ensure the efficient and safe use of the exit facilities available in the case of an emergency. Proper drills ensure orderly exit under control and prevent the panic that has been responsible for much of the loss of life in the major fire disasters of history. Order and control are the primary purposes of the drill. Speed in emptying buildings, while desirable, is not in itself an object, and should be made secondary to the maintenance of proper order and discipline.</a:t>
            </a:r>
            <a:endParaRPr lang="en-US" sz="2400" dirty="0">
              <a:latin typeface="Cooper Black"/>
              <a:cs typeface="Cooper Black"/>
            </a:endParaRPr>
          </a:p>
        </p:txBody>
      </p:sp>
      <p:sp>
        <p:nvSpPr>
          <p:cNvPr id="3" name="TextBox 2"/>
          <p:cNvSpPr txBox="1"/>
          <p:nvPr/>
        </p:nvSpPr>
        <p:spPr>
          <a:xfrm>
            <a:off x="2667000" y="685800"/>
            <a:ext cx="4091214" cy="584776"/>
          </a:xfrm>
          <a:prstGeom prst="rect">
            <a:avLst/>
          </a:prstGeom>
          <a:noFill/>
        </p:spPr>
        <p:txBody>
          <a:bodyPr wrap="square" rtlCol="0">
            <a:spAutoFit/>
          </a:bodyPr>
          <a:lstStyle/>
          <a:p>
            <a:r>
              <a:rPr lang="en-US" sz="3200" dirty="0" smtClean="0">
                <a:latin typeface="Cooper Black"/>
                <a:cs typeface="Cooper Black"/>
              </a:rPr>
              <a:t>STEP 3 CAUSE</a:t>
            </a:r>
            <a:endParaRPr lang="en-US" sz="3200" dirty="0">
              <a:latin typeface="Cooper Black"/>
              <a:cs typeface="Cooper Black"/>
            </a:endParaRPr>
          </a:p>
        </p:txBody>
      </p:sp>
      <p:sp>
        <p:nvSpPr>
          <p:cNvPr id="4" name="TextBox 3"/>
          <p:cNvSpPr txBox="1"/>
          <p:nvPr/>
        </p:nvSpPr>
        <p:spPr>
          <a:xfrm>
            <a:off x="1981200" y="152400"/>
            <a:ext cx="4987712" cy="584775"/>
          </a:xfrm>
          <a:prstGeom prst="rect">
            <a:avLst/>
          </a:prstGeom>
          <a:noFill/>
        </p:spPr>
        <p:txBody>
          <a:bodyPr wrap="none" rtlCol="0">
            <a:spAutoFit/>
          </a:bodyPr>
          <a:lstStyle/>
          <a:p>
            <a:r>
              <a:rPr lang="en-US" sz="3200" b="1" dirty="0" smtClean="0"/>
              <a:t>Problem:  Lack of fire safety</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382000" cy="5262979"/>
          </a:xfrm>
          <a:prstGeom prst="rect">
            <a:avLst/>
          </a:prstGeom>
        </p:spPr>
        <p:txBody>
          <a:bodyPr wrap="square">
            <a:spAutoFit/>
          </a:bodyPr>
          <a:lstStyle/>
          <a:p>
            <a:r>
              <a:rPr lang="en-US" sz="2400" b="1" dirty="0" smtClean="0">
                <a:latin typeface="Cooper Black"/>
                <a:cs typeface="Cooper Black"/>
              </a:rPr>
              <a:t>Fire and Shelter Drills</a:t>
            </a:r>
            <a:endParaRPr lang="en-US" sz="2400" dirty="0" smtClean="0">
              <a:latin typeface="Cooper Black"/>
              <a:cs typeface="Cooper Black"/>
            </a:endParaRPr>
          </a:p>
          <a:p>
            <a:r>
              <a:rPr lang="en-US" sz="2400" dirty="0" smtClean="0">
                <a:latin typeface="Cooper Black"/>
                <a:cs typeface="Cooper Black"/>
              </a:rPr>
              <a:t>Fire drills are held to insure the safety of everyone in case of a fire.</a:t>
            </a:r>
            <a:br>
              <a:rPr lang="en-US" sz="2400" dirty="0" smtClean="0">
                <a:latin typeface="Cooper Black"/>
                <a:cs typeface="Cooper Black"/>
              </a:rPr>
            </a:br>
            <a:r>
              <a:rPr lang="en-US" sz="2400" dirty="0" smtClean="0">
                <a:latin typeface="Cooper Black"/>
                <a:cs typeface="Cooper Black"/>
              </a:rPr>
              <a:t>A fire/shelter drill is a silent procedure. There is no talking during the drill.</a:t>
            </a:r>
            <a:br>
              <a:rPr lang="en-US" sz="2400" dirty="0" smtClean="0">
                <a:latin typeface="Cooper Black"/>
                <a:cs typeface="Cooper Black"/>
              </a:rPr>
            </a:br>
            <a:r>
              <a:rPr lang="en-US" sz="2400" dirty="0" smtClean="0">
                <a:latin typeface="Cooper Black"/>
                <a:cs typeface="Cooper Black"/>
              </a:rPr>
              <a:t>Follow directions from your classroom teacher for dismissal.</a:t>
            </a:r>
            <a:br>
              <a:rPr lang="en-US" sz="2400" dirty="0" smtClean="0">
                <a:latin typeface="Cooper Black"/>
                <a:cs typeface="Cooper Black"/>
              </a:rPr>
            </a:br>
            <a:r>
              <a:rPr lang="en-US" sz="2400" dirty="0" smtClean="0">
                <a:latin typeface="Cooper Black"/>
                <a:cs typeface="Cooper Black"/>
              </a:rPr>
              <a:t>Fire/shelter drills may take place at any time and students must respond immediately so that the safe evacuation of the building may take place         .</a:t>
            </a:r>
          </a:p>
          <a:p>
            <a:r>
              <a:rPr lang="en-US" sz="2400" dirty="0" smtClean="0"/>
              <a:t>                   Fire </a:t>
            </a:r>
            <a:r>
              <a:rPr lang="en-US" sz="2400" dirty="0" err="1" smtClean="0"/>
              <a:t>Drill</a:t>
            </a:r>
            <a:r>
              <a:rPr lang="en-US" sz="2400" dirty="0" err="1" smtClean="0">
                <a:hlinkClick r:id="rId3"/>
              </a:rPr>
              <a:t>http</a:t>
            </a:r>
            <a:r>
              <a:rPr lang="en-US" sz="2400" dirty="0" smtClean="0">
                <a:hlinkClick r:id="rId3"/>
              </a:rPr>
              <a:t>://schools.nyc.gov/SchoolPortals/32/k383/aboutus/policies/genpolregs.htm</a:t>
            </a:r>
            <a:endParaRPr lang="en-US" sz="2400" dirty="0" smtClean="0"/>
          </a:p>
          <a:p>
            <a:endParaRPr lang="en-US" sz="2400" dirty="0"/>
          </a:p>
        </p:txBody>
      </p:sp>
      <p:sp>
        <p:nvSpPr>
          <p:cNvPr id="3" name="TextBox 2"/>
          <p:cNvSpPr txBox="1"/>
          <p:nvPr/>
        </p:nvSpPr>
        <p:spPr>
          <a:xfrm>
            <a:off x="838200" y="762000"/>
            <a:ext cx="7239000" cy="584775"/>
          </a:xfrm>
          <a:prstGeom prst="rect">
            <a:avLst/>
          </a:prstGeom>
          <a:noFill/>
        </p:spPr>
        <p:txBody>
          <a:bodyPr wrap="square" rtlCol="0">
            <a:spAutoFit/>
          </a:bodyPr>
          <a:lstStyle/>
          <a:p>
            <a:pPr algn="ctr"/>
            <a:r>
              <a:rPr lang="en-US" sz="3200" b="1" dirty="0" smtClean="0">
                <a:latin typeface="Cooper Black"/>
                <a:cs typeface="Cooper Black"/>
              </a:rPr>
              <a:t>STEP 4 EXISTING POLICY</a:t>
            </a:r>
            <a:endParaRPr lang="en-US" sz="3200" b="1" dirty="0">
              <a:latin typeface="Cooper Black"/>
              <a:cs typeface="Cooper Black"/>
            </a:endParaRPr>
          </a:p>
        </p:txBody>
      </p:sp>
      <p:sp>
        <p:nvSpPr>
          <p:cNvPr id="4" name="TextBox 3"/>
          <p:cNvSpPr txBox="1"/>
          <p:nvPr/>
        </p:nvSpPr>
        <p:spPr>
          <a:xfrm>
            <a:off x="1981200" y="152400"/>
            <a:ext cx="4987712" cy="584775"/>
          </a:xfrm>
          <a:prstGeom prst="rect">
            <a:avLst/>
          </a:prstGeom>
          <a:noFill/>
        </p:spPr>
        <p:txBody>
          <a:bodyPr wrap="none" rtlCol="0">
            <a:spAutoFit/>
          </a:bodyPr>
          <a:lstStyle/>
          <a:p>
            <a:r>
              <a:rPr lang="en-US" sz="3200" b="1" dirty="0" smtClean="0"/>
              <a:t>Problem:  Lack of fire safety</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520940" cy="548640"/>
          </a:xfrm>
        </p:spPr>
        <p:txBody>
          <a:bodyPr/>
          <a:lstStyle/>
          <a:p>
            <a:r>
              <a:rPr lang="en-US" sz="3200" dirty="0" smtClean="0">
                <a:latin typeface="Cooper Black"/>
                <a:cs typeface="Cooper Black"/>
              </a:rPr>
              <a:t>STEP 5 SOLUTIONS</a:t>
            </a:r>
            <a:endParaRPr lang="en-US" sz="3200" dirty="0">
              <a:latin typeface="Cooper Black"/>
              <a:cs typeface="Cooper Black"/>
            </a:endParaRPr>
          </a:p>
        </p:txBody>
      </p:sp>
      <p:sp>
        <p:nvSpPr>
          <p:cNvPr id="3" name="Content Placeholder 2"/>
          <p:cNvSpPr>
            <a:spLocks noGrp="1"/>
          </p:cNvSpPr>
          <p:nvPr>
            <p:ph idx="1"/>
          </p:nvPr>
        </p:nvSpPr>
        <p:spPr>
          <a:xfrm>
            <a:off x="838200" y="1524000"/>
            <a:ext cx="7520940" cy="3579849"/>
          </a:xfrm>
        </p:spPr>
        <p:txBody>
          <a:bodyPr>
            <a:noAutofit/>
          </a:bodyPr>
          <a:lstStyle/>
          <a:p>
            <a:pPr>
              <a:buFont typeface="Arial"/>
              <a:buChar char="•"/>
            </a:pPr>
            <a:r>
              <a:rPr lang="en-US" sz="2400" b="1" dirty="0" smtClean="0">
                <a:latin typeface="Cooper Black"/>
                <a:cs typeface="Cooper Black"/>
              </a:rPr>
              <a:t>Students can create posters to hang around school indicating the current problem with the cause and policy to create an awareness of the issues, </a:t>
            </a:r>
          </a:p>
          <a:p>
            <a:pPr>
              <a:buFont typeface="Arial"/>
              <a:buChar char="•"/>
            </a:pPr>
            <a:r>
              <a:rPr lang="en-US" sz="2400" b="1" dirty="0" smtClean="0">
                <a:latin typeface="Cooper Black"/>
                <a:cs typeface="Cooper Black"/>
              </a:rPr>
              <a:t>Students can create a power point on one of the four Problems to educate peers </a:t>
            </a:r>
          </a:p>
          <a:p>
            <a:pPr>
              <a:buFont typeface="Arial"/>
              <a:buChar char="•"/>
            </a:pPr>
            <a:r>
              <a:rPr lang="en-US" sz="2400" b="1" dirty="0" smtClean="0">
                <a:latin typeface="Cooper Black"/>
                <a:cs typeface="Cooper Black"/>
              </a:rPr>
              <a:t>Student can bring issues to student government to tackle independently or cumulatively. </a:t>
            </a:r>
            <a:endParaRPr lang="en-US" sz="2400" b="1" dirty="0">
              <a:latin typeface="Cooper Black"/>
              <a:cs typeface="Cooper Black"/>
            </a:endParaRPr>
          </a:p>
        </p:txBody>
      </p:sp>
      <p:sp>
        <p:nvSpPr>
          <p:cNvPr id="4" name="TextBox 3"/>
          <p:cNvSpPr txBox="1"/>
          <p:nvPr/>
        </p:nvSpPr>
        <p:spPr>
          <a:xfrm>
            <a:off x="1981200" y="152400"/>
            <a:ext cx="4987712" cy="584775"/>
          </a:xfrm>
          <a:prstGeom prst="rect">
            <a:avLst/>
          </a:prstGeom>
          <a:noFill/>
        </p:spPr>
        <p:txBody>
          <a:bodyPr wrap="none" rtlCol="0">
            <a:spAutoFit/>
          </a:bodyPr>
          <a:lstStyle/>
          <a:p>
            <a:r>
              <a:rPr lang="en-US" sz="3200" b="1" dirty="0" smtClean="0"/>
              <a:t>Problem:  Lack of fire safety</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1" y="457200"/>
            <a:ext cx="4800599" cy="944562"/>
          </a:xfrm>
        </p:spPr>
        <p:txBody>
          <a:bodyPr/>
          <a:lstStyle/>
          <a:p>
            <a:r>
              <a:rPr lang="en-US" sz="3200" b="1" dirty="0" smtClean="0">
                <a:latin typeface="Cooper Black"/>
                <a:cs typeface="Cooper Black"/>
              </a:rPr>
              <a:t>THE BEST SOLUTION </a:t>
            </a:r>
            <a:endParaRPr lang="en-US" sz="3200" b="1" dirty="0">
              <a:latin typeface="Cooper Black"/>
              <a:cs typeface="Cooper Black"/>
            </a:endParaRPr>
          </a:p>
        </p:txBody>
      </p:sp>
      <p:sp>
        <p:nvSpPr>
          <p:cNvPr id="3" name="Content Placeholder 2"/>
          <p:cNvSpPr>
            <a:spLocks noGrp="1"/>
          </p:cNvSpPr>
          <p:nvPr>
            <p:ph idx="1"/>
          </p:nvPr>
        </p:nvSpPr>
        <p:spPr/>
        <p:txBody>
          <a:bodyPr/>
          <a:lstStyle/>
          <a:p>
            <a:pPr>
              <a:buNone/>
            </a:pPr>
            <a:endParaRPr lang="en-US" dirty="0"/>
          </a:p>
        </p:txBody>
      </p:sp>
      <p:pic>
        <p:nvPicPr>
          <p:cNvPr id="6146" name="Picture 2" descr="C:\Documents and Settings\admin\Desktop\RF_penguin_fire_drill.jpg"/>
          <p:cNvPicPr>
            <a:picLocks noChangeAspect="1" noChangeArrowheads="1"/>
          </p:cNvPicPr>
          <p:nvPr/>
        </p:nvPicPr>
        <p:blipFill>
          <a:blip r:embed="rId3" cstate="print"/>
          <a:srcRect/>
          <a:stretch>
            <a:fillRect/>
          </a:stretch>
        </p:blipFill>
        <p:spPr bwMode="auto">
          <a:xfrm>
            <a:off x="0" y="2959100"/>
            <a:ext cx="4800600" cy="3898900"/>
          </a:xfrm>
          <a:prstGeom prst="rect">
            <a:avLst/>
          </a:prstGeom>
          <a:noFill/>
        </p:spPr>
      </p:pic>
      <p:pic>
        <p:nvPicPr>
          <p:cNvPr id="6147" name="Picture 3" descr="C:\Documents and Settings\admin\Desktop\no-cheating-pic-25310-1288434503-0.jpg"/>
          <p:cNvPicPr>
            <a:picLocks noChangeAspect="1" noChangeArrowheads="1"/>
          </p:cNvPicPr>
          <p:nvPr/>
        </p:nvPicPr>
        <p:blipFill>
          <a:blip r:embed="rId4" cstate="print"/>
          <a:srcRect/>
          <a:stretch>
            <a:fillRect/>
          </a:stretch>
        </p:blipFill>
        <p:spPr bwMode="auto">
          <a:xfrm>
            <a:off x="4800600" y="4514850"/>
            <a:ext cx="4343400" cy="2343150"/>
          </a:xfrm>
          <a:prstGeom prst="rect">
            <a:avLst/>
          </a:prstGeom>
          <a:noFill/>
        </p:spPr>
      </p:pic>
      <p:pic>
        <p:nvPicPr>
          <p:cNvPr id="6148" name="Picture 4" descr="C:\Documents and Settings\admin\Desktop\img_0958.jpg"/>
          <p:cNvPicPr>
            <a:picLocks noChangeAspect="1" noChangeArrowheads="1"/>
          </p:cNvPicPr>
          <p:nvPr/>
        </p:nvPicPr>
        <p:blipFill>
          <a:blip r:embed="rId5" cstate="print"/>
          <a:srcRect/>
          <a:stretch>
            <a:fillRect/>
          </a:stretch>
        </p:blipFill>
        <p:spPr bwMode="auto">
          <a:xfrm>
            <a:off x="0" y="0"/>
            <a:ext cx="4267200" cy="3092749"/>
          </a:xfrm>
          <a:prstGeom prst="rect">
            <a:avLst/>
          </a:prstGeom>
          <a:noFill/>
        </p:spPr>
      </p:pic>
      <p:pic>
        <p:nvPicPr>
          <p:cNvPr id="6149" name="Picture 5" descr="C:\Documents and Settings\admin\Desktop\FINAL DRESS CODE_AMS.pdf.gif"/>
          <p:cNvPicPr>
            <a:picLocks noChangeAspect="1" noChangeArrowheads="1"/>
          </p:cNvPicPr>
          <p:nvPr/>
        </p:nvPicPr>
        <p:blipFill>
          <a:blip r:embed="rId6" cstate="print"/>
          <a:srcRect/>
          <a:stretch>
            <a:fillRect/>
          </a:stretch>
        </p:blipFill>
        <p:spPr bwMode="auto">
          <a:xfrm>
            <a:off x="5486400" y="1658007"/>
            <a:ext cx="3657600" cy="2837793"/>
          </a:xfrm>
          <a:prstGeom prst="rect">
            <a:avLst/>
          </a:prstGeom>
          <a:noFill/>
        </p:spPr>
      </p:pic>
      <p:sp>
        <p:nvSpPr>
          <p:cNvPr id="8" name="TextBox 7"/>
          <p:cNvSpPr txBox="1"/>
          <p:nvPr/>
        </p:nvSpPr>
        <p:spPr>
          <a:xfrm>
            <a:off x="4156288" y="0"/>
            <a:ext cx="4987712" cy="584775"/>
          </a:xfrm>
          <a:prstGeom prst="rect">
            <a:avLst/>
          </a:prstGeom>
          <a:noFill/>
        </p:spPr>
        <p:txBody>
          <a:bodyPr wrap="none" rtlCol="0">
            <a:spAutoFit/>
          </a:bodyPr>
          <a:lstStyle/>
          <a:p>
            <a:r>
              <a:rPr lang="en-US" sz="3200" b="1" dirty="0" smtClean="0"/>
              <a:t>Problem:  Lack of fire safety</a:t>
            </a:r>
            <a:endParaRPr lang="en-US"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8991600" cy="1691640"/>
          </a:xfrm>
        </p:spPr>
        <p:txBody>
          <a:bodyPr/>
          <a:lstStyle/>
          <a:p>
            <a:r>
              <a:rPr lang="en-US" dirty="0" smtClean="0">
                <a:latin typeface="Cooper Black" pitchFamily="18" charset="0"/>
              </a:rPr>
              <a:t>Steps of the Public Policy </a:t>
            </a:r>
            <a:r>
              <a:rPr lang="en-US" dirty="0" smtClean="0">
                <a:latin typeface="Cooper Black" pitchFamily="18" charset="0"/>
              </a:rPr>
              <a:t>Analyst </a:t>
            </a:r>
            <a:r>
              <a:rPr lang="en-US" dirty="0" smtClean="0">
                <a:latin typeface="Cooper Black" pitchFamily="18" charset="0"/>
              </a:rPr>
              <a:t>(PPA) </a:t>
            </a:r>
            <a:r>
              <a:rPr lang="en-US" dirty="0" smtClean="0"/>
              <a:t/>
            </a:r>
            <a:br>
              <a:rPr lang="en-US" dirty="0" smtClean="0"/>
            </a:br>
            <a:endParaRPr lang="en-US" dirty="0"/>
          </a:p>
        </p:txBody>
      </p:sp>
      <p:sp>
        <p:nvSpPr>
          <p:cNvPr id="3" name="Content Placeholder 2"/>
          <p:cNvSpPr>
            <a:spLocks noGrp="1"/>
          </p:cNvSpPr>
          <p:nvPr>
            <p:ph idx="1"/>
          </p:nvPr>
        </p:nvSpPr>
        <p:spPr>
          <a:xfrm>
            <a:off x="822960" y="1524000"/>
            <a:ext cx="7520940" cy="3156477"/>
          </a:xfrm>
        </p:spPr>
        <p:txBody>
          <a:bodyPr>
            <a:normAutofit fontScale="47500" lnSpcReduction="20000"/>
          </a:bodyPr>
          <a:lstStyle/>
          <a:p>
            <a:endParaRPr lang="en-US" sz="4600" dirty="0" smtClean="0">
              <a:latin typeface="Cooper Black" pitchFamily="18" charset="0"/>
            </a:endParaRPr>
          </a:p>
          <a:p>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3"/>
              </a:rPr>
              <a:t>Define the Problem</a:t>
            </a:r>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4"/>
              </a:rPr>
              <a:t>Gather </a:t>
            </a:r>
            <a:r>
              <a:rPr lang="en-US" sz="4600" u="sng" dirty="0" smtClean="0">
                <a:solidFill>
                  <a:srgbClr val="002060"/>
                </a:solidFill>
                <a:latin typeface="Cooper Black" pitchFamily="18" charset="0"/>
                <a:hlinkClick r:id="rId4"/>
              </a:rPr>
              <a:t>evidence</a:t>
            </a:r>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5"/>
              </a:rPr>
              <a:t>Identify causes</a:t>
            </a:r>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6"/>
              </a:rPr>
              <a:t>Evaluate a policy</a:t>
            </a:r>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7"/>
              </a:rPr>
              <a:t>Develop solutions</a:t>
            </a:r>
            <a:endParaRPr lang="en-US" sz="4600" u="sng" dirty="0" smtClean="0">
              <a:solidFill>
                <a:srgbClr val="002060"/>
              </a:solidFill>
              <a:latin typeface="Cooper Black" pitchFamily="18" charset="0"/>
            </a:endParaRPr>
          </a:p>
          <a:p>
            <a:r>
              <a:rPr lang="en-US" sz="4600" u="sng" dirty="0" smtClean="0">
                <a:solidFill>
                  <a:srgbClr val="002060"/>
                </a:solidFill>
                <a:latin typeface="Cooper Black" pitchFamily="18" charset="0"/>
                <a:hlinkClick r:id="rId8"/>
              </a:rPr>
              <a:t>Select best solution</a:t>
            </a:r>
            <a:endParaRPr lang="en-US" sz="4600" u="sng" dirty="0" smtClean="0">
              <a:solidFill>
                <a:srgbClr val="002060"/>
              </a:solidFill>
              <a:latin typeface="Cooper Black"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20940" cy="548640"/>
          </a:xfrm>
        </p:spPr>
        <p:txBody>
          <a:bodyPr/>
          <a:lstStyle/>
          <a:p>
            <a:r>
              <a:rPr lang="en-US" sz="3200" dirty="0" smtClean="0">
                <a:latin typeface="Cooper Black" pitchFamily="18" charset="0"/>
              </a:rPr>
              <a:t>STEP 1 - THE PROBLEM/s</a:t>
            </a:r>
            <a:endParaRPr lang="en-US" sz="3200" dirty="0">
              <a:latin typeface="Cooper Black" pitchFamily="18" charset="0"/>
            </a:endParaRPr>
          </a:p>
        </p:txBody>
      </p:sp>
      <p:sp>
        <p:nvSpPr>
          <p:cNvPr id="3" name="Content Placeholder 2"/>
          <p:cNvSpPr>
            <a:spLocks noGrp="1"/>
          </p:cNvSpPr>
          <p:nvPr>
            <p:ph idx="1"/>
          </p:nvPr>
        </p:nvSpPr>
        <p:spPr>
          <a:xfrm>
            <a:off x="228600" y="762000"/>
            <a:ext cx="8610600" cy="5257800"/>
          </a:xfrm>
        </p:spPr>
        <p:txBody>
          <a:bodyPr>
            <a:normAutofit/>
          </a:bodyPr>
          <a:lstStyle/>
          <a:p>
            <a:pPr>
              <a:buNone/>
            </a:pPr>
            <a:r>
              <a:rPr lang="en-US" sz="3600" dirty="0" smtClean="0">
                <a:latin typeface="Cooper Black" pitchFamily="18" charset="0"/>
              </a:rPr>
              <a:t>	Current school issues that affect both academic progress and school safety:</a:t>
            </a:r>
          </a:p>
          <a:p>
            <a:pPr>
              <a:buFont typeface="Arial" pitchFamily="34" charset="0"/>
              <a:buChar char="•"/>
            </a:pPr>
            <a:r>
              <a:rPr lang="en-US" sz="3600" dirty="0" smtClean="0">
                <a:latin typeface="Cooper Black" pitchFamily="18" charset="0"/>
              </a:rPr>
              <a:t>Cheating</a:t>
            </a:r>
          </a:p>
          <a:p>
            <a:pPr>
              <a:buFont typeface="Arial" pitchFamily="34" charset="0"/>
              <a:buChar char="•"/>
            </a:pPr>
            <a:r>
              <a:rPr lang="en-US" sz="3600" dirty="0" smtClean="0">
                <a:latin typeface="Cooper Black" pitchFamily="18" charset="0"/>
              </a:rPr>
              <a:t>Bullying</a:t>
            </a:r>
          </a:p>
          <a:p>
            <a:pPr>
              <a:buFont typeface="Arial" pitchFamily="34" charset="0"/>
              <a:buChar char="•"/>
            </a:pPr>
            <a:r>
              <a:rPr lang="en-US" sz="3600" dirty="0" smtClean="0">
                <a:latin typeface="Cooper Black" pitchFamily="18" charset="0"/>
              </a:rPr>
              <a:t>Inappropriate Dress</a:t>
            </a:r>
          </a:p>
          <a:p>
            <a:pPr>
              <a:buFont typeface="Arial" pitchFamily="34" charset="0"/>
              <a:buChar char="•"/>
            </a:pPr>
            <a:r>
              <a:rPr lang="en-US" sz="3600" dirty="0" smtClean="0">
                <a:latin typeface="Cooper Black" pitchFamily="18" charset="0"/>
              </a:rPr>
              <a:t>Lack of fire safety information</a:t>
            </a:r>
            <a:endParaRPr lang="en-US" sz="3600" dirty="0" smtClean="0">
              <a:latin typeface="Cooper Black" pitchFamily="18" charset="0"/>
            </a:endParaRPr>
          </a:p>
          <a:p>
            <a:pPr>
              <a:buNone/>
            </a:pPr>
            <a:endParaRPr lang="en-US" sz="3600" dirty="0" smtClean="0">
              <a:latin typeface="Cooper Black" pitchFamily="18" charset="0"/>
            </a:endParaRPr>
          </a:p>
          <a:p>
            <a:pPr>
              <a:buNone/>
            </a:pP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NHfJOoQOEsc/T4HDGAx9uuI/AAAAAAAAACI/eOXdetjVG-8/s400/A0241-Cheating-on-Tests_lead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600200"/>
            <a:ext cx="7010400" cy="4646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85800" y="762000"/>
            <a:ext cx="7239000" cy="584775"/>
          </a:xfrm>
          <a:prstGeom prst="rect">
            <a:avLst/>
          </a:prstGeom>
          <a:noFill/>
        </p:spPr>
        <p:txBody>
          <a:bodyPr wrap="square" rtlCol="0">
            <a:spAutoFit/>
          </a:bodyPr>
          <a:lstStyle/>
          <a:p>
            <a:pPr algn="ctr"/>
            <a:r>
              <a:rPr lang="en-US" sz="3200" b="1" dirty="0" smtClean="0">
                <a:latin typeface="Cooper Black"/>
                <a:cs typeface="Cooper Black"/>
              </a:rPr>
              <a:t>STEP 2: EVIDENCE “CHEATING”  </a:t>
            </a:r>
            <a:endParaRPr lang="en-US" sz="3200" b="1" dirty="0">
              <a:latin typeface="Cooper Black"/>
              <a:cs typeface="Cooper Black"/>
            </a:endParaRPr>
          </a:p>
        </p:txBody>
      </p:sp>
      <p:sp>
        <p:nvSpPr>
          <p:cNvPr id="5" name="TextBox 4"/>
          <p:cNvSpPr txBox="1"/>
          <p:nvPr/>
        </p:nvSpPr>
        <p:spPr>
          <a:xfrm>
            <a:off x="2667000" y="152400"/>
            <a:ext cx="3458576" cy="584775"/>
          </a:xfrm>
          <a:prstGeom prst="rect">
            <a:avLst/>
          </a:prstGeom>
          <a:noFill/>
        </p:spPr>
        <p:txBody>
          <a:bodyPr wrap="none" rtlCol="0">
            <a:spAutoFit/>
          </a:bodyPr>
          <a:lstStyle/>
          <a:p>
            <a:r>
              <a:rPr lang="en-US" sz="3200" b="1" dirty="0" smtClean="0"/>
              <a:t>Problem:  Cheating</a:t>
            </a:r>
            <a:endParaRPr lang="en-US" sz="3200" b="1" dirty="0"/>
          </a:p>
        </p:txBody>
      </p:sp>
    </p:spTree>
    <p:extLst>
      <p:ext uri="{BB962C8B-B14F-4D97-AF65-F5344CB8AC3E}">
        <p14:creationId xmlns:p14="http://schemas.microsoft.com/office/powerpoint/2010/main" xmlns="" val="1579919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772400" cy="1077218"/>
          </a:xfrm>
          <a:prstGeom prst="rect">
            <a:avLst/>
          </a:prstGeom>
          <a:noFill/>
        </p:spPr>
        <p:txBody>
          <a:bodyPr wrap="square" rtlCol="0">
            <a:spAutoFit/>
          </a:bodyPr>
          <a:lstStyle/>
          <a:p>
            <a:pPr algn="ctr"/>
            <a:r>
              <a:rPr lang="en-US" sz="2800" b="1" dirty="0" smtClean="0"/>
              <a:t>STEP 3 IDENTIFY CAUSES</a:t>
            </a:r>
          </a:p>
          <a:p>
            <a:pPr algn="ctr"/>
            <a:endParaRPr lang="en-US" dirty="0" smtClean="0"/>
          </a:p>
          <a:p>
            <a:pPr algn="ctr"/>
            <a:r>
              <a:rPr lang="en-US" dirty="0" smtClean="0"/>
              <a:t>  </a:t>
            </a:r>
            <a:endParaRPr lang="en-US" dirty="0"/>
          </a:p>
        </p:txBody>
      </p:sp>
      <p:pic>
        <p:nvPicPr>
          <p:cNvPr id="4098" name="Picture 2" descr="C:\Documents and Settings\admin\Desktop\reasons.gif"/>
          <p:cNvPicPr>
            <a:picLocks noChangeAspect="1" noChangeArrowheads="1"/>
          </p:cNvPicPr>
          <p:nvPr/>
        </p:nvPicPr>
        <p:blipFill>
          <a:blip r:embed="rId3" cstate="print"/>
          <a:srcRect/>
          <a:stretch>
            <a:fillRect/>
          </a:stretch>
        </p:blipFill>
        <p:spPr bwMode="auto">
          <a:xfrm>
            <a:off x="1066800" y="1066800"/>
            <a:ext cx="7086600" cy="5446711"/>
          </a:xfrm>
          <a:prstGeom prst="rect">
            <a:avLst/>
          </a:prstGeom>
          <a:noFill/>
        </p:spPr>
      </p:pic>
      <p:sp>
        <p:nvSpPr>
          <p:cNvPr id="4" name="TextBox 3"/>
          <p:cNvSpPr txBox="1"/>
          <p:nvPr/>
        </p:nvSpPr>
        <p:spPr>
          <a:xfrm>
            <a:off x="2133600" y="533400"/>
            <a:ext cx="4495800" cy="584775"/>
          </a:xfrm>
          <a:prstGeom prst="rect">
            <a:avLst/>
          </a:prstGeom>
          <a:noFill/>
        </p:spPr>
        <p:txBody>
          <a:bodyPr wrap="square" rtlCol="0">
            <a:spAutoFit/>
          </a:bodyPr>
          <a:lstStyle/>
          <a:p>
            <a:pPr algn="ctr"/>
            <a:r>
              <a:rPr lang="en-US" sz="3200" b="1" dirty="0" smtClean="0">
                <a:latin typeface="Cooper Black"/>
                <a:cs typeface="Cooper Black"/>
              </a:rPr>
              <a:t>STEP 3 CAUSES</a:t>
            </a:r>
            <a:endParaRPr lang="en-US" sz="3200" b="1" dirty="0">
              <a:latin typeface="Cooper Black"/>
              <a:cs typeface="Cooper Black"/>
            </a:endParaRPr>
          </a:p>
        </p:txBody>
      </p:sp>
      <p:sp>
        <p:nvSpPr>
          <p:cNvPr id="5" name="TextBox 4"/>
          <p:cNvSpPr txBox="1"/>
          <p:nvPr/>
        </p:nvSpPr>
        <p:spPr>
          <a:xfrm>
            <a:off x="2590800" y="0"/>
            <a:ext cx="3458576" cy="584775"/>
          </a:xfrm>
          <a:prstGeom prst="rect">
            <a:avLst/>
          </a:prstGeom>
          <a:noFill/>
        </p:spPr>
        <p:txBody>
          <a:bodyPr wrap="none" rtlCol="0">
            <a:spAutoFit/>
          </a:bodyPr>
          <a:lstStyle/>
          <a:p>
            <a:r>
              <a:rPr lang="en-US" sz="3200" b="1" dirty="0" smtClean="0"/>
              <a:t>Problem:  Cheating</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2.bp.blogspot.com/-pEQ1wvLs42o/T5LgsTkFhJI/AAAAAAAAAdw/BI_87qRhAxk/s1600/no-cheating-48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905000"/>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038600" y="381001"/>
            <a:ext cx="4572000" cy="4832092"/>
          </a:xfrm>
          <a:prstGeom prst="rect">
            <a:avLst/>
          </a:prstGeom>
        </p:spPr>
        <p:txBody>
          <a:bodyPr wrap="square">
            <a:spAutoFit/>
          </a:bodyPr>
          <a:lstStyle/>
          <a:p>
            <a:r>
              <a:rPr lang="en-US" sz="1400" dirty="0" smtClean="0">
                <a:latin typeface="Cooper Black"/>
              </a:rPr>
              <a:t>A20Engaging in scholastic dishonesty which includes but is not limited to: </a:t>
            </a:r>
            <a:r>
              <a:rPr lang="en-US" sz="1400" dirty="0" err="1" smtClean="0">
                <a:latin typeface="Cooper Black"/>
              </a:rPr>
              <a:t>a.Cheating</a:t>
            </a:r>
            <a:r>
              <a:rPr lang="en-US" sz="1400" dirty="0" smtClean="0">
                <a:latin typeface="Cooper Black"/>
              </a:rPr>
              <a:t> (e.g., copying from another’s test paper; using material during a test which is not authorized by the person giving the test; collaborating with another student during the test without authorization; knowingly using, buying, selling, stealing, transporting, or soliciting, in whole or part, the contents of an </a:t>
            </a:r>
            <a:r>
              <a:rPr lang="en-US" sz="1400" dirty="0" err="1" smtClean="0">
                <a:latin typeface="Cooper Black"/>
              </a:rPr>
              <a:t>unadministered</a:t>
            </a:r>
            <a:r>
              <a:rPr lang="en-US" sz="1400" dirty="0" smtClean="0">
                <a:latin typeface="Cooper Black"/>
              </a:rPr>
              <a:t> test; substituting for another student or permitting another student to substitute for one’s self to take a test; bribing another person to obtain a test that is to be administered; or securing copies of the test or answers to the test in advance of the test) person in preparing written work for credit)</a:t>
            </a:r>
          </a:p>
          <a:p>
            <a:r>
              <a:rPr lang="en-US" sz="1400" dirty="0" err="1" smtClean="0">
                <a:latin typeface="Cooper Black"/>
              </a:rPr>
              <a:t>DisciplineCode</a:t>
            </a:r>
            <a:r>
              <a:rPr lang="en-US" sz="1400" dirty="0" smtClean="0">
                <a:latin typeface="Cooper Black"/>
              </a:rPr>
              <a:t> </a:t>
            </a:r>
            <a:r>
              <a:rPr lang="en-US" sz="1400" dirty="0" smtClean="0">
                <a:latin typeface="Cooper Black"/>
                <a:hlinkClick r:id="rId4"/>
              </a:rPr>
              <a:t>http://schools.nyc.gov/NR/rdonlyres/188AF3E2-F12B-4754-8471-F2EFB344AE2B/0/DiscCodebooklet2013final.pd f</a:t>
            </a:r>
            <a:r>
              <a:rPr lang="en-US" sz="1400" dirty="0" smtClean="0">
                <a:latin typeface="Cooper Black"/>
              </a:rPr>
              <a:t>    </a:t>
            </a:r>
          </a:p>
          <a:p>
            <a:endParaRPr lang="en-US" sz="1400" dirty="0" smtClean="0">
              <a:latin typeface="Cooper Black"/>
            </a:endParaRPr>
          </a:p>
          <a:p>
            <a:r>
              <a:rPr lang="en-US" sz="1400" dirty="0" smtClean="0">
                <a:latin typeface="Cooper Black"/>
              </a:rPr>
              <a:t>                                     </a:t>
            </a:r>
            <a:endParaRPr lang="en-US" sz="1400" dirty="0">
              <a:latin typeface="Cooper Black"/>
            </a:endParaRPr>
          </a:p>
        </p:txBody>
      </p:sp>
      <p:sp>
        <p:nvSpPr>
          <p:cNvPr id="5" name="TextBox 4"/>
          <p:cNvSpPr txBox="1"/>
          <p:nvPr/>
        </p:nvSpPr>
        <p:spPr>
          <a:xfrm>
            <a:off x="0" y="533400"/>
            <a:ext cx="4038600" cy="1077218"/>
          </a:xfrm>
          <a:prstGeom prst="rect">
            <a:avLst/>
          </a:prstGeom>
          <a:noFill/>
        </p:spPr>
        <p:txBody>
          <a:bodyPr wrap="square" rtlCol="0">
            <a:spAutoFit/>
          </a:bodyPr>
          <a:lstStyle/>
          <a:p>
            <a:pPr algn="ctr"/>
            <a:r>
              <a:rPr lang="en-US" sz="3200" b="1" dirty="0" smtClean="0">
                <a:latin typeface="Cooper Black"/>
                <a:cs typeface="Cooper Black"/>
              </a:rPr>
              <a:t>STEP 4 EXISTING POLICY </a:t>
            </a:r>
            <a:endParaRPr lang="en-US" sz="3200" b="1" dirty="0">
              <a:latin typeface="Cooper Black"/>
              <a:cs typeface="Cooper Black"/>
            </a:endParaRPr>
          </a:p>
        </p:txBody>
      </p:sp>
      <p:sp>
        <p:nvSpPr>
          <p:cNvPr id="6" name="TextBox 5"/>
          <p:cNvSpPr txBox="1"/>
          <p:nvPr/>
        </p:nvSpPr>
        <p:spPr>
          <a:xfrm>
            <a:off x="304800" y="0"/>
            <a:ext cx="3458576" cy="584775"/>
          </a:xfrm>
          <a:prstGeom prst="rect">
            <a:avLst/>
          </a:prstGeom>
          <a:noFill/>
        </p:spPr>
        <p:txBody>
          <a:bodyPr wrap="none" rtlCol="0">
            <a:spAutoFit/>
          </a:bodyPr>
          <a:lstStyle/>
          <a:p>
            <a:r>
              <a:rPr lang="en-US" sz="3200" b="1" dirty="0" smtClean="0"/>
              <a:t>Problem:  Cheating</a:t>
            </a:r>
            <a:endParaRPr lang="en-US" sz="3200" b="1" dirty="0"/>
          </a:p>
        </p:txBody>
      </p:sp>
    </p:spTree>
    <p:extLst>
      <p:ext uri="{BB962C8B-B14F-4D97-AF65-F5344CB8AC3E}">
        <p14:creationId xmlns:p14="http://schemas.microsoft.com/office/powerpoint/2010/main" xmlns="" val="707114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43000" y="1600200"/>
            <a:ext cx="7086600" cy="4380920"/>
          </a:xfrm>
          <a:prstGeom prst="rect">
            <a:avLst/>
          </a:prstGeom>
        </p:spPr>
      </p:pic>
      <p:sp>
        <p:nvSpPr>
          <p:cNvPr id="3" name="Rectangle 2"/>
          <p:cNvSpPr/>
          <p:nvPr/>
        </p:nvSpPr>
        <p:spPr>
          <a:xfrm>
            <a:off x="990600" y="762000"/>
            <a:ext cx="7315200" cy="584775"/>
          </a:xfrm>
          <a:prstGeom prst="rect">
            <a:avLst/>
          </a:prstGeom>
        </p:spPr>
        <p:txBody>
          <a:bodyPr wrap="square">
            <a:spAutoFit/>
          </a:bodyPr>
          <a:lstStyle/>
          <a:p>
            <a:pPr algn="ctr"/>
            <a:r>
              <a:rPr lang="en-US" sz="3200" b="1" dirty="0" smtClean="0">
                <a:latin typeface="Cooper Black"/>
                <a:cs typeface="Cooper Black"/>
              </a:rPr>
              <a:t>STEP 2: EVIDENCE “BULLYING”  </a:t>
            </a:r>
            <a:endParaRPr lang="en-US" sz="3200" b="1" dirty="0">
              <a:latin typeface="Cooper Black"/>
              <a:cs typeface="Cooper Black"/>
            </a:endParaRPr>
          </a:p>
        </p:txBody>
      </p:sp>
      <p:sp>
        <p:nvSpPr>
          <p:cNvPr id="4" name="TextBox 3"/>
          <p:cNvSpPr txBox="1"/>
          <p:nvPr/>
        </p:nvSpPr>
        <p:spPr>
          <a:xfrm>
            <a:off x="2590800" y="152400"/>
            <a:ext cx="3277436" cy="584775"/>
          </a:xfrm>
          <a:prstGeom prst="rect">
            <a:avLst/>
          </a:prstGeom>
          <a:noFill/>
        </p:spPr>
        <p:txBody>
          <a:bodyPr wrap="none" rtlCol="0">
            <a:spAutoFit/>
          </a:bodyPr>
          <a:lstStyle/>
          <a:p>
            <a:r>
              <a:rPr lang="en-US" sz="3200" b="1" dirty="0" smtClean="0"/>
              <a:t>Problem:  Bullying</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305800" cy="3416320"/>
          </a:xfrm>
          <a:prstGeom prst="rect">
            <a:avLst/>
          </a:prstGeom>
        </p:spPr>
        <p:txBody>
          <a:bodyPr wrap="square">
            <a:spAutoFit/>
          </a:bodyPr>
          <a:lstStyle/>
          <a:p>
            <a:pPr fontAlgn="base"/>
            <a:r>
              <a:rPr lang="en-US" sz="2400" b="1" dirty="0" smtClean="0">
                <a:latin typeface="Cooper Black"/>
                <a:cs typeface="Cooper Black"/>
              </a:rPr>
              <a:t>Family </a:t>
            </a:r>
            <a:r>
              <a:rPr lang="en-US" sz="2400" dirty="0" smtClean="0">
                <a:latin typeface="Cooper Black"/>
                <a:cs typeface="Cooper Black"/>
              </a:rPr>
              <a:t>risk factors for bullying:</a:t>
            </a:r>
          </a:p>
          <a:p>
            <a:pPr marL="800100" lvl="1" indent="-342900" fontAlgn="base">
              <a:buFont typeface="Arial"/>
              <a:buChar char="•"/>
            </a:pPr>
            <a:r>
              <a:rPr lang="en-US" sz="2400" dirty="0" smtClean="0">
                <a:latin typeface="Cooper Black"/>
                <a:cs typeface="Cooper Black"/>
              </a:rPr>
              <a:t>A lack of warmth and involvement on the part of parents.</a:t>
            </a:r>
          </a:p>
          <a:p>
            <a:pPr marL="800100" lvl="1" indent="-342900" fontAlgn="base">
              <a:buFont typeface="Arial"/>
              <a:buChar char="•"/>
            </a:pPr>
            <a:r>
              <a:rPr lang="en-US" sz="2400" dirty="0" smtClean="0">
                <a:latin typeface="Cooper Black"/>
                <a:cs typeface="Cooper Black"/>
              </a:rPr>
              <a:t>Overly-permissive parenting (including a lack of limits for children’s behavior).</a:t>
            </a:r>
          </a:p>
          <a:p>
            <a:pPr marL="800100" lvl="1" indent="-342900" fontAlgn="base">
              <a:buFont typeface="Arial"/>
              <a:buChar char="•"/>
            </a:pPr>
            <a:r>
              <a:rPr lang="en-US" sz="2400" dirty="0" smtClean="0">
                <a:latin typeface="Cooper Black"/>
                <a:cs typeface="Cooper Black"/>
              </a:rPr>
              <a:t>A lack of supervision by parents.</a:t>
            </a:r>
          </a:p>
          <a:p>
            <a:pPr marL="800100" lvl="1" indent="-342900" fontAlgn="base">
              <a:buFont typeface="Arial"/>
              <a:buChar char="•"/>
            </a:pPr>
            <a:r>
              <a:rPr lang="en-US" sz="2400" dirty="0" smtClean="0">
                <a:latin typeface="Cooper Black"/>
                <a:cs typeface="Cooper Black"/>
              </a:rPr>
              <a:t>Harsh, physical discipline.</a:t>
            </a:r>
          </a:p>
          <a:p>
            <a:pPr marL="800100" lvl="1" indent="-342900" fontAlgn="base">
              <a:buFont typeface="Arial"/>
              <a:buChar char="•"/>
            </a:pPr>
            <a:r>
              <a:rPr lang="en-US" sz="2400" dirty="0" smtClean="0">
                <a:latin typeface="Cooper Black"/>
                <a:cs typeface="Cooper Black"/>
              </a:rPr>
              <a:t>Parent modeling of bullying behavior.</a:t>
            </a:r>
            <a:r>
              <a:rPr lang="en-US" sz="2400" baseline="30000" dirty="0" smtClean="0">
                <a:latin typeface="Cooper Black"/>
                <a:cs typeface="Cooper Black"/>
              </a:rPr>
              <a:t>1</a:t>
            </a:r>
            <a:endParaRPr lang="en-US" sz="2400" dirty="0" smtClean="0">
              <a:latin typeface="Cooper Black"/>
              <a:cs typeface="Cooper Black"/>
            </a:endParaRPr>
          </a:p>
          <a:p>
            <a:pPr marL="800100" lvl="1" indent="-342900" fontAlgn="base">
              <a:buFont typeface="Arial"/>
              <a:buChar char="•"/>
            </a:pPr>
            <a:r>
              <a:rPr lang="en-US" sz="2400" dirty="0" smtClean="0">
                <a:latin typeface="Cooper Black"/>
                <a:cs typeface="Cooper Black"/>
              </a:rPr>
              <a:t>Victimization by older brothers.</a:t>
            </a:r>
            <a:r>
              <a:rPr lang="en-US" sz="2400" baseline="30000" dirty="0" smtClean="0">
                <a:latin typeface="Cooper Black"/>
                <a:cs typeface="Cooper Black"/>
              </a:rPr>
              <a:t>2</a:t>
            </a:r>
            <a:endParaRPr lang="en-US" sz="2400" dirty="0" smtClean="0">
              <a:latin typeface="Cooper Black"/>
              <a:cs typeface="Cooper Black"/>
            </a:endParaRPr>
          </a:p>
        </p:txBody>
      </p:sp>
      <p:sp>
        <p:nvSpPr>
          <p:cNvPr id="3" name="TextBox 2"/>
          <p:cNvSpPr txBox="1"/>
          <p:nvPr/>
        </p:nvSpPr>
        <p:spPr>
          <a:xfrm>
            <a:off x="2438400" y="685800"/>
            <a:ext cx="5715000" cy="584775"/>
          </a:xfrm>
          <a:prstGeom prst="rect">
            <a:avLst/>
          </a:prstGeom>
          <a:noFill/>
        </p:spPr>
        <p:txBody>
          <a:bodyPr wrap="square" rtlCol="0">
            <a:spAutoFit/>
          </a:bodyPr>
          <a:lstStyle/>
          <a:p>
            <a:r>
              <a:rPr lang="en-US" sz="3200" b="1" dirty="0" smtClean="0">
                <a:latin typeface="Cooper Black"/>
                <a:cs typeface="Cooper Black"/>
              </a:rPr>
              <a:t>STEP 3  CAUSE 1 </a:t>
            </a:r>
            <a:endParaRPr lang="en-US" sz="3200" b="1" dirty="0">
              <a:latin typeface="Cooper Black"/>
              <a:cs typeface="Cooper Black"/>
            </a:endParaRPr>
          </a:p>
        </p:txBody>
      </p:sp>
      <p:sp>
        <p:nvSpPr>
          <p:cNvPr id="4" name="TextBox 3"/>
          <p:cNvSpPr txBox="1"/>
          <p:nvPr/>
        </p:nvSpPr>
        <p:spPr>
          <a:xfrm>
            <a:off x="2590800" y="152400"/>
            <a:ext cx="3277436" cy="584775"/>
          </a:xfrm>
          <a:prstGeom prst="rect">
            <a:avLst/>
          </a:prstGeom>
          <a:noFill/>
        </p:spPr>
        <p:txBody>
          <a:bodyPr wrap="none" rtlCol="0">
            <a:spAutoFit/>
          </a:bodyPr>
          <a:lstStyle/>
          <a:p>
            <a:r>
              <a:rPr lang="en-US" sz="3200" b="1" dirty="0" smtClean="0"/>
              <a:t>Problem:  Bullying</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696200" cy="4893647"/>
          </a:xfrm>
          <a:prstGeom prst="rect">
            <a:avLst/>
          </a:prstGeom>
        </p:spPr>
        <p:txBody>
          <a:bodyPr wrap="square">
            <a:spAutoFit/>
          </a:bodyPr>
          <a:lstStyle/>
          <a:p>
            <a:pPr fontAlgn="base"/>
            <a:r>
              <a:rPr lang="en-US" sz="2400" b="1" dirty="0">
                <a:latin typeface="Cooper Black"/>
                <a:cs typeface="Cooper Black"/>
              </a:rPr>
              <a:t>Peer </a:t>
            </a:r>
            <a:r>
              <a:rPr lang="en-US" sz="2400" dirty="0">
                <a:latin typeface="Cooper Black"/>
                <a:cs typeface="Cooper Black"/>
              </a:rPr>
              <a:t>risk factors for bullying:</a:t>
            </a:r>
          </a:p>
          <a:p>
            <a:pPr marL="800100" lvl="1" indent="-342900" fontAlgn="base">
              <a:buFont typeface="Arial"/>
              <a:buChar char="•"/>
            </a:pPr>
            <a:r>
              <a:rPr lang="en-US" sz="2400" dirty="0">
                <a:latin typeface="Cooper Black"/>
                <a:cs typeface="Cooper Black"/>
              </a:rPr>
              <a:t>Friends who bully.</a:t>
            </a:r>
          </a:p>
          <a:p>
            <a:pPr marL="800100" lvl="1" indent="-342900" fontAlgn="base">
              <a:buFont typeface="Arial"/>
              <a:buChar char="•"/>
            </a:pPr>
            <a:r>
              <a:rPr lang="en-US" sz="2400" dirty="0">
                <a:latin typeface="Cooper Black"/>
                <a:cs typeface="Cooper Black"/>
              </a:rPr>
              <a:t>Friends who have positive attitudes about violence.</a:t>
            </a:r>
            <a:r>
              <a:rPr lang="en-US" sz="2400" baseline="30000" dirty="0">
                <a:latin typeface="Cooper Black"/>
                <a:cs typeface="Cooper Black"/>
              </a:rPr>
              <a:t>1</a:t>
            </a:r>
            <a:endParaRPr lang="en-US" sz="2400" dirty="0">
              <a:latin typeface="Cooper Black"/>
              <a:cs typeface="Cooper Black"/>
            </a:endParaRPr>
          </a:p>
          <a:p>
            <a:pPr marL="800100" lvl="1" indent="-342900" fontAlgn="base">
              <a:buFont typeface="Arial"/>
              <a:buChar char="•"/>
            </a:pPr>
            <a:r>
              <a:rPr lang="en-US" sz="2400" dirty="0">
                <a:latin typeface="Cooper Black"/>
                <a:cs typeface="Cooper Black"/>
              </a:rPr>
              <a:t>Some aggressive children who take on high status roles may use bullying as a way to enhance their social power and protect their prestige with peers.</a:t>
            </a:r>
          </a:p>
          <a:p>
            <a:pPr marL="800100" lvl="1" indent="-342900" fontAlgn="base">
              <a:buFont typeface="Arial"/>
              <a:buChar char="•"/>
            </a:pPr>
            <a:r>
              <a:rPr lang="en-US" sz="2400" dirty="0">
                <a:latin typeface="Cooper Black"/>
                <a:cs typeface="Cooper Black"/>
              </a:rPr>
              <a:t>Some children with low social status may use bullying as a way to deflect taunting and aggression that is directed towards them, or to enhance their social position with higher status peers</a:t>
            </a:r>
            <a:r>
              <a:rPr lang="en-US" sz="2400" dirty="0"/>
              <a:t>.</a:t>
            </a:r>
            <a:r>
              <a:rPr lang="en-US" sz="2400" baseline="30000" dirty="0"/>
              <a:t>3, 4</a:t>
            </a:r>
            <a:endParaRPr lang="en-US" sz="2400" dirty="0"/>
          </a:p>
        </p:txBody>
      </p:sp>
      <p:sp>
        <p:nvSpPr>
          <p:cNvPr id="3" name="Rectangle 2"/>
          <p:cNvSpPr/>
          <p:nvPr/>
        </p:nvSpPr>
        <p:spPr>
          <a:xfrm>
            <a:off x="2514600" y="609600"/>
            <a:ext cx="3962400" cy="584775"/>
          </a:xfrm>
          <a:prstGeom prst="rect">
            <a:avLst/>
          </a:prstGeom>
        </p:spPr>
        <p:txBody>
          <a:bodyPr wrap="square">
            <a:spAutoFit/>
          </a:bodyPr>
          <a:lstStyle/>
          <a:p>
            <a:r>
              <a:rPr lang="en-US" sz="3200" b="1" dirty="0">
                <a:latin typeface="Cooper Black"/>
                <a:cs typeface="Cooper Black"/>
              </a:rPr>
              <a:t>STEP 3  </a:t>
            </a:r>
            <a:r>
              <a:rPr lang="en-US" sz="3200" b="1" dirty="0" smtClean="0">
                <a:latin typeface="Cooper Black"/>
                <a:cs typeface="Cooper Black"/>
              </a:rPr>
              <a:t>CAUSE 2 </a:t>
            </a:r>
            <a:endParaRPr lang="en-US" sz="3200" b="1" dirty="0">
              <a:latin typeface="Cooper Black"/>
              <a:cs typeface="Cooper Black"/>
            </a:endParaRPr>
          </a:p>
        </p:txBody>
      </p:sp>
      <p:sp>
        <p:nvSpPr>
          <p:cNvPr id="4" name="TextBox 3"/>
          <p:cNvSpPr txBox="1"/>
          <p:nvPr/>
        </p:nvSpPr>
        <p:spPr>
          <a:xfrm>
            <a:off x="2590800" y="0"/>
            <a:ext cx="3277436" cy="584775"/>
          </a:xfrm>
          <a:prstGeom prst="rect">
            <a:avLst/>
          </a:prstGeom>
          <a:noFill/>
        </p:spPr>
        <p:txBody>
          <a:bodyPr wrap="none" rtlCol="0">
            <a:spAutoFit/>
          </a:bodyPr>
          <a:lstStyle/>
          <a:p>
            <a:r>
              <a:rPr lang="en-US" sz="3200" b="1" dirty="0" smtClean="0"/>
              <a:t>Problem:  Bullying</a:t>
            </a:r>
            <a:endParaRPr lang="en-US" sz="3200" b="1" dirty="0"/>
          </a:p>
        </p:txBody>
      </p:sp>
    </p:spTree>
    <p:extLst>
      <p:ext uri="{BB962C8B-B14F-4D97-AF65-F5344CB8AC3E}">
        <p14:creationId xmlns:p14="http://schemas.microsoft.com/office/powerpoint/2010/main" xmlns="" val="957086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407</TotalTime>
  <Words>748</Words>
  <Application>Microsoft Office PowerPoint</Application>
  <PresentationFormat>On-screen Show (4:3)</PresentationFormat>
  <Paragraphs>113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Angles</vt:lpstr>
      <vt:lpstr>WHAT WOULD LIFE BE LIKE WITHOUT RULES &amp; LAWS…</vt:lpstr>
      <vt:lpstr>Steps of the Public Policy Analyst (PPA)  </vt:lpstr>
      <vt:lpstr>STEP 1 - THE PROBLEM/s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STEP 5 SOLUTIONS</vt:lpstr>
      <vt:lpstr>THE BEST SOLUTION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WOULD BE LIFE LIKE WITHOUT…</dc:title>
  <dc:creator>Danny</dc:creator>
  <cp:lastModifiedBy>ann nigro</cp:lastModifiedBy>
  <cp:revision>52</cp:revision>
  <cp:lastPrinted>2013-10-24T19:18:29Z</cp:lastPrinted>
  <dcterms:created xsi:type="dcterms:W3CDTF">2013-10-23T21:25:13Z</dcterms:created>
  <dcterms:modified xsi:type="dcterms:W3CDTF">2013-10-28T14:19:54Z</dcterms:modified>
</cp:coreProperties>
</file>