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8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B68C4-F6B4-4CC8-94B1-C6C3558F9A2D}" type="datetimeFigureOut">
              <a:rPr lang="en-US" smtClean="0"/>
              <a:pPr/>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E73C6-7617-434F-BA49-9CC9D8662DE4}" type="slidenum">
              <a:rPr lang="en-US" smtClean="0"/>
              <a:pPr/>
              <a:t>‹#›</a:t>
            </a:fld>
            <a:endParaRPr lang="en-US"/>
          </a:p>
        </p:txBody>
      </p:sp>
    </p:spTree>
    <p:extLst>
      <p:ext uri="{BB962C8B-B14F-4D97-AF65-F5344CB8AC3E}">
        <p14:creationId xmlns:p14="http://schemas.microsoft.com/office/powerpoint/2010/main" val="405249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means that 10,560 of those 16,000 have committed plagiarism at least once and that 1,280 of those cheat regularly.</a:t>
            </a:r>
          </a:p>
          <a:p>
            <a:endParaRPr lang="en-US" dirty="0"/>
          </a:p>
        </p:txBody>
      </p:sp>
      <p:sp>
        <p:nvSpPr>
          <p:cNvPr id="4" name="Slide Number Placeholder 3"/>
          <p:cNvSpPr>
            <a:spLocks noGrp="1"/>
          </p:cNvSpPr>
          <p:nvPr>
            <p:ph type="sldNum" sz="quarter" idx="10"/>
          </p:nvPr>
        </p:nvSpPr>
        <p:spPr/>
        <p:txBody>
          <a:bodyPr/>
          <a:lstStyle/>
          <a:p>
            <a:fld id="{52EE73C6-7617-434F-BA49-9CC9D8662DE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EE73C6-7617-434F-BA49-9CC9D8662DE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BC0FBA-D071-41E3-8009-6032BA64A0B4}" type="datetimeFigureOut">
              <a:rPr lang="en-US" smtClean="0"/>
              <a:pPr/>
              <a:t>2/6/2013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7856DE-2C1C-4EA1-B97E-397612AC05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C0FBA-D071-41E3-8009-6032BA64A0B4}"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C0FBA-D071-41E3-8009-6032BA64A0B4}"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C0FBA-D071-41E3-8009-6032BA64A0B4}"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BC0FBA-D071-41E3-8009-6032BA64A0B4}"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56DE-2C1C-4EA1-B97E-397612AC05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BC0FBA-D071-41E3-8009-6032BA64A0B4}"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BC0FBA-D071-41E3-8009-6032BA64A0B4}"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BC0FBA-D071-41E3-8009-6032BA64A0B4}"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C0FBA-D071-41E3-8009-6032BA64A0B4}"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BC0FBA-D071-41E3-8009-6032BA64A0B4}"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56DE-2C1C-4EA1-B97E-397612AC05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BC0FBA-D071-41E3-8009-6032BA64A0B4}"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B7856DE-2C1C-4EA1-B97E-397612AC05E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BC0FBA-D071-41E3-8009-6032BA64A0B4}" type="datetimeFigureOut">
              <a:rPr lang="en-US" smtClean="0"/>
              <a:pPr/>
              <a:t>2/6/2013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7856DE-2C1C-4EA1-B97E-397612AC05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828800"/>
          </a:xfrm>
        </p:spPr>
        <p:txBody>
          <a:bodyPr>
            <a:noAutofit/>
          </a:bodyPr>
          <a:lstStyle/>
          <a:p>
            <a:pPr algn="ctr"/>
            <a:r>
              <a:rPr lang="en-US" sz="6600" dirty="0" smtClean="0"/>
              <a:t>Plagiarism and Cheating</a:t>
            </a:r>
            <a:br>
              <a:rPr lang="en-US" sz="6600" dirty="0" smtClean="0"/>
            </a:br>
            <a:endParaRPr lang="en-US" sz="6600" dirty="0"/>
          </a:p>
        </p:txBody>
      </p:sp>
      <p:sp>
        <p:nvSpPr>
          <p:cNvPr id="3" name="Subtitle 2"/>
          <p:cNvSpPr>
            <a:spLocks noGrp="1"/>
          </p:cNvSpPr>
          <p:nvPr>
            <p:ph type="subTitle" idx="1"/>
          </p:nvPr>
        </p:nvSpPr>
        <p:spPr>
          <a:xfrm>
            <a:off x="609600" y="2362200"/>
            <a:ext cx="7854696" cy="810064"/>
          </a:xfrm>
        </p:spPr>
        <p:txBody>
          <a:bodyPr/>
          <a:lstStyle/>
          <a:p>
            <a:pPr algn="ctr"/>
            <a:r>
              <a:rPr lang="en-US" dirty="0" smtClean="0"/>
              <a:t>Societal  Issues in Today’s Technological World</a:t>
            </a:r>
            <a:endParaRPr lang="en-US" dirty="0"/>
          </a:p>
        </p:txBody>
      </p:sp>
      <p:pic>
        <p:nvPicPr>
          <p:cNvPr id="4" name="Picture 3" descr="thCAG72VSQ.jpg"/>
          <p:cNvPicPr>
            <a:picLocks noChangeAspect="1"/>
          </p:cNvPicPr>
          <p:nvPr/>
        </p:nvPicPr>
        <p:blipFill>
          <a:blip r:embed="rId3" cstate="print"/>
          <a:stretch>
            <a:fillRect/>
          </a:stretch>
        </p:blipFill>
        <p:spPr>
          <a:xfrm>
            <a:off x="3124200" y="3581400"/>
            <a:ext cx="2381250" cy="25336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Solutions</a:t>
            </a:r>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609600" y="6172200"/>
            <a:ext cx="3857210" cy="369332"/>
          </a:xfrm>
          <a:prstGeom prst="rect">
            <a:avLst/>
          </a:prstGeom>
          <a:noFill/>
        </p:spPr>
        <p:txBody>
          <a:bodyPr wrap="none" rtlCol="0">
            <a:spAutoFit/>
          </a:bodyPr>
          <a:lstStyle/>
          <a:p>
            <a:r>
              <a:rPr lang="en-US" dirty="0" smtClean="0"/>
              <a:t>Step 5 of the PPA:  Develop Solutions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Plagiarism?</a:t>
            </a:r>
            <a:endParaRPr lang="en-US" dirty="0"/>
          </a:p>
        </p:txBody>
      </p:sp>
      <p:sp>
        <p:nvSpPr>
          <p:cNvPr id="3" name="Content Placeholder 2"/>
          <p:cNvSpPr>
            <a:spLocks noGrp="1"/>
          </p:cNvSpPr>
          <p:nvPr>
            <p:ph idx="1"/>
          </p:nvPr>
        </p:nvSpPr>
        <p:spPr>
          <a:xfrm>
            <a:off x="457200" y="2438400"/>
            <a:ext cx="8229600" cy="2636520"/>
          </a:xfrm>
        </p:spPr>
        <p:txBody>
          <a:bodyPr>
            <a:normAutofit/>
          </a:bodyPr>
          <a:lstStyle/>
          <a:p>
            <a:r>
              <a:rPr lang="en-US" sz="3600" dirty="0" smtClean="0"/>
              <a:t>Plagiarism is taking somebody else’s ideas,  words, research or other kinds of materials as your own without giving proper credit to the source.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839200" cy="1143000"/>
          </a:xfrm>
        </p:spPr>
        <p:txBody>
          <a:bodyPr>
            <a:normAutofit/>
          </a:bodyPr>
          <a:lstStyle/>
          <a:p>
            <a:r>
              <a:rPr lang="en-US" sz="4400" dirty="0" smtClean="0"/>
              <a:t>Steps of the Public Policy Analyst (PPA)</a:t>
            </a:r>
            <a:endParaRPr lang="en-US" sz="4400" dirty="0"/>
          </a:p>
        </p:txBody>
      </p:sp>
      <p:sp>
        <p:nvSpPr>
          <p:cNvPr id="3" name="Content Placeholder 2"/>
          <p:cNvSpPr>
            <a:spLocks noGrp="1"/>
          </p:cNvSpPr>
          <p:nvPr>
            <p:ph idx="1"/>
          </p:nvPr>
        </p:nvSpPr>
        <p:spPr>
          <a:xfrm>
            <a:off x="457200" y="2133600"/>
            <a:ext cx="8229600" cy="4191000"/>
          </a:xfrm>
        </p:spPr>
        <p:txBody>
          <a:bodyPr/>
          <a:lstStyle/>
          <a:p>
            <a:r>
              <a:rPr lang="en-US" dirty="0" smtClean="0"/>
              <a:t>Define the Problem</a:t>
            </a:r>
          </a:p>
          <a:p>
            <a:r>
              <a:rPr lang="en-US" dirty="0" smtClean="0"/>
              <a:t>Gather the Evidence</a:t>
            </a:r>
          </a:p>
          <a:p>
            <a:r>
              <a:rPr lang="en-US" dirty="0" smtClean="0"/>
              <a:t>Identify the Causes</a:t>
            </a:r>
          </a:p>
          <a:p>
            <a:r>
              <a:rPr lang="en-US" dirty="0" smtClean="0"/>
              <a:t>Examine Existing Policy</a:t>
            </a:r>
          </a:p>
          <a:p>
            <a:r>
              <a:rPr lang="en-US" dirty="0" smtClean="0"/>
              <a:t>Develop Solutions</a:t>
            </a:r>
          </a:p>
          <a:p>
            <a:r>
              <a:rPr lang="en-US" dirty="0" smtClean="0"/>
              <a:t>Select the Best Solution</a:t>
            </a:r>
            <a:endParaRPr lang="en-US" dirty="0"/>
          </a:p>
        </p:txBody>
      </p:sp>
    </p:spTree>
    <p:extLst>
      <p:ext uri="{BB962C8B-B14F-4D97-AF65-F5344CB8AC3E}">
        <p14:creationId xmlns:p14="http://schemas.microsoft.com/office/powerpoint/2010/main" val="211436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Plagiarism!</a:t>
            </a:r>
            <a:endParaRPr lang="en-US" dirty="0"/>
          </a:p>
        </p:txBody>
      </p:sp>
      <p:sp>
        <p:nvSpPr>
          <p:cNvPr id="3" name="Content Placeholder 2"/>
          <p:cNvSpPr>
            <a:spLocks noGrp="1"/>
          </p:cNvSpPr>
          <p:nvPr>
            <p:ph idx="1"/>
          </p:nvPr>
        </p:nvSpPr>
        <p:spPr>
          <a:xfrm>
            <a:off x="457200" y="2057400"/>
            <a:ext cx="8229600" cy="1645920"/>
          </a:xfrm>
        </p:spPr>
        <p:txBody>
          <a:bodyPr/>
          <a:lstStyle/>
          <a:p>
            <a:r>
              <a:rPr lang="en-US" dirty="0" smtClean="0"/>
              <a:t>With technological access to so much written work it is simple to just find somebody else’s work and use it as your own to complete a project.</a:t>
            </a:r>
          </a:p>
          <a:p>
            <a:endParaRPr lang="en-US" dirty="0"/>
          </a:p>
        </p:txBody>
      </p:sp>
      <p:sp>
        <p:nvSpPr>
          <p:cNvPr id="4" name="TextBox 3"/>
          <p:cNvSpPr txBox="1"/>
          <p:nvPr/>
        </p:nvSpPr>
        <p:spPr>
          <a:xfrm>
            <a:off x="914400" y="3733800"/>
            <a:ext cx="7467600" cy="646331"/>
          </a:xfrm>
          <a:prstGeom prst="rect">
            <a:avLst/>
          </a:prstGeom>
          <a:noFill/>
        </p:spPr>
        <p:txBody>
          <a:bodyPr wrap="square" rtlCol="0">
            <a:spAutoFit/>
          </a:bodyPr>
          <a:lstStyle/>
          <a:p>
            <a:r>
              <a:rPr lang="en-US" sz="3600" dirty="0" smtClean="0"/>
              <a:t>Question - What’s wrong with that?</a:t>
            </a:r>
            <a:endParaRPr lang="en-US" sz="3600" dirty="0"/>
          </a:p>
        </p:txBody>
      </p:sp>
      <p:sp>
        <p:nvSpPr>
          <p:cNvPr id="5" name="TextBox 4"/>
          <p:cNvSpPr txBox="1"/>
          <p:nvPr/>
        </p:nvSpPr>
        <p:spPr>
          <a:xfrm>
            <a:off x="1600200" y="4724400"/>
            <a:ext cx="6248400" cy="646331"/>
          </a:xfrm>
          <a:prstGeom prst="rect">
            <a:avLst/>
          </a:prstGeom>
          <a:noFill/>
        </p:spPr>
        <p:txBody>
          <a:bodyPr wrap="square" rtlCol="0">
            <a:spAutoFit/>
          </a:bodyPr>
          <a:lstStyle/>
          <a:p>
            <a:pPr algn="ctr"/>
            <a:r>
              <a:rPr lang="en-US" sz="3600" dirty="0" smtClean="0">
                <a:solidFill>
                  <a:srgbClr val="FF0000"/>
                </a:solidFill>
              </a:rPr>
              <a:t>Answer – It’s dishonest!</a:t>
            </a:r>
            <a:endParaRPr lang="en-US" sz="3600" dirty="0">
              <a:solidFill>
                <a:srgbClr val="FF0000"/>
              </a:solidFill>
            </a:endParaRPr>
          </a:p>
        </p:txBody>
      </p:sp>
      <p:sp>
        <p:nvSpPr>
          <p:cNvPr id="6" name="TextBox 5"/>
          <p:cNvSpPr txBox="1"/>
          <p:nvPr/>
        </p:nvSpPr>
        <p:spPr>
          <a:xfrm>
            <a:off x="609600" y="6172200"/>
            <a:ext cx="4083234" cy="369332"/>
          </a:xfrm>
          <a:prstGeom prst="rect">
            <a:avLst/>
          </a:prstGeom>
          <a:noFill/>
        </p:spPr>
        <p:txBody>
          <a:bodyPr wrap="none" rtlCol="0">
            <a:spAutoFit/>
          </a:bodyPr>
          <a:lstStyle/>
          <a:p>
            <a:r>
              <a:rPr lang="en-US" dirty="0" smtClean="0"/>
              <a:t>Step 1 of the PPA:  Define the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mph" presetSubtype="0" fill="hold" grpId="1" nodeType="clickEffect">
                                  <p:stCondLst>
                                    <p:cond delay="0"/>
                                  </p:stCondLst>
                                  <p:childTnLst>
                                    <p:animClr clrSpc="rgb" dir="cw">
                                      <p:cBhvr override="childStyle">
                                        <p:cTn id="24" dur="1900" fill="hold">
                                          <p:stCondLst>
                                            <p:cond delay="100"/>
                                          </p:stCondLst>
                                        </p:cTn>
                                        <p:tgtEl>
                                          <p:spTgt spid="5"/>
                                        </p:tgtEl>
                                        <p:attrNameLst>
                                          <p:attrName>style.color</p:attrName>
                                        </p:attrNameLst>
                                      </p:cBhvr>
                                      <p:to>
                                        <a:schemeClr val="accent2"/>
                                      </p:to>
                                    </p:animClr>
                                    <p:animClr clrSpc="rgb" dir="cw">
                                      <p:cBhvr>
                                        <p:cTn id="25" dur="1900" fill="hold">
                                          <p:stCondLst>
                                            <p:cond delay="100"/>
                                          </p:stCondLst>
                                        </p:cTn>
                                        <p:tgtEl>
                                          <p:spTgt spid="5"/>
                                        </p:tgtEl>
                                        <p:attrNameLst>
                                          <p:attrName>fillColor</p:attrName>
                                        </p:attrNameLst>
                                      </p:cBhvr>
                                      <p:to>
                                        <a:schemeClr val="accent2"/>
                                      </p:to>
                                    </p:animClr>
                                    <p:set>
                                      <p:cBhvr>
                                        <p:cTn id="26" dur="1900" fill="hold">
                                          <p:stCondLst>
                                            <p:cond delay="100"/>
                                          </p:stCondLst>
                                        </p:cTn>
                                        <p:tgtEl>
                                          <p:spTgt spid="5"/>
                                        </p:tgtEl>
                                        <p:attrNameLst>
                                          <p:attrName>fill.type</p:attrName>
                                        </p:attrNameLst>
                                      </p:cBhvr>
                                      <p:to>
                                        <p:strVal val="solid"/>
                                      </p:to>
                                    </p:set>
                                    <p:set>
                                      <p:cBhvr>
                                        <p:cTn id="27" dur="1900" fill="hold">
                                          <p:stCondLst>
                                            <p:cond delay="100"/>
                                          </p:stCondLst>
                                        </p:cTn>
                                        <p:tgtEl>
                                          <p:spTgt spid="5"/>
                                        </p:tgtEl>
                                        <p:attrNameLst>
                                          <p:attrName>fill.on</p:attrName>
                                        </p:attrNameLst>
                                      </p:cBhvr>
                                      <p:to>
                                        <p:strVal val="true"/>
                                      </p:to>
                                    </p:set>
                                    <p:animScale>
                                      <p:cBhvr>
                                        <p:cTn id="28" dur="200" fill="hold">
                                          <p:stCondLst>
                                            <p:cond delay="0"/>
                                          </p:stCondLst>
                                        </p:cTn>
                                        <p:tgtEl>
                                          <p:spTgt spid="5"/>
                                        </p:tgtEl>
                                      </p:cBhvr>
                                      <p:from x="100000" y="100000"/>
                                      <p:to x="100000" y="5000"/>
                                    </p:animScale>
                                    <p:animScale>
                                      <p:cBhvr>
                                        <p:cTn id="29" dur="200" fill="hold">
                                          <p:stCondLst>
                                            <p:cond delay="200"/>
                                          </p:stCondLst>
                                        </p:cTn>
                                        <p:tgtEl>
                                          <p:spTgt spid="5"/>
                                        </p:tgtEl>
                                      </p:cBhvr>
                                      <p:from x="100000" y="5000"/>
                                      <p:to x="120000" y="150000"/>
                                    </p:animScale>
                                    <p:animScale>
                                      <p:cBhvr>
                                        <p:cTn id="30" dur="600" fill="hold">
                                          <p:stCondLst>
                                            <p:cond delay="1400"/>
                                          </p:stCondLst>
                                        </p:cTn>
                                        <p:tgtEl>
                                          <p:spTgt spid="5"/>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Plagiarism and students</a:t>
            </a:r>
            <a:endParaRPr lang="en-US" dirty="0"/>
          </a:p>
        </p:txBody>
      </p:sp>
      <p:sp>
        <p:nvSpPr>
          <p:cNvPr id="3" name="Content Placeholder 2"/>
          <p:cNvSpPr>
            <a:spLocks noGrp="1"/>
          </p:cNvSpPr>
          <p:nvPr>
            <p:ph idx="1"/>
          </p:nvPr>
        </p:nvSpPr>
        <p:spPr>
          <a:xfrm>
            <a:off x="457200" y="1935480"/>
            <a:ext cx="8229600" cy="4541520"/>
          </a:xfrm>
        </p:spPr>
        <p:txBody>
          <a:bodyPr>
            <a:normAutofit fontScale="77500" lnSpcReduction="20000"/>
          </a:bodyPr>
          <a:lstStyle/>
          <a:p>
            <a:r>
              <a:rPr lang="en-US" dirty="0" smtClean="0"/>
              <a:t>The University of Florida  reports that "66 percent of 16,000 students from 31 prestigious U.S. universities have cheated at least once..." and that 12 percent of those people considered themselves as cheating regularly. </a:t>
            </a:r>
          </a:p>
          <a:p>
            <a:endParaRPr lang="en-US" dirty="0" smtClean="0"/>
          </a:p>
          <a:p>
            <a:r>
              <a:rPr lang="en-US" dirty="0" smtClean="0"/>
              <a:t> The University of Florida quotes a study by Who's Who Among American High School Students that states that "four out of five high achievers" in a survey admitted to cheating. Half of those students believed cheating wasn't a big deal. Few of them got caught. </a:t>
            </a:r>
          </a:p>
          <a:p>
            <a:endParaRPr lang="en-US" dirty="0" smtClean="0"/>
          </a:p>
          <a:p>
            <a:r>
              <a:rPr lang="en-US" dirty="0" smtClean="0"/>
              <a:t>University of California-Berkley, where plagiarism increased by 744 percent in the years between 1993 and 1997.</a:t>
            </a:r>
            <a:br>
              <a:rPr lang="en-US" dirty="0" smtClean="0"/>
            </a:br>
            <a:r>
              <a:rPr lang="en-US" dirty="0" smtClean="0"/>
              <a:t/>
            </a:r>
            <a:br>
              <a:rPr lang="en-US" dirty="0" smtClean="0"/>
            </a:br>
            <a:endParaRPr lang="en-US" dirty="0" smtClean="0"/>
          </a:p>
          <a:p>
            <a:pPr algn="r"/>
            <a:r>
              <a:rPr lang="en-US" dirty="0" smtClean="0"/>
              <a:t>http://www.ehow.com/about_5434260_plagiarism.html</a:t>
            </a:r>
            <a:endParaRPr lang="en-US" dirty="0"/>
          </a:p>
        </p:txBody>
      </p:sp>
      <p:sp>
        <p:nvSpPr>
          <p:cNvPr id="4" name="TextBox 3"/>
          <p:cNvSpPr txBox="1"/>
          <p:nvPr/>
        </p:nvSpPr>
        <p:spPr>
          <a:xfrm>
            <a:off x="609600" y="6172200"/>
            <a:ext cx="4101829" cy="369332"/>
          </a:xfrm>
          <a:prstGeom prst="rect">
            <a:avLst/>
          </a:prstGeom>
          <a:noFill/>
        </p:spPr>
        <p:txBody>
          <a:bodyPr wrap="none" rtlCol="0">
            <a:spAutoFit/>
          </a:bodyPr>
          <a:lstStyle/>
          <a:p>
            <a:r>
              <a:rPr lang="en-US" dirty="0" smtClean="0"/>
              <a:t>Step 2 of the PPA:  Gather the Evidence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causes?</a:t>
            </a:r>
            <a:endParaRPr lang="en-US" dirty="0"/>
          </a:p>
        </p:txBody>
      </p:sp>
      <p:sp>
        <p:nvSpPr>
          <p:cNvPr id="3" name="Content Placeholder 2"/>
          <p:cNvSpPr>
            <a:spLocks noGrp="1"/>
          </p:cNvSpPr>
          <p:nvPr>
            <p:ph idx="1"/>
          </p:nvPr>
        </p:nvSpPr>
        <p:spPr/>
        <p:txBody>
          <a:bodyPr/>
          <a:lstStyle/>
          <a:p>
            <a:r>
              <a:rPr lang="en-US" sz="3600" dirty="0" smtClean="0"/>
              <a:t>Desperation</a:t>
            </a:r>
          </a:p>
          <a:p>
            <a:r>
              <a:rPr lang="en-US" sz="3600" dirty="0" smtClean="0"/>
              <a:t>Procrastination</a:t>
            </a:r>
          </a:p>
          <a:p>
            <a:r>
              <a:rPr lang="en-US" sz="3600" dirty="0" smtClean="0"/>
              <a:t>Lack of confidence in writing abilities</a:t>
            </a:r>
          </a:p>
          <a:p>
            <a:r>
              <a:rPr lang="en-US" sz="3600" dirty="0" smtClean="0"/>
              <a:t>Lack of consequences</a:t>
            </a:r>
          </a:p>
          <a:p>
            <a:r>
              <a:rPr lang="en-US" sz="3600" dirty="0" smtClean="0"/>
              <a:t>Laziness</a:t>
            </a:r>
          </a:p>
          <a:p>
            <a:r>
              <a:rPr lang="en-US" sz="3600" dirty="0" smtClean="0"/>
              <a:t>Ignorance</a:t>
            </a:r>
            <a:endParaRPr lang="en-US" dirty="0"/>
          </a:p>
        </p:txBody>
      </p:sp>
      <p:sp>
        <p:nvSpPr>
          <p:cNvPr id="4" name="TextBox 3"/>
          <p:cNvSpPr txBox="1"/>
          <p:nvPr/>
        </p:nvSpPr>
        <p:spPr>
          <a:xfrm>
            <a:off x="609600" y="6172200"/>
            <a:ext cx="3949736" cy="369332"/>
          </a:xfrm>
          <a:prstGeom prst="rect">
            <a:avLst/>
          </a:prstGeom>
          <a:noFill/>
        </p:spPr>
        <p:txBody>
          <a:bodyPr wrap="none" rtlCol="0">
            <a:spAutoFit/>
          </a:bodyPr>
          <a:lstStyle/>
          <a:p>
            <a:r>
              <a:rPr lang="en-US" dirty="0" smtClean="0"/>
              <a:t>Step 3 of the PPA:  Identify the Causes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4" name="Content Placeholder 3"/>
          <p:cNvSpPr>
            <a:spLocks noGrp="1"/>
          </p:cNvSpPr>
          <p:nvPr>
            <p:ph idx="1"/>
          </p:nvPr>
        </p:nvSpPr>
        <p:spPr/>
        <p:txBody>
          <a:bodyPr/>
          <a:lstStyle/>
          <a:p>
            <a:r>
              <a:rPr lang="en-US" sz="3600" dirty="0" smtClean="0"/>
              <a:t>Plagiarism and cheating is considered disruptive behavior. Any student engaging in disruptive behavior is subject to several Guidance interventions and a range of disciplinary responses to be used together with the interventions</a:t>
            </a:r>
            <a:r>
              <a:rPr lang="en-US" dirty="0" smtClean="0"/>
              <a:t>.</a:t>
            </a:r>
            <a:endParaRPr lang="en-US" dirty="0"/>
          </a:p>
        </p:txBody>
      </p:sp>
      <p:sp>
        <p:nvSpPr>
          <p:cNvPr id="5" name="TextBox 4"/>
          <p:cNvSpPr txBox="1"/>
          <p:nvPr/>
        </p:nvSpPr>
        <p:spPr>
          <a:xfrm>
            <a:off x="609600" y="6172200"/>
            <a:ext cx="4815421" cy="369332"/>
          </a:xfrm>
          <a:prstGeom prst="rect">
            <a:avLst/>
          </a:prstGeom>
          <a:noFill/>
        </p:spPr>
        <p:txBody>
          <a:bodyPr wrap="none" rtlCol="0">
            <a:spAutoFit/>
          </a:bodyPr>
          <a:lstStyle/>
          <a:p>
            <a:r>
              <a:rPr lang="en-US" dirty="0" smtClean="0"/>
              <a:t>Step 4 of the PPA:  Examine the Existing Policy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4" name="Content Placeholder 2"/>
          <p:cNvSpPr>
            <a:spLocks noGrp="1"/>
          </p:cNvSpPr>
          <p:nvPr>
            <p:ph idx="1"/>
          </p:nvPr>
        </p:nvSpPr>
        <p:spPr/>
        <p:txBody>
          <a:bodyPr>
            <a:normAutofit/>
          </a:bodyPr>
          <a:lstStyle/>
          <a:p>
            <a:r>
              <a:rPr lang="en-US" dirty="0" smtClean="0"/>
              <a:t>Parent outreach</a:t>
            </a:r>
          </a:p>
          <a:p>
            <a:r>
              <a:rPr lang="en-US" dirty="0" smtClean="0"/>
              <a:t>Intervention by counseling staff</a:t>
            </a:r>
          </a:p>
          <a:p>
            <a:r>
              <a:rPr lang="en-US" dirty="0" smtClean="0"/>
              <a:t>Guidance conference(s)</a:t>
            </a:r>
          </a:p>
          <a:p>
            <a:r>
              <a:rPr lang="en-US" dirty="0" smtClean="0"/>
              <a:t>Individual/group counseling</a:t>
            </a:r>
          </a:p>
          <a:p>
            <a:r>
              <a:rPr lang="en-US" dirty="0" smtClean="0"/>
              <a:t>Peer mediation</a:t>
            </a:r>
          </a:p>
          <a:p>
            <a:r>
              <a:rPr lang="en-US" dirty="0" smtClean="0"/>
              <a:t>Development of individual behavior contract</a:t>
            </a:r>
          </a:p>
          <a:p>
            <a:r>
              <a:rPr lang="en-US" dirty="0" smtClean="0"/>
              <a:t>Short-term behavioral progress reports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Disciplinary Actions</a:t>
            </a:r>
            <a:endParaRPr lang="en-US" dirty="0"/>
          </a:p>
        </p:txBody>
      </p:sp>
      <p:sp>
        <p:nvSpPr>
          <p:cNvPr id="3" name="Content Placeholder 2"/>
          <p:cNvSpPr>
            <a:spLocks noGrp="1"/>
          </p:cNvSpPr>
          <p:nvPr>
            <p:ph idx="1"/>
          </p:nvPr>
        </p:nvSpPr>
        <p:spPr>
          <a:xfrm>
            <a:off x="457200" y="1935480"/>
            <a:ext cx="8458200" cy="4770120"/>
          </a:xfrm>
        </p:spPr>
        <p:txBody>
          <a:bodyPr>
            <a:normAutofit fontScale="92500" lnSpcReduction="10000"/>
          </a:bodyPr>
          <a:lstStyle/>
          <a:p>
            <a:r>
              <a:rPr lang="en-US" dirty="0" smtClean="0"/>
              <a:t>Admonishment by pedagogical school staff</a:t>
            </a:r>
          </a:p>
          <a:p>
            <a:r>
              <a:rPr lang="en-US" dirty="0" smtClean="0"/>
              <a:t>Student/teacher conference</a:t>
            </a:r>
          </a:p>
          <a:p>
            <a:r>
              <a:rPr lang="en-US" dirty="0" smtClean="0"/>
              <a:t> Reprimand by appropriate supervisor (e.g., assistant principal, principal)</a:t>
            </a:r>
          </a:p>
          <a:p>
            <a:r>
              <a:rPr lang="en-US" dirty="0" smtClean="0"/>
              <a:t> Parent conference</a:t>
            </a:r>
          </a:p>
          <a:p>
            <a:r>
              <a:rPr lang="en-US" dirty="0" smtClean="0"/>
              <a:t>In-school disciplinary actions (e.g., detention, exclusion from extracurricular activities or communal lunchtime)</a:t>
            </a:r>
          </a:p>
          <a:p>
            <a:r>
              <a:rPr lang="en-US" dirty="0" smtClean="0"/>
              <a:t>Principal’s suspension for 1-5 days</a:t>
            </a:r>
          </a:p>
          <a:p>
            <a:r>
              <a:rPr lang="en-US" dirty="0" smtClean="0"/>
              <a:t> Superintendent’s suspension that results in immediate reinstatement</a:t>
            </a:r>
          </a:p>
          <a:p>
            <a:r>
              <a:rPr lang="en-US" dirty="0" smtClean="0"/>
              <a:t> Superintendent’s suspension that results in continued suspension for a fixed period of 6-10 school days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446</Words>
  <Application>Microsoft Office PowerPoint</Application>
  <PresentationFormat>On-screen Show (4:3)</PresentationFormat>
  <Paragraphs>64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Plagiarism and Cheating </vt:lpstr>
      <vt:lpstr>What is Plagiarism?</vt:lpstr>
      <vt:lpstr>Steps of the Public Policy Analyst (PPA)</vt:lpstr>
      <vt:lpstr>The Problem of Plagiarism!</vt:lpstr>
      <vt:lpstr>Plagiarism and students</vt:lpstr>
      <vt:lpstr>What are the causes?</vt:lpstr>
      <vt:lpstr>What do we do?</vt:lpstr>
      <vt:lpstr>Interventions</vt:lpstr>
      <vt:lpstr>Disciplinary Actions</vt:lpstr>
      <vt:lpstr>Solutions</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 and Cheating </dc:title>
  <dc:creator>Admin</dc:creator>
  <cp:lastModifiedBy>Joe Montecalvo</cp:lastModifiedBy>
  <cp:revision>10</cp:revision>
  <dcterms:created xsi:type="dcterms:W3CDTF">2013-01-29T18:22:32Z</dcterms:created>
  <dcterms:modified xsi:type="dcterms:W3CDTF">2013-02-06T18:45:35Z</dcterms:modified>
</cp:coreProperties>
</file>