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68" r:id="rId1"/>
  </p:sldMasterIdLst>
  <p:notesMasterIdLst>
    <p:notesMasterId r:id="rId9"/>
  </p:notesMasterIdLst>
  <p:sldIdLst>
    <p:sldId id="258" r:id="rId2"/>
    <p:sldId id="257" r:id="rId3"/>
    <p:sldId id="259" r:id="rId4"/>
    <p:sldId id="264" r:id="rId5"/>
    <p:sldId id="265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F71071C-9647-47BD-B04C-A684973B4C12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8395C01-44E1-4B8E-9AD0-5FAF7492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5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95C01-44E1-4B8E-9AD0-5FAF7492744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225723-AD4D-4490-B4A4-3AC9EC9D2B3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95C01-44E1-4B8E-9AD0-5FAF7492744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A51FD7-97A1-46B2-9843-4D73F2667D0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795F5A6-CB2A-4DAF-B79A-DE6948F95F80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6D70BF4-DD0C-4457-931B-C9E3DFE139FD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395C01-44E1-4B8E-9AD0-5FAF7492744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876CD-6E6C-406F-BBF4-8793EEE6AE64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C7F46-7EBC-45D6-B3C4-BAEEEBE3E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04799-D9E8-4152-B0A0-4503BDB73C24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62238A-B9A3-419A-9A51-56B0D4857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63BDA-B6A8-4C0E-8A87-57EEA2D21AEE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68793-B007-4FCD-94BD-18444CD988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94793-2541-41CD-807A-5CCF091E53BB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14E33-D85D-410B-A72F-7D23F0D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B59FC-C59D-4260-8B42-691880BA452B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95EBF-5BC9-4B30-8BAA-18EFDFADD0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9299F-90F7-49F4-A30B-DC916E79F981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4F8B-2A2E-4381-A318-1D212C7FB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0658E-714A-411A-95E8-21C946B752B0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251E6-D551-417B-9F88-E0100D58F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B31A1-0C7A-47BC-8D6A-9B73F9E621ED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EDDC7-4525-4306-A958-94221D8A2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69A17-896A-477D-A112-D6C96AC2786C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8EC46-6A2C-4C3F-BB90-8602D03C4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E3576-2895-4EAD-9379-64D26055AF78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96A102-6B04-449A-8D32-239DCE1D0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4439-633C-412B-9AC2-6CD27CC6C94C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A7643-9B5B-4AC5-B301-723529892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CA8FE2A-92BE-42B8-B181-D7103C178C43}" type="datetime1">
              <a:rPr lang="en-US"/>
              <a:pPr>
                <a:defRPr/>
              </a:pPr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9B2F01D-24DF-4B4A-8269-E4E1A6B801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chools.nyc.gov/OA/SchoolReports/2011-12/Progress_Report_Overview_2012_EMS_M194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s.nyc.gov/OA/SchoolReports/2009-10/Progress_Report_Overview_2010_EMS_M194.pdf" TargetMode="Externa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TIPS/worksheet3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entury Gothic" pitchFamily="34" charset="0"/>
              </a:rPr>
              <a:t>Oh no! </a:t>
            </a:r>
            <a:br>
              <a:rPr lang="en-US" dirty="0" smtClean="0">
                <a:latin typeface="Century Gothic" pitchFamily="34" charset="0"/>
              </a:rPr>
            </a:br>
            <a:r>
              <a:rPr lang="en-US" dirty="0" smtClean="0">
                <a:latin typeface="Century Gothic" pitchFamily="34" charset="0"/>
              </a:rPr>
              <a:t>I failed my test!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2841625" y="3746500"/>
            <a:ext cx="8001000" cy="41148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latin typeface="Century Gothic" pitchFamily="34" charset="0"/>
              </a:rPr>
              <a:t>Created by Mrs. Scarapicchia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latin typeface="Century Gothic" pitchFamily="34" charset="0"/>
              </a:rPr>
              <a:t>P.S. 194M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1400" smtClean="0">
                <a:latin typeface="Century Gothic" pitchFamily="34" charset="0"/>
              </a:rPr>
              <a:t>jenscarapicchia@yahoo.com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pic>
        <p:nvPicPr>
          <p:cNvPr id="2052" name="Picture 6" descr="http://t3.gstatic.com/images?q=tbn:ANd9GcSLkGDVE83-MPxzz4Q-C1OzQORYJBy1jt-oyS7n5PIPmcTgU-c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63900" y="2060575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42900" y="90488"/>
            <a:ext cx="8470900" cy="1628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Century Gothic" pitchFamily="34" charset="0"/>
              </a:rPr>
              <a:t>How would you feel if you failed a test?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9625" y="1719263"/>
            <a:ext cx="74231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Century Gothic" pitchFamily="34" charset="0"/>
              </a:rPr>
              <a:t>Turn and talk to your shoulder partner. You will do a “Think Pair Share.” Jelly will start.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Century Gothic" pitchFamily="34" charset="0"/>
              </a:rPr>
              <a:t>You each will have 30 seconds.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Century Gothic" pitchFamily="34" charset="0"/>
              </a:rPr>
              <a:t>Use the sentence frame: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Century Gothic" pitchFamily="34" charset="0"/>
              </a:rPr>
              <a:t>“If I failed a test, I would feel_____.”</a:t>
            </a:r>
          </a:p>
        </p:txBody>
      </p:sp>
      <p:pic>
        <p:nvPicPr>
          <p:cNvPr id="3077" name="Picture 11" descr="http://t2.gstatic.com/images?q=tbn:ANd9GcS6u4lMg39Oj4Ox4y1iRPxH8oVPomdvzxPOiWZsZ7MzBxdC9wGeF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9625" y="3857625"/>
            <a:ext cx="2703513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Steps to the </a:t>
            </a:r>
            <a:b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Century Gothic" pitchFamily="34" charset="0"/>
              </a:rPr>
              <a:t>Public Policy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05000"/>
            <a:ext cx="4381500" cy="3667125"/>
          </a:xfrm>
        </p:spPr>
        <p:txBody>
          <a:bodyPr rtlCol="0"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Calisto MT" pitchFamily="-65" charset="0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Define the Problem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sto MT" pitchFamily="-65" charset="0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Gather the Evidence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sto MT" pitchFamily="-65" charset="0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Identify Causes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sto MT" pitchFamily="-65" charset="0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Examine Existing Policy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sto MT" pitchFamily="-65" charset="0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Develop Solutions</a:t>
            </a:r>
          </a:p>
          <a:p>
            <a:pPr marL="514350" indent="-514350" eaLnBrk="1" fontAlgn="auto" hangingPunct="1">
              <a:spcAft>
                <a:spcPts val="0"/>
              </a:spcAft>
              <a:buFont typeface="Calisto MT" pitchFamily="-65" charset="0"/>
              <a:buAutoNum type="arabicPeriod"/>
              <a:defRPr/>
            </a:pPr>
            <a:r>
              <a:rPr lang="en-US" dirty="0" smtClean="0">
                <a:solidFill>
                  <a:srgbClr val="0000FF"/>
                </a:solidFill>
                <a:latin typeface="Century Gothic" pitchFamily="34" charset="0"/>
              </a:rPr>
              <a:t>Select the Best Solution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6" name="Oval Callout 5"/>
          <p:cNvSpPr>
            <a:spLocks noChangeArrowheads="1"/>
          </p:cNvSpPr>
          <p:nvPr/>
        </p:nvSpPr>
        <p:spPr bwMode="auto">
          <a:xfrm>
            <a:off x="5492750" y="2095500"/>
            <a:ext cx="3444875" cy="1481138"/>
          </a:xfrm>
          <a:prstGeom prst="wedgeEllipseCallout">
            <a:avLst>
              <a:gd name="adj1" fmla="val -20833"/>
              <a:gd name="adj2" fmla="val 62500"/>
            </a:avLst>
          </a:prstGeom>
          <a:noFill/>
          <a:ln w="9525">
            <a:solidFill>
              <a:srgbClr val="008000">
                <a:alpha val="63136"/>
              </a:srgbClr>
            </a:solidFill>
            <a:miter lim="800000"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101" name="TextBox 6"/>
          <p:cNvSpPr txBox="1">
            <a:spLocks noChangeArrowheads="1"/>
          </p:cNvSpPr>
          <p:nvPr/>
        </p:nvSpPr>
        <p:spPr bwMode="auto">
          <a:xfrm>
            <a:off x="5857875" y="2190750"/>
            <a:ext cx="3381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Comic Sans MS" pitchFamily="66" charset="0"/>
              </a:rPr>
              <a:t>We get to be part of the government by changing policies!</a:t>
            </a:r>
          </a:p>
        </p:txBody>
      </p:sp>
      <p:sp>
        <p:nvSpPr>
          <p:cNvPr id="8" name="5-Point Star 7"/>
          <p:cNvSpPr>
            <a:spLocks noChangeArrowheads="1"/>
          </p:cNvSpPr>
          <p:nvPr/>
        </p:nvSpPr>
        <p:spPr bwMode="auto">
          <a:xfrm>
            <a:off x="258763" y="2636838"/>
            <a:ext cx="395287" cy="571500"/>
          </a:xfrm>
          <a:custGeom>
            <a:avLst/>
            <a:gdLst>
              <a:gd name="T0" fmla="*/ 197644 w 395287"/>
              <a:gd name="T1" fmla="*/ 0 h 571500"/>
              <a:gd name="T2" fmla="*/ 0 w 395287"/>
              <a:gd name="T3" fmla="*/ 218293 h 571500"/>
              <a:gd name="T4" fmla="*/ 75493 w 395287"/>
              <a:gd name="T5" fmla="*/ 571499 h 571500"/>
              <a:gd name="T6" fmla="*/ 319794 w 395287"/>
              <a:gd name="T7" fmla="*/ 571499 h 571500"/>
              <a:gd name="T8" fmla="*/ 395287 w 395287"/>
              <a:gd name="T9" fmla="*/ 218293 h 571500"/>
              <a:gd name="T10" fmla="*/ 3 60000 65536"/>
              <a:gd name="T11" fmla="*/ 2 60000 65536"/>
              <a:gd name="T12" fmla="*/ 1 60000 65536"/>
              <a:gd name="T13" fmla="*/ 1 60000 65536"/>
              <a:gd name="T14" fmla="*/ 0 60000 65536"/>
              <a:gd name="T15" fmla="*/ 122152 w 395287"/>
              <a:gd name="T16" fmla="*/ 218295 h 571500"/>
              <a:gd name="T17" fmla="*/ 273135 w 395287"/>
              <a:gd name="T18" fmla="*/ 436584 h 5715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95287" h="571500">
                <a:moveTo>
                  <a:pt x="0" y="218293"/>
                </a:moveTo>
                <a:lnTo>
                  <a:pt x="150987" y="218295"/>
                </a:lnTo>
                <a:lnTo>
                  <a:pt x="197644" y="0"/>
                </a:lnTo>
                <a:lnTo>
                  <a:pt x="244300" y="218295"/>
                </a:lnTo>
                <a:lnTo>
                  <a:pt x="395287" y="218293"/>
                </a:lnTo>
                <a:lnTo>
                  <a:pt x="273135" y="353205"/>
                </a:lnTo>
                <a:lnTo>
                  <a:pt x="319794" y="571499"/>
                </a:lnTo>
                <a:lnTo>
                  <a:pt x="197644" y="436584"/>
                </a:lnTo>
                <a:lnTo>
                  <a:pt x="75493" y="571499"/>
                </a:lnTo>
                <a:lnTo>
                  <a:pt x="122152" y="353205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33413" y="5613400"/>
            <a:ext cx="42529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entury Gothic" pitchFamily="34" charset="0"/>
              </a:rPr>
              <a:t>Today we will complete step 3. We will identify the causes.</a:t>
            </a:r>
          </a:p>
        </p:txBody>
      </p:sp>
      <p:sp>
        <p:nvSpPr>
          <p:cNvPr id="11" name="5-Point Star 10"/>
          <p:cNvSpPr>
            <a:spLocks noChangeArrowheads="1"/>
          </p:cNvSpPr>
          <p:nvPr/>
        </p:nvSpPr>
        <p:spPr bwMode="auto">
          <a:xfrm>
            <a:off x="176213" y="5613400"/>
            <a:ext cx="457200" cy="592138"/>
          </a:xfrm>
          <a:custGeom>
            <a:avLst/>
            <a:gdLst>
              <a:gd name="T0" fmla="*/ 228600 w 457200"/>
              <a:gd name="T1" fmla="*/ 0 h 592138"/>
              <a:gd name="T2" fmla="*/ 0 w 457200"/>
              <a:gd name="T3" fmla="*/ 226176 h 592138"/>
              <a:gd name="T4" fmla="*/ 87318 w 457200"/>
              <a:gd name="T5" fmla="*/ 592136 h 592138"/>
              <a:gd name="T6" fmla="*/ 369882 w 457200"/>
              <a:gd name="T7" fmla="*/ 592136 h 592138"/>
              <a:gd name="T8" fmla="*/ 457200 w 457200"/>
              <a:gd name="T9" fmla="*/ 226176 h 592138"/>
              <a:gd name="T10" fmla="*/ 3 60000 65536"/>
              <a:gd name="T11" fmla="*/ 2 60000 65536"/>
              <a:gd name="T12" fmla="*/ 1 60000 65536"/>
              <a:gd name="T13" fmla="*/ 1 60000 65536"/>
              <a:gd name="T14" fmla="*/ 0 60000 65536"/>
              <a:gd name="T15" fmla="*/ 141284 w 457200"/>
              <a:gd name="T16" fmla="*/ 226178 h 592138"/>
              <a:gd name="T17" fmla="*/ 315916 w 457200"/>
              <a:gd name="T18" fmla="*/ 452350 h 59213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57200" h="592138">
                <a:moveTo>
                  <a:pt x="0" y="226176"/>
                </a:moveTo>
                <a:lnTo>
                  <a:pt x="174636" y="226178"/>
                </a:lnTo>
                <a:lnTo>
                  <a:pt x="228600" y="0"/>
                </a:lnTo>
                <a:lnTo>
                  <a:pt x="282564" y="226178"/>
                </a:lnTo>
                <a:lnTo>
                  <a:pt x="457200" y="226176"/>
                </a:lnTo>
                <a:lnTo>
                  <a:pt x="315916" y="365960"/>
                </a:lnTo>
                <a:lnTo>
                  <a:pt x="369882" y="592136"/>
                </a:lnTo>
                <a:lnTo>
                  <a:pt x="228600" y="452350"/>
                </a:lnTo>
                <a:lnTo>
                  <a:pt x="87318" y="592136"/>
                </a:lnTo>
                <a:lnTo>
                  <a:pt x="141284" y="3659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>
            <a:outerShdw dist="25400" dir="6599969" sx="102000" sy="102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410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92750" y="3756025"/>
            <a:ext cx="2676525" cy="255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42900" y="90488"/>
            <a:ext cx="8470900" cy="1628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Century Gothic" pitchFamily="34" charset="0"/>
              </a:rPr>
              <a:t>Step 1:</a:t>
            </a:r>
            <a:br>
              <a:rPr lang="en-US" sz="4800" dirty="0" smtClean="0">
                <a:latin typeface="Century Gothic" pitchFamily="34" charset="0"/>
              </a:rPr>
            </a:br>
            <a:r>
              <a:rPr lang="en-US" sz="4800" dirty="0" smtClean="0">
                <a:latin typeface="Century Gothic" pitchFamily="34" charset="0"/>
              </a:rPr>
              <a:t>Let’s define the problem.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09625" y="1719263"/>
            <a:ext cx="742315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FF0000"/>
                </a:solidFill>
                <a:latin typeface="Century Gothic" pitchFamily="34" charset="0"/>
              </a:rPr>
              <a:t>Turn and talk to your shoulder partner. You will do a “Think Pair Share.” Jelly will start. </a:t>
            </a:r>
          </a:p>
          <a:p>
            <a:pPr algn="ctr"/>
            <a:r>
              <a:rPr lang="en-US" sz="2400">
                <a:solidFill>
                  <a:srgbClr val="FF0000"/>
                </a:solidFill>
                <a:latin typeface="Century Gothic" pitchFamily="34" charset="0"/>
              </a:rPr>
              <a:t>You each will have 30 seconds. </a:t>
            </a:r>
          </a:p>
          <a:p>
            <a:pPr algn="ctr"/>
            <a:r>
              <a:rPr lang="en-US" sz="2400" b="1">
                <a:solidFill>
                  <a:srgbClr val="FF0000"/>
                </a:solidFill>
                <a:latin typeface="Century Gothic" pitchFamily="34" charset="0"/>
              </a:rPr>
              <a:t>Answer the question: What is the problem with student grades in P.S. 194?</a:t>
            </a:r>
          </a:p>
        </p:txBody>
      </p:sp>
      <p:pic>
        <p:nvPicPr>
          <p:cNvPr id="5124" name="Picture 9" descr="http://t3.gstatic.com/images?q=tbn:ANd9GcSXm7TW21s0roKis9SwzbjFMLXhsIp34Rn7qsDItGpSSIHrmSu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03525" y="3857625"/>
            <a:ext cx="3657600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95338" y="1719263"/>
            <a:ext cx="7683500" cy="9540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42900" y="90488"/>
            <a:ext cx="8470900" cy="16287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latin typeface="Century Gothic" pitchFamily="34" charset="0"/>
              </a:rPr>
              <a:t>Step 2:</a:t>
            </a:r>
            <a:br>
              <a:rPr lang="en-US" sz="4800" dirty="0" smtClean="0">
                <a:latin typeface="Century Gothic" pitchFamily="34" charset="0"/>
              </a:rPr>
            </a:br>
            <a:r>
              <a:rPr lang="en-US" sz="4800" dirty="0" smtClean="0">
                <a:latin typeface="Century Gothic" pitchFamily="34" charset="0"/>
              </a:rPr>
              <a:t>Let’s gather the evidence.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sz="2800" b="1" dirty="0" smtClean="0">
              <a:solidFill>
                <a:srgbClr val="0000FF"/>
              </a:solidFill>
            </a:endParaRP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149225" y="2673350"/>
            <a:ext cx="88153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entury Gothic" pitchFamily="34" charset="0"/>
              </a:rPr>
              <a:t>2011-2012</a:t>
            </a:r>
          </a:p>
          <a:p>
            <a:pPr algn="ctr"/>
            <a:r>
              <a:rPr lang="en-US">
                <a:latin typeface="Century Gothic" pitchFamily="34" charset="0"/>
                <a:hlinkClick r:id="rId3"/>
              </a:rPr>
              <a:t>http://schools.nyc.gov/OA/SchoolReports/2011-12/Progress_Report_Overview_2012_EMS_M194.pdf</a:t>
            </a:r>
            <a:endParaRPr lang="en-US">
              <a:latin typeface="Century Gothic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2900" y="1719263"/>
            <a:ext cx="84709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solidFill>
                  <a:srgbClr val="FF0000"/>
                </a:solidFill>
                <a:latin typeface="Century Gothic" pitchFamily="34" charset="0"/>
              </a:rPr>
              <a:t>Click on the links below-look at our student performance for the past 3 years:</a:t>
            </a:r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795338" y="3836988"/>
            <a:ext cx="74549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entury Gothic" pitchFamily="34" charset="0"/>
              </a:rPr>
              <a:t>2010-2011</a:t>
            </a:r>
            <a:endParaRPr lang="en-US">
              <a:latin typeface="Century Gothic" pitchFamily="34" charset="0"/>
              <a:hlinkClick r:id="rId4" action="ppaction://hlinksldjump"/>
            </a:endParaRPr>
          </a:p>
          <a:p>
            <a:pPr algn="ctr"/>
            <a:r>
              <a:rPr lang="en-US">
                <a:latin typeface="Century Gothic" pitchFamily="34" charset="0"/>
                <a:hlinkClick r:id="rId4" action="ppaction://hlinksldjump"/>
              </a:rPr>
              <a:t>http://schools.nyc.gov/OA/SchoolReports/2010-11/Progress_Report_Overview_2011_EMS_M194.pdf</a:t>
            </a:r>
            <a:endParaRPr lang="en-US">
              <a:latin typeface="Century Gothic" pitchFamily="34" charset="0"/>
            </a:endParaRPr>
          </a:p>
        </p:txBody>
      </p:sp>
      <p:sp>
        <p:nvSpPr>
          <p:cNvPr id="6151" name="Rectangle 9"/>
          <p:cNvSpPr>
            <a:spLocks noChangeArrowheads="1"/>
          </p:cNvSpPr>
          <p:nvPr/>
        </p:nvSpPr>
        <p:spPr bwMode="auto">
          <a:xfrm>
            <a:off x="963613" y="5118100"/>
            <a:ext cx="75152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entury Gothic" pitchFamily="34" charset="0"/>
              </a:rPr>
              <a:t>2009-1010</a:t>
            </a:r>
          </a:p>
          <a:p>
            <a:pPr algn="ctr"/>
            <a:r>
              <a:rPr lang="en-US">
                <a:latin typeface="Century Gothic" pitchFamily="34" charset="0"/>
                <a:hlinkClick r:id="rId5"/>
              </a:rPr>
              <a:t>http://schools.nyc.gov/OA/SchoolReports/2009-10/Progress_Report_Overview_2010_EMS_M194.pdf</a:t>
            </a:r>
            <a:endParaRPr lang="en-US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6148" grpId="0"/>
      <p:bldP spid="6150" grpId="0"/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954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  <a:t>Now it’s time to do our research:</a:t>
            </a:r>
            <a:br>
              <a:rPr lang="en-US" b="1" dirty="0" smtClean="0">
                <a:solidFill>
                  <a:srgbClr val="FF0000"/>
                </a:solidFill>
                <a:latin typeface="Century Gothic" pitchFamily="34" charset="0"/>
              </a:rPr>
            </a:br>
            <a:endParaRPr lang="en-US" b="1" dirty="0" smtClean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9075" y="1069975"/>
            <a:ext cx="8467725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latin typeface="Century Gothic" pitchFamily="34" charset="0"/>
              </a:rPr>
              <a:t>Step 3: </a:t>
            </a:r>
          </a:p>
          <a:p>
            <a:r>
              <a:rPr lang="en-US" sz="3600" dirty="0">
                <a:latin typeface="Century Gothic" pitchFamily="34" charset="0"/>
              </a:rPr>
              <a:t>What are the causes of poor grades</a:t>
            </a:r>
            <a:r>
              <a:rPr lang="en-US" sz="3600" dirty="0" smtClean="0">
                <a:latin typeface="Century Gothic" pitchFamily="34" charset="0"/>
              </a:rPr>
              <a:t>?</a:t>
            </a:r>
          </a:p>
          <a:p>
            <a:endParaRPr lang="en-US" sz="3600" dirty="0">
              <a:latin typeface="Century Gothic" pitchFamily="34" charset="0"/>
            </a:endParaRPr>
          </a:p>
          <a:p>
            <a:r>
              <a:rPr lang="en-US" sz="3600" dirty="0" smtClean="0">
                <a:latin typeface="Century Gothic" pitchFamily="34" charset="0"/>
                <a:hlinkClick r:id="rId3"/>
              </a:rPr>
              <a:t>http://www2.maxwell.syr.edu/plegal/TIPS/worksheet3.doc</a:t>
            </a:r>
            <a:endParaRPr lang="en-US" sz="3600" dirty="0" smtClean="0">
              <a:latin typeface="Century Gothic" pitchFamily="34" charset="0"/>
            </a:endParaRPr>
          </a:p>
          <a:p>
            <a:endParaRPr lang="en-US" sz="3600" dirty="0" smtClean="0">
              <a:latin typeface="Century Gothic" pitchFamily="34" charset="0"/>
            </a:endParaRP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457200" y="3836988"/>
            <a:ext cx="81010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Century Gothic" pitchFamily="34" charset="0"/>
              </a:rPr>
              <a:t>Turn and talk to your shoulder partner. You will do a “Think Pair Share.” Peanut Butter will start. 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Century Gothic" pitchFamily="34" charset="0"/>
              </a:rPr>
              <a:t>You each will have 30 seconds. </a:t>
            </a:r>
          </a:p>
          <a:p>
            <a:pPr algn="ctr"/>
            <a:r>
              <a:rPr lang="en-US" sz="2800" b="1">
                <a:solidFill>
                  <a:srgbClr val="FF0000"/>
                </a:solidFill>
                <a:latin typeface="Century Gothic" pitchFamily="34" charset="0"/>
              </a:rPr>
              <a:t>Question: “What are some causes of poor grades?”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71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entury Gothic" pitchFamily="34" charset="0"/>
              </a:rPr>
              <a:t>Share Your Findings: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>
                <a:solidFill>
                  <a:srgbClr val="FF0000"/>
                </a:solidFill>
                <a:latin typeface="Century Gothic" pitchFamily="34" charset="0"/>
              </a:rPr>
              <a:t>Causes of Poor Grades:</a:t>
            </a:r>
          </a:p>
          <a:p>
            <a:pPr eaLnBrk="1" hangingPunct="1">
              <a:buFont typeface="Arial" charset="0"/>
              <a:buNone/>
            </a:pPr>
            <a:endParaRPr lang="en-US" smtClean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</TotalTime>
  <Words>266</Words>
  <Application>Microsoft Office PowerPoint</Application>
  <PresentationFormat>On-screen Show (4:3)</PresentationFormat>
  <Paragraphs>49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Oh no!  I failed my test!</vt:lpstr>
      <vt:lpstr>How would you feel if you failed a test? </vt:lpstr>
      <vt:lpstr>Steps to the  Public Policy Analysis</vt:lpstr>
      <vt:lpstr>Step 1: Let’s define the problem. </vt:lpstr>
      <vt:lpstr>Step 2: Let’s gather the evidence. </vt:lpstr>
      <vt:lpstr>Now it’s time to do our research: </vt:lpstr>
      <vt:lpstr>Share Your Findings: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megan crupi</dc:creator>
  <cp:lastModifiedBy>Joe Montecalvo</cp:lastModifiedBy>
  <cp:revision>22</cp:revision>
  <dcterms:created xsi:type="dcterms:W3CDTF">2013-02-26T04:53:04Z</dcterms:created>
  <dcterms:modified xsi:type="dcterms:W3CDTF">2013-05-01T17:17:22Z</dcterms:modified>
</cp:coreProperties>
</file>