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57" r:id="rId4"/>
    <p:sldId id="258" r:id="rId5"/>
    <p:sldId id="266" r:id="rId6"/>
    <p:sldId id="265" r:id="rId7"/>
    <p:sldId id="259" r:id="rId8"/>
    <p:sldId id="261" r:id="rId9"/>
    <p:sldId id="262" r:id="rId10"/>
    <p:sldId id="263" r:id="rId11"/>
    <p:sldId id="267"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1E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2CD511-037F-4EB3-8095-CBAE6E4C7F7D}" type="datetimeFigureOut">
              <a:rPr lang="en-US" smtClean="0"/>
              <a:pPr/>
              <a:t>3/4/2013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F7569B-4CF7-42C9-92F1-1BC9DF545B77}" type="slidenum">
              <a:rPr lang="en-US" smtClean="0"/>
              <a:pPr/>
              <a:t>‹#›</a:t>
            </a:fld>
            <a:endParaRPr lang="en-US"/>
          </a:p>
        </p:txBody>
      </p:sp>
    </p:spTree>
    <p:extLst>
      <p:ext uri="{BB962C8B-B14F-4D97-AF65-F5344CB8AC3E}">
        <p14:creationId xmlns:p14="http://schemas.microsoft.com/office/powerpoint/2010/main" val="1398825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F7569B-4CF7-42C9-92F1-1BC9DF545B7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A331ED1-00B3-47A1-A9D2-8050F81279F3}" type="datetimeFigureOut">
              <a:rPr lang="en-US" smtClean="0"/>
              <a:pPr/>
              <a:t>3/4/2013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CE613D-B227-4330-92D6-B60C628D427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331ED1-00B3-47A1-A9D2-8050F81279F3}"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E613D-B227-4330-92D6-B60C628D427B}" type="slidenum">
              <a:rPr lang="en-US" smtClean="0"/>
              <a:pPr/>
              <a:t>‹#›</a:t>
            </a:fld>
            <a:endParaRPr lang="en-US"/>
          </a:p>
        </p:txBody>
      </p:sp>
    </p:spTree>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1CE613D-B227-4330-92D6-B60C628D427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331ED1-00B3-47A1-A9D2-8050F81279F3}"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331ED1-00B3-47A1-A9D2-8050F81279F3}"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1CE613D-B227-4330-92D6-B60C628D427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A331ED1-00B3-47A1-A9D2-8050F81279F3}" type="datetimeFigureOut">
              <a:rPr lang="en-US" smtClean="0"/>
              <a:pPr/>
              <a:t>3/4/2013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CE613D-B227-4330-92D6-B60C628D427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A331ED1-00B3-47A1-A9D2-8050F81279F3}"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E613D-B227-4330-92D6-B60C628D427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A331ED1-00B3-47A1-A9D2-8050F81279F3}" type="datetimeFigureOut">
              <a:rPr lang="en-US" smtClean="0"/>
              <a:pPr/>
              <a:t>3/4/2013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1CE613D-B227-4330-92D6-B60C628D427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331ED1-00B3-47A1-A9D2-8050F81279F3}" type="datetimeFigureOut">
              <a:rPr lang="en-US" smtClean="0"/>
              <a:pPr/>
              <a:t>3/4/2013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1CE613D-B227-4330-92D6-B60C628D427B}" type="slidenum">
              <a:rPr lang="en-US" smtClean="0"/>
              <a:pPr/>
              <a:t>‹#›</a:t>
            </a:fld>
            <a:endParaRPr lang="en-US"/>
          </a:p>
        </p:txBody>
      </p:sp>
    </p:spTree>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A331ED1-00B3-47A1-A9D2-8050F81279F3}" type="datetimeFigureOut">
              <a:rPr lang="en-US" smtClean="0"/>
              <a:pPr/>
              <a:t>3/4/2013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1CE613D-B227-4330-92D6-B60C628D427B}" type="slidenum">
              <a:rPr lang="en-US" smtClean="0"/>
              <a:pPr/>
              <a:t>‹#›</a:t>
            </a:fld>
            <a:endParaRPr lang="en-US"/>
          </a:p>
        </p:txBody>
      </p:sp>
    </p:spTree>
  </p:cSld>
  <p:clrMapOvr>
    <a:masterClrMapping/>
  </p:clrMapOvr>
  <p:transition spd="slow">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1CE613D-B227-4330-92D6-B60C628D427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A331ED1-00B3-47A1-A9D2-8050F81279F3}" type="datetimeFigureOut">
              <a:rPr lang="en-US" smtClean="0"/>
              <a:pPr/>
              <a:t>3/4/2013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transition spd="slow">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1CE613D-B227-4330-92D6-B60C628D427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A331ED1-00B3-47A1-A9D2-8050F81279F3}" type="datetimeFigureOut">
              <a:rPr lang="en-US" smtClean="0"/>
              <a:pPr/>
              <a:t>3/4/2013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A331ED1-00B3-47A1-A9D2-8050F81279F3}" type="datetimeFigureOut">
              <a:rPr lang="en-US" smtClean="0"/>
              <a:pPr/>
              <a:t>3/4/2013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1CE613D-B227-4330-92D6-B60C628D427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d"/>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2.maxwell.syr.edu/plegal/ppae/step6a.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earning.blogs.nytimes.com/2010/11/16/how-should-parents-handle-a-bad-report-card/Click" TargetMode="External"/><Relationship Id="rId2" Type="http://schemas.openxmlformats.org/officeDocument/2006/relationships/hyperlink" Target="http://www2.maxwell.syr.edu/plegal/ppae/step2a.html" TargetMode="External"/><Relationship Id="rId1" Type="http://schemas.openxmlformats.org/officeDocument/2006/relationships/slideLayout" Target="../slideLayouts/slideLayout2.xml"/><Relationship Id="rId5" Type="http://schemas.openxmlformats.org/officeDocument/2006/relationships/hyperlink" Target="http://www.webmd.com/sleep-disorders/features/fixing-sleep-problems-may-improve-childs-grades-and-behavior" TargetMode="External"/><Relationship Id="rId4" Type="http://schemas.openxmlformats.org/officeDocument/2006/relationships/hyperlink" Target="http://www.schoolfamily.com/school-family-articles/article/6946-do-you-know-why-your-child-gets-bad-grad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2.maxwell.syr.edu/plegal/ppae/step3a.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2.maxwell.syr.edu/plegal/TIPS/gather.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9400" y="3048000"/>
            <a:ext cx="1981200" cy="2057400"/>
          </a:xfrm>
          <a:blipFill rotWithShape="1">
            <a:blip r:embed="rId2"/>
            <a:stretch>
              <a:fillRect/>
            </a:stretch>
          </a:blipFill>
          <a:effectLst>
            <a:glow rad="101600">
              <a:srgbClr val="CCFFCC">
                <a:alpha val="75000"/>
              </a:srgbClr>
            </a:glow>
          </a:effectLst>
          <a:scene3d>
            <a:camera prst="orthographicFront"/>
            <a:lightRig rig="threePt" dir="t"/>
          </a:scene3d>
          <a:sp3d>
            <a:bevelT w="152400" h="50800" prst="softRound"/>
            <a:bevelB w="152400" h="50800" prst="softRound"/>
          </a:sp3d>
        </p:spPr>
        <p:style>
          <a:lnRef idx="2">
            <a:schemeClr val="accent2"/>
          </a:lnRef>
          <a:fillRef idx="1">
            <a:schemeClr val="lt1"/>
          </a:fillRef>
          <a:effectRef idx="0">
            <a:schemeClr val="accent2"/>
          </a:effectRef>
          <a:fontRef idx="minor">
            <a:schemeClr val="dk1"/>
          </a:fontRef>
        </p:style>
        <p:txBody>
          <a:bodyPr>
            <a:normAutofit/>
          </a:bodyPr>
          <a:lstStyle/>
          <a:p>
            <a:endParaRPr lang="en-US" dirty="0" smtClean="0">
              <a:solidFill>
                <a:schemeClr val="bg1"/>
              </a:solidFill>
            </a:endParaRPr>
          </a:p>
          <a:p>
            <a:endParaRPr lang="en-US" dirty="0" smtClean="0">
              <a:solidFill>
                <a:schemeClr val="bg1"/>
              </a:solidFill>
            </a:endParaRPr>
          </a:p>
          <a:p>
            <a:endParaRPr lang="en-US" sz="2000" dirty="0" smtClean="0">
              <a:solidFill>
                <a:schemeClr val="bg1"/>
              </a:solidFill>
            </a:endParaRPr>
          </a:p>
          <a:p>
            <a:endParaRPr lang="en-US" sz="2000" dirty="0" smtClean="0">
              <a:solidFill>
                <a:schemeClr val="bg1"/>
              </a:solidFill>
            </a:endParaRPr>
          </a:p>
        </p:txBody>
      </p:sp>
      <p:sp>
        <p:nvSpPr>
          <p:cNvPr id="2" name="Title 1"/>
          <p:cNvSpPr>
            <a:spLocks noGrp="1"/>
          </p:cNvSpPr>
          <p:nvPr>
            <p:ph type="ctrTitle"/>
          </p:nvPr>
        </p:nvSpPr>
        <p:spPr>
          <a:xfrm>
            <a:off x="685800" y="457200"/>
            <a:ext cx="7772400" cy="1600200"/>
          </a:xfrm>
          <a:gradFill flip="none" rotWithShape="1">
            <a:gsLst>
              <a:gs pos="0">
                <a:schemeClr val="accent2">
                  <a:lumMod val="40000"/>
                  <a:lumOff val="60000"/>
                </a:schemeClr>
              </a:gs>
              <a:gs pos="100000">
                <a:srgbClr val="FFFFFF"/>
              </a:gs>
              <a:gs pos="50000">
                <a:schemeClr val="accent2">
                  <a:lumMod val="40000"/>
                  <a:lumOff val="60000"/>
                </a:schemeClr>
              </a:gs>
              <a:gs pos="25000">
                <a:schemeClr val="accent2">
                  <a:lumMod val="40000"/>
                  <a:lumOff val="60000"/>
                </a:schemeClr>
              </a:gs>
              <a:gs pos="37000">
                <a:schemeClr val="accent2">
                  <a:lumMod val="40000"/>
                  <a:lumOff val="60000"/>
                </a:schemeClr>
              </a:gs>
              <a:gs pos="43000">
                <a:schemeClr val="accent2">
                  <a:lumMod val="40000"/>
                  <a:lumOff val="60000"/>
                </a:schemeClr>
              </a:gs>
              <a:gs pos="46000">
                <a:schemeClr val="accent2">
                  <a:lumMod val="40000"/>
                  <a:lumOff val="60000"/>
                </a:schemeClr>
              </a:gs>
            </a:gsLst>
            <a:path path="shape">
              <a:fillToRect l="50000" t="50000" r="50000" b="50000"/>
            </a:path>
            <a:tileRect/>
          </a:gradFill>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anchor="ctr">
            <a:norm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b="1" dirty="0" smtClean="0">
                <a:ln w="12700">
                  <a:solidFill>
                    <a:schemeClr val="tx2">
                      <a:satMod val="155000"/>
                    </a:schemeClr>
                  </a:solidFill>
                  <a:prstDash val="solid"/>
                </a:ln>
                <a:solidFill>
                  <a:schemeClr val="bg1"/>
                </a:solidFill>
                <a:effectLst>
                  <a:outerShdw blurRad="41275" dist="20320" dir="1800000" algn="tl" rotWithShape="0">
                    <a:schemeClr val="accent2">
                      <a:lumMod val="60000"/>
                      <a:lumOff val="40000"/>
                      <a:alpha val="40000"/>
                    </a:schemeClr>
                  </a:outerShdw>
                </a:effectLst>
              </a:rPr>
              <a:t>The Issue:  Poor Grades</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dirty="0" smtClean="0">
                <a:solidFill>
                  <a:schemeClr val="bg1"/>
                </a:solidFill>
                <a:effectLst>
                  <a:glow rad="101600">
                    <a:schemeClr val="accent2">
                      <a:lumMod val="60000"/>
                      <a:lumOff val="40000"/>
                      <a:alpha val="75000"/>
                    </a:schemeClr>
                  </a:glow>
                </a:effectLst>
              </a:rPr>
              <a:t>Where?  At P.s. 194M</a:t>
            </a:r>
            <a:endParaRPr lang="en-US" b="1" dirty="0">
              <a:ln w="12700">
                <a:solidFill>
                  <a:schemeClr val="tx2">
                    <a:satMod val="155000"/>
                  </a:schemeClr>
                </a:solidFill>
                <a:prstDash val="solid"/>
              </a:ln>
              <a:solidFill>
                <a:schemeClr val="bg1"/>
              </a:solidFill>
              <a:effectLst>
                <a:glow rad="101600">
                  <a:schemeClr val="accent2">
                    <a:lumMod val="60000"/>
                    <a:lumOff val="40000"/>
                    <a:alpha val="75000"/>
                  </a:schemeClr>
                </a:glow>
              </a:effectLst>
            </a:endParaRPr>
          </a:p>
        </p:txBody>
      </p:sp>
      <p:sp>
        <p:nvSpPr>
          <p:cNvPr id="4" name="Down Arrow 3"/>
          <p:cNvSpPr/>
          <p:nvPr/>
        </p:nvSpPr>
        <p:spPr>
          <a:xfrm rot="5400000" flipV="1">
            <a:off x="419100" y="495300"/>
            <a:ext cx="6096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rot="5400000" flipV="1">
            <a:off x="1409700" y="1333500"/>
            <a:ext cx="4572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5715000"/>
            <a:ext cx="9144000" cy="400110"/>
          </a:xfrm>
          <a:prstGeom prst="rect">
            <a:avLst/>
          </a:prstGeom>
          <a:gradFill flip="none" rotWithShape="1">
            <a:gsLst>
              <a:gs pos="0">
                <a:schemeClr val="accent2">
                  <a:lumMod val="40000"/>
                  <a:lumOff val="60000"/>
                </a:schemeClr>
              </a:gs>
              <a:gs pos="100000">
                <a:srgbClr val="FFFFFF"/>
              </a:gs>
              <a:gs pos="85000">
                <a:schemeClr val="accent2">
                  <a:lumMod val="40000"/>
                  <a:lumOff val="60000"/>
                </a:schemeClr>
              </a:gs>
            </a:gsLst>
            <a:path path="shape">
              <a:fillToRect l="50000" t="50000" r="50000" b="50000"/>
            </a:path>
            <a:tileRect/>
          </a:gradFill>
          <a:ln>
            <a:gradFill flip="none" rotWithShape="1">
              <a:gsLst>
                <a:gs pos="62000">
                  <a:schemeClr val="accent1">
                    <a:lumMod val="50000"/>
                  </a:schemeClr>
                </a:gs>
                <a:gs pos="100000">
                  <a:srgbClr val="FFFFFF"/>
                </a:gs>
              </a:gsLst>
              <a:path path="shape">
                <a:fillToRect l="50000" t="50000" r="50000" b="50000"/>
              </a:path>
              <a:tileRect/>
            </a:gradFill>
          </a:ln>
        </p:spPr>
        <p:txBody>
          <a:bodyPr wrap="square" rtlCol="0">
            <a:spAutoFit/>
          </a:bodyPr>
          <a:lstStyle/>
          <a:p>
            <a:r>
              <a:rPr lang="en-US" sz="2000" dirty="0" smtClean="0">
                <a:solidFill>
                  <a:schemeClr val="bg1"/>
                </a:solidFill>
              </a:rPr>
              <a:t>Presented by: Mrs. O’Brien 	      P.S. 194M	             jrabt5@optonline.net	</a:t>
            </a:r>
            <a:endParaRPr lang="en-US" sz="2000" dirty="0">
              <a:solidFill>
                <a:schemeClr val="bg1"/>
              </a:solidFill>
            </a:endParaRPr>
          </a:p>
        </p:txBody>
      </p:sp>
      <p:sp>
        <p:nvSpPr>
          <p:cNvPr id="7" name="TextBox 6"/>
          <p:cNvSpPr txBox="1"/>
          <p:nvPr/>
        </p:nvSpPr>
        <p:spPr>
          <a:xfrm>
            <a:off x="457200" y="3200400"/>
            <a:ext cx="5943600" cy="1077218"/>
          </a:xfrm>
          <a:prstGeom prst="rect">
            <a:avLst/>
          </a:prstGeom>
          <a:gradFill flip="none" rotWithShape="1">
            <a:gsLst>
              <a:gs pos="0">
                <a:schemeClr val="accent2">
                  <a:lumMod val="40000"/>
                  <a:lumOff val="60000"/>
                </a:schemeClr>
              </a:gs>
              <a:gs pos="100000">
                <a:srgbClr val="FFFFFF"/>
              </a:gs>
              <a:gs pos="50000">
                <a:schemeClr val="accent2">
                  <a:lumMod val="40000"/>
                  <a:lumOff val="60000"/>
                </a:schemeClr>
              </a:gs>
            </a:gsLst>
            <a:path path="shape">
              <a:fillToRect l="50000" t="50000" r="50000" b="50000"/>
            </a:path>
            <a:tileRect/>
          </a:gradFill>
        </p:spPr>
        <p:txBody>
          <a:bodyPr wrap="square" rtlCol="0">
            <a:spAutoFit/>
          </a:bodyPr>
          <a:lstStyle/>
          <a:p>
            <a:pPr algn="ctr"/>
            <a:r>
              <a:rPr lang="en-US" sz="3200" dirty="0" smtClean="0">
                <a:solidFill>
                  <a:schemeClr val="bg1"/>
                </a:solidFill>
              </a:rPr>
              <a:t>How Can We Improve Grades</a:t>
            </a:r>
          </a:p>
          <a:p>
            <a:pPr algn="ctr"/>
            <a:r>
              <a:rPr lang="en-US" sz="3200" dirty="0" smtClean="0">
                <a:solidFill>
                  <a:schemeClr val="bg1"/>
                </a:solidFill>
              </a:rPr>
              <a:t>At P.S. 194m?</a:t>
            </a:r>
          </a:p>
          <a:p>
            <a:endParaRPr lang="en-US" dirty="0"/>
          </a:p>
        </p:txBody>
      </p:sp>
    </p:spTree>
  </p:cSld>
  <p:clrMapOvr>
    <a:masterClrMapping/>
  </p:clrMapOvr>
  <mc:AlternateContent xmlns:mc="http://schemas.openxmlformats.org/markup-compatibility/2006">
    <mc:Choice xmlns:mp="http://schemas.microsoft.com/office/mac/powerpoint/2008/main" xmlns:mv="urn:schemas-microsoft-com:mac:vml" xmlns="" Requires="mp">
      <mp:transition spd="slow">
        <mp:cube dir="d"/>
      </mp:transition>
    </mc:Choice>
    <mc:Fallback>
      <p:transition spd="slow">
        <p:cover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4400" cy="758952"/>
          </a:xfrm>
        </p:spPr>
        <p:txBody>
          <a:bodyPr>
            <a:noAutofit/>
          </a:bodyPr>
          <a:lstStyle/>
          <a:p>
            <a:r>
              <a:rPr lang="en-US" sz="2400" b="1" dirty="0" smtClean="0">
                <a:solidFill>
                  <a:srgbClr val="0070C0"/>
                </a:solidFill>
              </a:rPr>
              <a:t>3 Prospective Solutions to Improve Poor Grades:</a:t>
            </a:r>
            <a:r>
              <a:rPr lang="en-US" sz="2400" b="1" i="1" dirty="0" smtClean="0"/>
              <a:t>  </a:t>
            </a:r>
            <a:br>
              <a:rPr lang="en-US" sz="2400" b="1" i="1" dirty="0" smtClean="0"/>
            </a:br>
            <a:r>
              <a:rPr lang="en-US" sz="2400" b="1" i="1" dirty="0" smtClean="0">
                <a:solidFill>
                  <a:schemeClr val="accent4">
                    <a:lumMod val="50000"/>
                  </a:schemeClr>
                </a:solidFill>
              </a:rPr>
              <a:t>#3:</a:t>
            </a:r>
            <a:r>
              <a:rPr lang="en-US" sz="2400" b="1" i="1" dirty="0" smtClean="0"/>
              <a:t>  ‘All the Above’, plus </a:t>
            </a:r>
            <a:r>
              <a:rPr lang="en-US" sz="2800" b="1" i="1" dirty="0" smtClean="0">
                <a:solidFill>
                  <a:srgbClr val="0070C0"/>
                </a:solidFill>
              </a:rPr>
              <a:t>Additional Resources</a:t>
            </a:r>
            <a:endParaRPr lang="en-US" sz="2400" dirty="0"/>
          </a:p>
        </p:txBody>
      </p:sp>
      <p:sp>
        <p:nvSpPr>
          <p:cNvPr id="3" name="Content Placeholder 2"/>
          <p:cNvSpPr>
            <a:spLocks noGrp="1"/>
          </p:cNvSpPr>
          <p:nvPr>
            <p:ph sz="quarter" idx="1"/>
          </p:nvPr>
        </p:nvSpPr>
        <p:spPr>
          <a:xfrm>
            <a:off x="304800" y="1524000"/>
            <a:ext cx="8503920" cy="5105400"/>
          </a:xfrm>
        </p:spPr>
        <p:txBody>
          <a:bodyPr>
            <a:normAutofit fontScale="32500" lnSpcReduction="20000"/>
          </a:bodyPr>
          <a:lstStyle/>
          <a:p>
            <a:r>
              <a:rPr lang="en-US" sz="8000" dirty="0" smtClean="0">
                <a:latin typeface="Ebrima" pitchFamily="2" charset="0"/>
                <a:ea typeface="Ebrima" pitchFamily="2" charset="0"/>
                <a:cs typeface="Ebrima" pitchFamily="2" charset="0"/>
              </a:rPr>
              <a:t>Teacher speaks with student to determine the reasons the student thinks he/she is not achieving a higher grade.</a:t>
            </a:r>
          </a:p>
          <a:p>
            <a:r>
              <a:rPr lang="en-US" sz="8000" dirty="0" smtClean="0">
                <a:latin typeface="Ebrima" pitchFamily="2" charset="0"/>
                <a:ea typeface="Ebrima" pitchFamily="2" charset="0"/>
                <a:cs typeface="Ebrima" pitchFamily="2" charset="0"/>
              </a:rPr>
              <a:t>Teacher pairs up a ‘Student Teacher’ with a group of students, to coach and peer teach the material.</a:t>
            </a:r>
          </a:p>
          <a:p>
            <a:r>
              <a:rPr lang="en-US" sz="8000" dirty="0" smtClean="0">
                <a:latin typeface="Ebrima" pitchFamily="2" charset="0"/>
                <a:ea typeface="Ebrima" pitchFamily="2" charset="0"/>
                <a:cs typeface="Ebrima" pitchFamily="2" charset="0"/>
              </a:rPr>
              <a:t>Teacher uses </a:t>
            </a:r>
            <a:r>
              <a:rPr lang="en-US" sz="8000" dirty="0" err="1" smtClean="0">
                <a:latin typeface="Ebrima" pitchFamily="2" charset="0"/>
                <a:ea typeface="Ebrima" pitchFamily="2" charset="0"/>
                <a:cs typeface="Ebrima" pitchFamily="2" charset="0"/>
              </a:rPr>
              <a:t>manipulatives</a:t>
            </a:r>
            <a:r>
              <a:rPr lang="en-US" sz="8000" dirty="0" smtClean="0">
                <a:latin typeface="Ebrima" pitchFamily="2" charset="0"/>
                <a:ea typeface="Ebrima" pitchFamily="2" charset="0"/>
                <a:cs typeface="Ebrima" pitchFamily="2" charset="0"/>
              </a:rPr>
              <a:t> to help student understand the concept.</a:t>
            </a:r>
          </a:p>
          <a:p>
            <a:r>
              <a:rPr lang="en-US" sz="8000" dirty="0" smtClean="0">
                <a:latin typeface="Ebrima" pitchFamily="2" charset="0"/>
                <a:ea typeface="Ebrima" pitchFamily="2" charset="0"/>
                <a:cs typeface="Ebrima" pitchFamily="2" charset="0"/>
              </a:rPr>
              <a:t>Teacher teaches student independently until both teacher and student are confident student understands the material (by various assessment methods).</a:t>
            </a:r>
          </a:p>
          <a:p>
            <a:r>
              <a:rPr lang="en-US" sz="8000" dirty="0" smtClean="0">
                <a:latin typeface="Ebrima" pitchFamily="2" charset="0"/>
                <a:ea typeface="Ebrima" pitchFamily="2" charset="0"/>
                <a:cs typeface="Ebrima" pitchFamily="2" charset="0"/>
              </a:rPr>
              <a:t>Teacher gives student alternate methods to reach the correct answer.</a:t>
            </a:r>
          </a:p>
          <a:p>
            <a:r>
              <a:rPr lang="en-US" sz="8000" dirty="0" smtClean="0">
                <a:latin typeface="Ebrima" pitchFamily="2" charset="0"/>
                <a:ea typeface="Ebrima" pitchFamily="2" charset="0"/>
                <a:cs typeface="Ebrima" pitchFamily="2" charset="0"/>
              </a:rPr>
              <a:t>Go to next slide for more of #3!</a:t>
            </a:r>
          </a:p>
          <a:p>
            <a:pPr>
              <a:buNone/>
            </a:pPr>
            <a:endParaRPr lang="en-US" dirty="0" smtClean="0"/>
          </a:p>
          <a:p>
            <a:endParaRPr lang="en-US" dirty="0"/>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#3, Prospective Solutions, Continued…</a:t>
            </a:r>
            <a:endParaRPr lang="en-US" dirty="0">
              <a:solidFill>
                <a:srgbClr val="000000"/>
              </a:solidFill>
            </a:endParaRPr>
          </a:p>
        </p:txBody>
      </p:sp>
      <p:sp>
        <p:nvSpPr>
          <p:cNvPr id="3" name="Content Placeholder 2"/>
          <p:cNvSpPr>
            <a:spLocks noGrp="1"/>
          </p:cNvSpPr>
          <p:nvPr>
            <p:ph sz="quarter" idx="1"/>
          </p:nvPr>
        </p:nvSpPr>
        <p:spPr/>
        <p:txBody>
          <a:bodyPr>
            <a:normAutofit fontScale="92500" lnSpcReduction="10000"/>
          </a:bodyPr>
          <a:lstStyle/>
          <a:p>
            <a:r>
              <a:rPr lang="en-US" sz="2800" dirty="0" smtClean="0">
                <a:latin typeface="Ebrima" pitchFamily="2" charset="0"/>
                <a:ea typeface="Ebrima" pitchFamily="2" charset="0"/>
                <a:cs typeface="Ebrima" pitchFamily="2" charset="0"/>
              </a:rPr>
              <a:t>Teacher teaches students in a small group or one-on-one to re-teach the material.  </a:t>
            </a:r>
          </a:p>
          <a:p>
            <a:r>
              <a:rPr lang="en-US" sz="2800" dirty="0" smtClean="0">
                <a:latin typeface="Ebrima" pitchFamily="2" charset="0"/>
                <a:ea typeface="Ebrima" pitchFamily="2" charset="0"/>
                <a:cs typeface="Ebrima" pitchFamily="2" charset="0"/>
              </a:rPr>
              <a:t>Teacher offers student opportunity to work with other students to teach the material once the student masters the challenging skill.</a:t>
            </a:r>
          </a:p>
          <a:p>
            <a:r>
              <a:rPr lang="en-US" sz="2800" dirty="0" smtClean="0">
                <a:latin typeface="Ebrima" pitchFamily="2" charset="0"/>
                <a:ea typeface="Ebrima" pitchFamily="2" charset="0"/>
                <a:cs typeface="Ebrima" pitchFamily="2" charset="0"/>
              </a:rPr>
              <a:t>Teacher speaks to parent/guardian to discuss grades; additional attention is given to homework to be sure it is truly understood,  not just ‘right’.  </a:t>
            </a:r>
          </a:p>
          <a:p>
            <a:r>
              <a:rPr lang="en-US" sz="2800" dirty="0" smtClean="0">
                <a:latin typeface="Ebrima" pitchFamily="2" charset="0"/>
                <a:ea typeface="Ebrima" pitchFamily="2" charset="0"/>
                <a:cs typeface="Ebrima" pitchFamily="2" charset="0"/>
              </a:rPr>
              <a:t>Student may have an evaluation, if these methods are not helping, to determine if there are other underlying causes for poor grades.</a:t>
            </a:r>
          </a:p>
          <a:p>
            <a:endParaRPr lang="en-US" dirty="0"/>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rPr>
              <a:t>Which Policy is Best?  </a:t>
            </a:r>
            <a:endParaRPr lang="en-US" dirty="0">
              <a:solidFill>
                <a:schemeClr val="accent4">
                  <a:lumMod val="50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t>Work together in your groups and discuss which of the three proposed policies is the best policy.</a:t>
            </a:r>
          </a:p>
          <a:p>
            <a:r>
              <a:rPr lang="en-US" dirty="0" smtClean="0"/>
              <a:t>Go to this website and use the tools shown:</a:t>
            </a:r>
          </a:p>
          <a:p>
            <a:r>
              <a:rPr lang="en-US" dirty="0" smtClean="0">
                <a:hlinkClick r:id="rId2"/>
              </a:rPr>
              <a:t>Public Policy Analyst</a:t>
            </a:r>
            <a:endParaRPr lang="en-US" dirty="0" smtClean="0"/>
          </a:p>
          <a:p>
            <a:r>
              <a:rPr lang="en-US" dirty="0" smtClean="0"/>
              <a:t>Write down what your group’s consensus is, and give three reasons to support your answer.  Include Internet resources, what you’ve learned from the activities we’ve completed in class, and how you, as a public policy analyst would present your policy to a parent and a student who is struggling with a poor grade or poor grades.</a:t>
            </a:r>
          </a:p>
          <a:p>
            <a:endParaRPr lang="en-US" dirty="0" smtClean="0"/>
          </a:p>
          <a:p>
            <a:endParaRPr lang="en-US"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a:solidFill>
            <a:srgbClr val="591E5C">
              <a:alpha val="95000"/>
            </a:srgbClr>
          </a:solidFill>
        </p:spPr>
        <p:txBody>
          <a:bodyPr>
            <a:normAutofit fontScale="90000"/>
          </a:bodyPr>
          <a:lstStyle/>
          <a:p>
            <a:r>
              <a:rPr lang="en-US" sz="2800" b="1" dirty="0" smtClean="0">
                <a:solidFill>
                  <a:schemeClr val="tx1"/>
                </a:solidFill>
              </a:rPr>
              <a:t>How do We Know This is  Problem, and Where Can We Get Answers to This Question? </a:t>
            </a:r>
            <a:r>
              <a:rPr lang="en-US" sz="2000" b="1" dirty="0" smtClean="0">
                <a:solidFill>
                  <a:schemeClr val="tx1"/>
                </a:solidFill>
              </a:rPr>
              <a:t/>
            </a:r>
            <a:br>
              <a:rPr lang="en-US" sz="2000" b="1" dirty="0" smtClean="0">
                <a:solidFill>
                  <a:schemeClr val="tx1"/>
                </a:solidFill>
              </a:rPr>
            </a:br>
            <a:r>
              <a:rPr lang="en-US" sz="2400" b="1" dirty="0" smtClean="0">
                <a:solidFill>
                  <a:schemeClr val="tx1"/>
                </a:solidFill>
              </a:rPr>
              <a:t>Internet Resources </a:t>
            </a:r>
            <a:endParaRPr lang="en-US" sz="2400" b="1" dirty="0">
              <a:solidFill>
                <a:schemeClr val="tx1"/>
              </a:solidFill>
            </a:endParaRPr>
          </a:p>
        </p:txBody>
      </p:sp>
      <p:sp>
        <p:nvSpPr>
          <p:cNvPr id="3" name="Content Placeholder 2"/>
          <p:cNvSpPr>
            <a:spLocks noGrp="1"/>
          </p:cNvSpPr>
          <p:nvPr>
            <p:ph sz="quarter" idx="1"/>
          </p:nvPr>
        </p:nvSpPr>
        <p:spPr>
          <a:ln>
            <a:gradFill flip="none" rotWithShape="1">
              <a:gsLst>
                <a:gs pos="0">
                  <a:schemeClr val="accent1"/>
                </a:gs>
                <a:gs pos="100000">
                  <a:prstClr val="white"/>
                </a:gs>
              </a:gsLst>
              <a:path path="shape">
                <a:fillToRect l="50000" t="50000" r="50000" b="50000"/>
              </a:path>
              <a:tileRect/>
            </a:gradFill>
          </a:ln>
        </p:spPr>
        <p:txBody>
          <a:bodyPr>
            <a:normAutofit fontScale="85000" lnSpcReduction="20000"/>
          </a:bodyPr>
          <a:lstStyle/>
          <a:p>
            <a:endParaRPr lang="en-US" dirty="0" smtClean="0">
              <a:solidFill>
                <a:schemeClr val="bg1"/>
              </a:solidFill>
              <a:hlinkClick r:id="rId2"/>
            </a:endParaRPr>
          </a:p>
          <a:p>
            <a:r>
              <a:rPr lang="en-US" dirty="0" smtClean="0">
                <a:solidFill>
                  <a:schemeClr val="bg1"/>
                </a:solidFill>
              </a:rPr>
              <a:t>Look at this slide from the PPA website, and determine if it really is a problem to have a bad grade:  </a:t>
            </a:r>
            <a:r>
              <a:rPr lang="en-US" dirty="0" smtClean="0">
                <a:solidFill>
                  <a:schemeClr val="bg1"/>
                </a:solidFill>
                <a:hlinkClick r:id="rId2"/>
              </a:rPr>
              <a:t>PPA:  Is it Really a Problem? </a:t>
            </a:r>
            <a:endParaRPr lang="en-US" dirty="0" smtClean="0">
              <a:solidFill>
                <a:schemeClr val="bg1"/>
              </a:solidFill>
            </a:endParaRPr>
          </a:p>
          <a:p>
            <a:r>
              <a:rPr lang="en-US" dirty="0" smtClean="0">
                <a:solidFill>
                  <a:schemeClr val="bg1"/>
                </a:solidFill>
              </a:rPr>
              <a:t>http://learning.blogs.nytimes.com/2010/11/16/how-should-parents-</a:t>
            </a:r>
            <a:r>
              <a:rPr lang="en-US" dirty="0" smtClean="0">
                <a:solidFill>
                  <a:schemeClr val="bg1"/>
                </a:solidFill>
                <a:hlinkClick r:id="rId3"/>
              </a:rPr>
              <a:t>handle-a-bad-report-card</a:t>
            </a:r>
            <a:r>
              <a:rPr lang="en-US" dirty="0" smtClean="0">
                <a:solidFill>
                  <a:schemeClr val="bg1"/>
                </a:solidFill>
              </a:rPr>
              <a:t>/</a:t>
            </a:r>
          </a:p>
          <a:p>
            <a:pPr>
              <a:buNone/>
            </a:pPr>
            <a:endParaRPr lang="en-US" dirty="0">
              <a:solidFill>
                <a:schemeClr val="bg1"/>
              </a:solidFill>
            </a:endParaRPr>
          </a:p>
          <a:p>
            <a:r>
              <a:rPr lang="en-US" dirty="0" smtClean="0">
                <a:solidFill>
                  <a:schemeClr val="bg1"/>
                </a:solidFill>
              </a:rPr>
              <a:t>http://www.schoolfamily.com/school-family-articles/article/6946-do-you-know-why-your-child-gets-</a:t>
            </a:r>
            <a:r>
              <a:rPr lang="en-US" dirty="0" smtClean="0">
                <a:solidFill>
                  <a:schemeClr val="bg1"/>
                </a:solidFill>
                <a:hlinkClick r:id="rId4"/>
              </a:rPr>
              <a:t>bad-grades</a:t>
            </a:r>
            <a:endParaRPr lang="en-US" dirty="0" smtClean="0">
              <a:solidFill>
                <a:schemeClr val="bg1"/>
              </a:solidFill>
            </a:endParaRPr>
          </a:p>
          <a:p>
            <a:endParaRPr lang="en-US" dirty="0">
              <a:solidFill>
                <a:schemeClr val="bg1"/>
              </a:solidFill>
            </a:endParaRPr>
          </a:p>
          <a:p>
            <a:r>
              <a:rPr lang="en-US" dirty="0" smtClean="0">
                <a:solidFill>
                  <a:schemeClr val="bg1"/>
                </a:solidFill>
              </a:rPr>
              <a:t>http://www.webmd.com/</a:t>
            </a:r>
            <a:r>
              <a:rPr lang="en-US" dirty="0" smtClean="0">
                <a:solidFill>
                  <a:schemeClr val="bg1"/>
                </a:solidFill>
                <a:hlinkClick r:id="rId5"/>
              </a:rPr>
              <a:t>sleep-disorders</a:t>
            </a:r>
            <a:r>
              <a:rPr lang="en-US" dirty="0" smtClean="0">
                <a:solidFill>
                  <a:schemeClr val="bg1"/>
                </a:solidFill>
              </a:rPr>
              <a:t>/features/fixing-sleep-problems-may-improve-childs-grades-and-behavior</a:t>
            </a:r>
          </a:p>
          <a:p>
            <a:endParaRPr lang="en-US" dirty="0">
              <a:solidFill>
                <a:schemeClr val="accent6">
                  <a:lumMod val="50000"/>
                </a:schemeClr>
              </a:solidFill>
            </a:endParaRPr>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676400"/>
          </a:xfrm>
          <a:solidFill>
            <a:schemeClr val="accent1"/>
          </a:solidFill>
          <a:effectLst>
            <a:outerShdw blurRad="50800" dist="38100" dir="2700000" algn="tl" rotWithShape="0">
              <a:srgbClr val="000000">
                <a:alpha val="43000"/>
              </a:srgbClr>
            </a:outerShdw>
          </a:effectLst>
        </p:spPr>
        <p:txBody>
          <a:bodyPr>
            <a:noAutofit/>
          </a:bodyPr>
          <a:lstStyle/>
          <a:p>
            <a:r>
              <a:rPr lang="en-US" sz="2400" b="1" dirty="0" smtClean="0">
                <a:solidFill>
                  <a:schemeClr val="tx1">
                    <a:lumMod val="95000"/>
                    <a:lumOff val="5000"/>
                  </a:schemeClr>
                </a:solidFill>
              </a:rPr>
              <a:t>What is a Poor Grade </a:t>
            </a:r>
            <a:r>
              <a:rPr lang="en-US" sz="2400" b="1" smtClean="0">
                <a:solidFill>
                  <a:schemeClr val="tx1">
                    <a:lumMod val="95000"/>
                    <a:lumOff val="5000"/>
                  </a:schemeClr>
                </a:solidFill>
              </a:rPr>
              <a:t>and </a:t>
            </a:r>
            <a:br>
              <a:rPr lang="en-US" sz="2400" b="1" smtClean="0">
                <a:solidFill>
                  <a:schemeClr val="tx1">
                    <a:lumMod val="95000"/>
                    <a:lumOff val="5000"/>
                  </a:schemeClr>
                </a:solidFill>
              </a:rPr>
            </a:br>
            <a:r>
              <a:rPr lang="en-US" sz="2400" b="1" smtClean="0">
                <a:solidFill>
                  <a:schemeClr val="tx1">
                    <a:lumMod val="95000"/>
                    <a:lumOff val="5000"/>
                  </a:schemeClr>
                </a:solidFill>
              </a:rPr>
              <a:t>Some </a:t>
            </a:r>
            <a:r>
              <a:rPr lang="en-US" sz="2400" b="1" dirty="0" smtClean="0">
                <a:solidFill>
                  <a:schemeClr val="tx1">
                    <a:lumMod val="95000"/>
                    <a:lumOff val="5000"/>
                  </a:schemeClr>
                </a:solidFill>
              </a:rPr>
              <a:t>Results of Them?</a:t>
            </a:r>
            <a:br>
              <a:rPr lang="en-US" sz="2400" b="1" dirty="0" smtClean="0">
                <a:solidFill>
                  <a:schemeClr val="tx1">
                    <a:lumMod val="95000"/>
                    <a:lumOff val="5000"/>
                  </a:schemeClr>
                </a:solidFill>
              </a:rPr>
            </a:br>
            <a:r>
              <a:rPr lang="en-US" sz="2400" b="1" dirty="0" smtClean="0">
                <a:solidFill>
                  <a:schemeClr val="tx1">
                    <a:lumMod val="95000"/>
                    <a:lumOff val="5000"/>
                  </a:schemeClr>
                </a:solidFill>
              </a:rPr>
              <a:t>Discuss with your classmates, and write what you think in your notebooks now.</a:t>
            </a:r>
            <a:endParaRPr lang="en-US" sz="2400" b="1" dirty="0">
              <a:solidFill>
                <a:schemeClr val="tx1">
                  <a:lumMod val="95000"/>
                  <a:lumOff val="5000"/>
                </a:schemeClr>
              </a:solidFill>
            </a:endParaRPr>
          </a:p>
        </p:txBody>
      </p:sp>
      <p:sp>
        <p:nvSpPr>
          <p:cNvPr id="3" name="Content Placeholder 2"/>
          <p:cNvSpPr>
            <a:spLocks noGrp="1"/>
          </p:cNvSpPr>
          <p:nvPr>
            <p:ph sz="quarter" idx="1"/>
          </p:nvPr>
        </p:nvSpPr>
        <p:spPr>
          <a:xfrm>
            <a:off x="381000" y="2209800"/>
            <a:ext cx="8229600" cy="2133600"/>
          </a:xfrm>
        </p:spPr>
        <p:txBody>
          <a:bodyPr>
            <a:normAutofit fontScale="70000" lnSpcReduction="20000"/>
          </a:bodyPr>
          <a:lstStyle/>
          <a:p>
            <a:r>
              <a:rPr lang="en-US" sz="3200" dirty="0" smtClean="0">
                <a:latin typeface="+mj-lt"/>
                <a:cs typeface="Bell MT"/>
              </a:rPr>
              <a:t>Incorrect answers during class participation</a:t>
            </a:r>
          </a:p>
          <a:p>
            <a:endParaRPr lang="en-US" sz="3200" dirty="0" smtClean="0">
              <a:latin typeface="+mj-lt"/>
              <a:cs typeface="Bell MT"/>
            </a:endParaRPr>
          </a:p>
          <a:p>
            <a:r>
              <a:rPr lang="en-US" sz="3200" dirty="0" smtClean="0">
                <a:latin typeface="+mj-lt"/>
                <a:cs typeface="Bell MT"/>
              </a:rPr>
              <a:t>Quiz grade below 70 %</a:t>
            </a:r>
          </a:p>
          <a:p>
            <a:pPr>
              <a:buNone/>
            </a:pPr>
            <a:endParaRPr lang="en-US" sz="3200" dirty="0" smtClean="0">
              <a:latin typeface="+mj-lt"/>
              <a:cs typeface="Bell MT"/>
            </a:endParaRPr>
          </a:p>
          <a:p>
            <a:r>
              <a:rPr lang="en-US" sz="3200" dirty="0" smtClean="0">
                <a:latin typeface="+mj-lt"/>
                <a:cs typeface="Bell MT"/>
              </a:rPr>
              <a:t>Test Grade below a level 3 </a:t>
            </a:r>
          </a:p>
          <a:p>
            <a:pPr lvl="1"/>
            <a:r>
              <a:rPr lang="en-US" sz="3200" dirty="0">
                <a:latin typeface="+mj-lt"/>
                <a:cs typeface="Bell MT"/>
              </a:rPr>
              <a:t> </a:t>
            </a:r>
            <a:r>
              <a:rPr lang="en-US" sz="3200" dirty="0" smtClean="0">
                <a:latin typeface="+mj-lt"/>
                <a:cs typeface="Bell MT"/>
              </a:rPr>
              <a:t>2 or below</a:t>
            </a:r>
          </a:p>
          <a:p>
            <a:pPr lvl="1"/>
            <a:endParaRPr lang="en-US" dirty="0" smtClean="0"/>
          </a:p>
          <a:p>
            <a:pPr lvl="1"/>
            <a:endParaRPr lang="en-US" dirty="0" smtClean="0"/>
          </a:p>
          <a:p>
            <a:pPr lvl="1"/>
            <a:endParaRPr lang="en-US" dirty="0" smtClean="0"/>
          </a:p>
          <a:p>
            <a:pPr lvl="1"/>
            <a:endParaRPr lang="en-US" dirty="0" smtClean="0"/>
          </a:p>
          <a:p>
            <a:pPr>
              <a:buNone/>
            </a:pPr>
            <a:endParaRPr lang="en-US" dirty="0"/>
          </a:p>
        </p:txBody>
      </p:sp>
      <p:sp>
        <p:nvSpPr>
          <p:cNvPr id="4" name="TextBox 3"/>
          <p:cNvSpPr txBox="1"/>
          <p:nvPr/>
        </p:nvSpPr>
        <p:spPr>
          <a:xfrm>
            <a:off x="685800" y="1752600"/>
            <a:ext cx="50292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t>What is a Poor Grade?</a:t>
            </a:r>
            <a:endParaRPr lang="en-US" sz="2400" dirty="0"/>
          </a:p>
        </p:txBody>
      </p:sp>
      <p:sp>
        <p:nvSpPr>
          <p:cNvPr id="7" name="TextBox 6"/>
          <p:cNvSpPr txBox="1"/>
          <p:nvPr/>
        </p:nvSpPr>
        <p:spPr>
          <a:xfrm>
            <a:off x="685800" y="4419600"/>
            <a:ext cx="66294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t>What are Some Results of a Poor Grade?</a:t>
            </a:r>
            <a:endParaRPr lang="en-US" sz="2400" dirty="0"/>
          </a:p>
        </p:txBody>
      </p:sp>
      <p:sp>
        <p:nvSpPr>
          <p:cNvPr id="8" name="TextBox 7"/>
          <p:cNvSpPr txBox="1"/>
          <p:nvPr/>
        </p:nvSpPr>
        <p:spPr>
          <a:xfrm>
            <a:off x="533400" y="4800600"/>
            <a:ext cx="6781800" cy="1569660"/>
          </a:xfrm>
          <a:prstGeom prst="rect">
            <a:avLst/>
          </a:prstGeom>
          <a:noFill/>
        </p:spPr>
        <p:txBody>
          <a:bodyPr vert="horz" wrap="square" rtlCol="0">
            <a:noAutofit/>
          </a:bodyPr>
          <a:lstStyle/>
          <a:p>
            <a:pPr>
              <a:buClr>
                <a:schemeClr val="accent1">
                  <a:lumMod val="75000"/>
                </a:schemeClr>
              </a:buClr>
              <a:buFont typeface="Arial" pitchFamily="34" charset="0"/>
              <a:buChar char="•"/>
            </a:pPr>
            <a:r>
              <a:rPr lang="en-US" sz="2400" dirty="0" smtClean="0">
                <a:latin typeface="+mj-lt"/>
                <a:cs typeface="Georgia (Headings)"/>
              </a:rPr>
              <a:t>Low self esteem</a:t>
            </a:r>
          </a:p>
          <a:p>
            <a:pPr>
              <a:buClr>
                <a:schemeClr val="accent1">
                  <a:lumMod val="75000"/>
                </a:schemeClr>
              </a:buClr>
              <a:buFont typeface="Arial" pitchFamily="34" charset="0"/>
              <a:buChar char="•"/>
            </a:pPr>
            <a:r>
              <a:rPr lang="en-US" sz="2400" dirty="0" smtClean="0">
                <a:latin typeface="+mj-lt"/>
                <a:cs typeface="Georgia (Headings)"/>
              </a:rPr>
              <a:t>Be held over a grade</a:t>
            </a:r>
          </a:p>
          <a:p>
            <a:pPr>
              <a:buClr>
                <a:schemeClr val="accent1">
                  <a:lumMod val="75000"/>
                </a:schemeClr>
              </a:buClr>
              <a:buFont typeface="Arial" pitchFamily="34" charset="0"/>
              <a:buChar char="•"/>
            </a:pPr>
            <a:r>
              <a:rPr lang="en-US" sz="2400" dirty="0" smtClean="0">
                <a:latin typeface="+mj-lt"/>
                <a:cs typeface="Georgia (Headings)"/>
              </a:rPr>
              <a:t>Fall behind your peers</a:t>
            </a:r>
          </a:p>
          <a:p>
            <a:pPr>
              <a:buFont typeface="Arial" pitchFamily="34" charset="0"/>
              <a:buChar char="•"/>
            </a:pPr>
            <a:endParaRPr lang="en-US" sz="2400" dirty="0">
              <a:latin typeface="+mj-lt"/>
              <a:cs typeface="Georgia (Headings)"/>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rmAutofit fontScale="90000"/>
          </a:bodyPr>
          <a:lstStyle/>
          <a:p>
            <a:r>
              <a:rPr lang="en-US" dirty="0" smtClean="0">
                <a:solidFill>
                  <a:schemeClr val="accent1">
                    <a:lumMod val="50000"/>
                  </a:schemeClr>
                </a:solidFill>
              </a:rPr>
              <a:t>What Might Cause a Student </a:t>
            </a:r>
            <a:br>
              <a:rPr lang="en-US" dirty="0" smtClean="0">
                <a:solidFill>
                  <a:schemeClr val="accent1">
                    <a:lumMod val="50000"/>
                  </a:schemeClr>
                </a:solidFill>
              </a:rPr>
            </a:br>
            <a:r>
              <a:rPr lang="en-US" dirty="0" smtClean="0">
                <a:solidFill>
                  <a:schemeClr val="accent1">
                    <a:lumMod val="50000"/>
                  </a:schemeClr>
                </a:solidFill>
              </a:rPr>
              <a:t> to Have a Poor Grade?</a:t>
            </a:r>
            <a:endParaRPr lang="en-US" dirty="0">
              <a:solidFill>
                <a:schemeClr val="accent1">
                  <a:lumMod val="50000"/>
                </a:schemeClr>
              </a:solidFill>
            </a:endParaRPr>
          </a:p>
        </p:txBody>
      </p:sp>
      <p:sp>
        <p:nvSpPr>
          <p:cNvPr id="3" name="Content Placeholder 2"/>
          <p:cNvSpPr>
            <a:spLocks noGrp="1"/>
          </p:cNvSpPr>
          <p:nvPr>
            <p:ph sz="quarter" idx="1"/>
          </p:nvPr>
        </p:nvSpPr>
        <p:spPr/>
        <p:txBody>
          <a:bodyPr>
            <a:normAutofit fontScale="77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Insufficient study time</a:t>
            </a:r>
          </a:p>
          <a:p>
            <a:r>
              <a:rPr lang="en-US" dirty="0" smtClean="0"/>
              <a:t>Inattentiveness in class</a:t>
            </a:r>
          </a:p>
          <a:p>
            <a:r>
              <a:rPr lang="en-US" dirty="0" smtClean="0"/>
              <a:t>Difficulty sitting still</a:t>
            </a:r>
          </a:p>
          <a:p>
            <a:r>
              <a:rPr lang="en-US" dirty="0" smtClean="0"/>
              <a:t>Unable to grasp the concept during instruction</a:t>
            </a:r>
          </a:p>
        </p:txBody>
      </p:sp>
      <p:sp>
        <p:nvSpPr>
          <p:cNvPr id="4" name="Down Arrow Callout 3"/>
          <p:cNvSpPr/>
          <p:nvPr/>
        </p:nvSpPr>
        <p:spPr>
          <a:xfrm>
            <a:off x="228600" y="1752600"/>
            <a:ext cx="8763000" cy="3200400"/>
          </a:xfrm>
          <a:prstGeom prst="downArrowCallou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buNone/>
            </a:pPr>
            <a:r>
              <a:rPr lang="en-US" sz="2400" dirty="0" smtClean="0"/>
              <a:t>Work with your group and determine why a student might have a poor grade (the cause).  </a:t>
            </a:r>
          </a:p>
          <a:p>
            <a:pPr algn="ctr">
              <a:buNone/>
            </a:pPr>
            <a:r>
              <a:rPr lang="en-US" sz="2400" dirty="0" smtClean="0"/>
              <a:t>Visit this site, </a:t>
            </a:r>
            <a:r>
              <a:rPr lang="en-US" sz="2400" dirty="0" smtClean="0">
                <a:ln>
                  <a:solidFill>
                    <a:schemeClr val="accent2">
                      <a:lumMod val="20000"/>
                      <a:lumOff val="80000"/>
                    </a:schemeClr>
                  </a:solidFill>
                </a:ln>
                <a:solidFill>
                  <a:schemeClr val="accent3">
                    <a:lumMod val="50000"/>
                    <a:alpha val="0"/>
                  </a:schemeClr>
                </a:solidFill>
                <a:hlinkClick r:id="rId2"/>
              </a:rPr>
              <a:t>from the PPA</a:t>
            </a:r>
            <a:r>
              <a:rPr lang="en-US" sz="2400" dirty="0" smtClean="0"/>
              <a:t>, as a guide.  When you’re done, we’ll discuss a few causes, listed here.  Your teacher can put any additional reasons you generate on the board. </a:t>
            </a: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a:bodyPr>
          <a:lstStyle/>
          <a:p>
            <a:r>
              <a:rPr lang="en-US" dirty="0" smtClean="0">
                <a:solidFill>
                  <a:schemeClr val="accent1">
                    <a:lumMod val="50000"/>
                  </a:schemeClr>
                </a:solidFill>
              </a:rPr>
              <a:t>Additional Causes for Poor Grades…</a:t>
            </a:r>
            <a:endParaRPr lang="en-US" dirty="0">
              <a:solidFill>
                <a:schemeClr val="accent1">
                  <a:lumMod val="50000"/>
                </a:schemeClr>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Upset by something going on outside of school, such as problem/</a:t>
            </a:r>
            <a:r>
              <a:rPr lang="en-US" dirty="0" err="1" smtClean="0"/>
              <a:t>s</a:t>
            </a:r>
            <a:r>
              <a:rPr lang="en-US" dirty="0" smtClean="0"/>
              <a:t> at home</a:t>
            </a:r>
          </a:p>
          <a:p>
            <a:r>
              <a:rPr lang="en-US" dirty="0" smtClean="0"/>
              <a:t>Need extra help to understand the skill</a:t>
            </a:r>
          </a:p>
          <a:p>
            <a:r>
              <a:rPr lang="en-US" dirty="0" smtClean="0"/>
              <a:t>Need more supervision by an adult outside the classroom to be sure he/she understands the material.</a:t>
            </a:r>
          </a:p>
          <a:p>
            <a:r>
              <a:rPr lang="en-US" dirty="0" smtClean="0"/>
              <a:t>Low self-esteem</a:t>
            </a:r>
          </a:p>
          <a:p>
            <a:r>
              <a:rPr lang="en-US" dirty="0" smtClean="0"/>
              <a:t>Lack of Sleep</a:t>
            </a:r>
          </a:p>
          <a:p>
            <a:r>
              <a:rPr lang="en-US" dirty="0" smtClean="0"/>
              <a:t>Not eating before coming to </a:t>
            </a:r>
            <a:r>
              <a:rPr lang="en-US" dirty="0" smtClean="0"/>
              <a:t>school</a:t>
            </a:r>
          </a:p>
          <a:p>
            <a:r>
              <a:rPr lang="en-US" dirty="0" smtClean="0"/>
              <a:t>Distracted </a:t>
            </a:r>
            <a:r>
              <a:rPr lang="en-US" dirty="0" smtClean="0"/>
              <a:t>by other social issues</a:t>
            </a:r>
          </a:p>
          <a:p>
            <a:r>
              <a:rPr lang="en-US" dirty="0" smtClean="0"/>
              <a:t>Let’s list some reasons you’ve generated that are not shown here (your teacher will put them on the board): </a:t>
            </a:r>
          </a:p>
          <a:p>
            <a:endParaRPr lang="en-US" dirty="0" smtClean="0"/>
          </a:p>
          <a:p>
            <a:endParaRPr lang="en-US"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solidFill>
                  <a:schemeClr val="accent5">
                    <a:lumMod val="50000"/>
                  </a:schemeClr>
                </a:solidFill>
              </a:rPr>
              <a:t>How Might We Gather Evidence to Help Us With This Problem?</a:t>
            </a:r>
            <a:endParaRPr lang="en-US" dirty="0">
              <a:solidFill>
                <a:schemeClr val="accent5">
                  <a:lumMod val="50000"/>
                </a:schemeClr>
              </a:solidFill>
            </a:endParaRPr>
          </a:p>
        </p:txBody>
      </p:sp>
      <p:sp>
        <p:nvSpPr>
          <p:cNvPr id="3" name="Content Placeholder 2"/>
          <p:cNvSpPr>
            <a:spLocks noGrp="1"/>
          </p:cNvSpPr>
          <p:nvPr>
            <p:ph sz="quarter" idx="1"/>
          </p:nvPr>
        </p:nvSpPr>
        <p:spPr>
          <a:ln>
            <a:noFill/>
          </a:ln>
        </p:spPr>
        <p:txBody>
          <a:bodyPr/>
          <a:lstStyle/>
          <a:p>
            <a:r>
              <a:rPr lang="en-US" dirty="0" smtClean="0"/>
              <a:t>What other steps can we use to gather evidence of this problem?</a:t>
            </a:r>
          </a:p>
          <a:p>
            <a:endParaRPr lang="en-US" dirty="0" smtClean="0"/>
          </a:p>
          <a:p>
            <a:pPr>
              <a:buNone/>
            </a:pPr>
            <a:endParaRPr lang="en-US" dirty="0" smtClean="0"/>
          </a:p>
          <a:p>
            <a:pPr algn="ctr">
              <a:buNone/>
            </a:pPr>
            <a:r>
              <a:rPr lang="en-US" dirty="0" smtClean="0"/>
              <a:t>Here is a link to ways a Public Policy Analyst would gather evidence of the problem: 	</a:t>
            </a:r>
          </a:p>
          <a:p>
            <a:pPr algn="ctr">
              <a:buNone/>
            </a:pPr>
            <a:r>
              <a:rPr lang="en-US" dirty="0" smtClean="0">
                <a:hlinkClick r:id="rId2"/>
              </a:rPr>
              <a:t>Gathering Evidence of the Problem</a:t>
            </a:r>
            <a:endParaRPr lang="en-US" dirty="0" smtClean="0"/>
          </a:p>
          <a:p>
            <a:pPr>
              <a:buNone/>
            </a:pPr>
            <a:endParaRPr lang="en-US" dirty="0"/>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2800" b="1" dirty="0" smtClean="0">
                <a:solidFill>
                  <a:schemeClr val="accent5">
                    <a:lumMod val="50000"/>
                  </a:schemeClr>
                </a:solidFill>
              </a:rPr>
              <a:t>What is our School Policy About </a:t>
            </a:r>
            <a:br>
              <a:rPr lang="en-US" sz="2800" b="1" dirty="0" smtClean="0">
                <a:solidFill>
                  <a:schemeClr val="accent5">
                    <a:lumMod val="50000"/>
                  </a:schemeClr>
                </a:solidFill>
              </a:rPr>
            </a:br>
            <a:r>
              <a:rPr lang="en-US" sz="2800" b="1" dirty="0" smtClean="0">
                <a:solidFill>
                  <a:schemeClr val="accent5">
                    <a:lumMod val="50000"/>
                  </a:schemeClr>
                </a:solidFill>
              </a:rPr>
              <a:t>Poor Grades?</a:t>
            </a:r>
            <a:endParaRPr lang="en-US" sz="2800" b="1" dirty="0">
              <a:solidFill>
                <a:schemeClr val="accent5">
                  <a:lumMod val="50000"/>
                </a:schemeClr>
              </a:solidFill>
            </a:endParaRPr>
          </a:p>
        </p:txBody>
      </p:sp>
      <p:sp>
        <p:nvSpPr>
          <p:cNvPr id="3" name="Content Placeholder 2"/>
          <p:cNvSpPr>
            <a:spLocks noGrp="1"/>
          </p:cNvSpPr>
          <p:nvPr>
            <p:ph sz="quarter" idx="1"/>
          </p:nvPr>
        </p:nvSpPr>
        <p:spPr>
          <a:ln>
            <a:solidFill>
              <a:schemeClr val="accent6">
                <a:lumMod val="75000"/>
              </a:schemeClr>
            </a:solidFill>
          </a:ln>
          <a:effectLst>
            <a:glow rad="101600">
              <a:schemeClr val="accent2">
                <a:satMod val="175000"/>
                <a:alpha val="40000"/>
              </a:schemeClr>
            </a:glow>
          </a:effectLst>
          <a:scene3d>
            <a:camera prst="orthographicFront"/>
            <a:lightRig rig="threePt" dir="t"/>
          </a:scene3d>
          <a:sp3d>
            <a:bevelT w="152400" h="50800" prst="softRound"/>
          </a:sp3d>
        </p:spPr>
        <p:txBody>
          <a:bodyPr>
            <a:normAutofit lnSpcReduction="10000"/>
          </a:bodyPr>
          <a:lstStyle/>
          <a:p>
            <a:pPr algn="ctr">
              <a:buNone/>
            </a:pPr>
            <a:endParaRPr lang="en-US" dirty="0" smtClean="0"/>
          </a:p>
          <a:p>
            <a:pPr algn="ctr">
              <a:buNone/>
            </a:pPr>
            <a:r>
              <a:rPr lang="en-US" dirty="0" smtClean="0"/>
              <a:t>Right now the policies addressing poor grades are for students to be held over, </a:t>
            </a:r>
          </a:p>
          <a:p>
            <a:pPr algn="ctr">
              <a:buNone/>
            </a:pPr>
            <a:r>
              <a:rPr lang="en-US" dirty="0" smtClean="0"/>
              <a:t>or go to summer school.  </a:t>
            </a:r>
          </a:p>
          <a:p>
            <a:pPr algn="ctr">
              <a:buNone/>
            </a:pPr>
            <a:endParaRPr lang="en-US" dirty="0" smtClean="0"/>
          </a:p>
          <a:p>
            <a:pPr algn="ctr">
              <a:buNone/>
            </a:pPr>
            <a:r>
              <a:rPr lang="en-US" dirty="0" smtClean="0"/>
              <a:t>Teachers and students are expected to do their best to get </a:t>
            </a:r>
            <a:r>
              <a:rPr lang="en-US" b="1" i="1" dirty="0" smtClean="0"/>
              <a:t>good</a:t>
            </a:r>
            <a:r>
              <a:rPr lang="en-US" dirty="0" smtClean="0"/>
              <a:t> grades.</a:t>
            </a:r>
          </a:p>
          <a:p>
            <a:pPr algn="ctr">
              <a:buNone/>
            </a:pPr>
            <a:endParaRPr lang="en-US" dirty="0" smtClean="0"/>
          </a:p>
          <a:p>
            <a:pPr algn="ctr">
              <a:buNone/>
            </a:pPr>
            <a:r>
              <a:rPr lang="en-US" dirty="0" smtClean="0"/>
              <a:t>If we had a policy about </a:t>
            </a:r>
            <a:r>
              <a:rPr lang="en-US" b="1" i="1" dirty="0" smtClean="0"/>
              <a:t>poor</a:t>
            </a:r>
            <a:r>
              <a:rPr lang="en-US" dirty="0" smtClean="0"/>
              <a:t> grades (besides what is listed above), what would it look like? 	</a:t>
            </a:r>
          </a:p>
        </p:txBody>
      </p:sp>
    </p:spTree>
  </p:cSld>
  <p:clrMapOvr>
    <a:masterClrMapping/>
  </p:clrMapOvr>
  <p:transition spd="slow">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rmAutofit fontScale="90000"/>
          </a:bodyPr>
          <a:lstStyle/>
          <a:p>
            <a:r>
              <a:rPr lang="en-US" sz="2800" b="1" dirty="0" smtClean="0">
                <a:solidFill>
                  <a:srgbClr val="0070C0"/>
                </a:solidFill>
              </a:rPr>
              <a:t>3 Prospective Policies to Improve Poor Grades:</a:t>
            </a:r>
            <a:r>
              <a:rPr lang="en-US" sz="2800" b="1" i="1" dirty="0" smtClean="0"/>
              <a:t>  </a:t>
            </a:r>
            <a:br>
              <a:rPr lang="en-US" sz="2800" b="1" i="1" dirty="0" smtClean="0"/>
            </a:br>
            <a:r>
              <a:rPr lang="en-US" sz="2800" b="1" i="1" dirty="0" smtClean="0">
                <a:solidFill>
                  <a:schemeClr val="accent4">
                    <a:lumMod val="50000"/>
                  </a:schemeClr>
                </a:solidFill>
              </a:rPr>
              <a:t>#1:</a:t>
            </a:r>
            <a:r>
              <a:rPr lang="en-US" sz="2800" b="1" i="1" dirty="0" smtClean="0"/>
              <a:t>  </a:t>
            </a:r>
            <a:r>
              <a:rPr lang="en-US" sz="3100" b="1" i="1" dirty="0" smtClean="0">
                <a:solidFill>
                  <a:srgbClr val="0070C0"/>
                </a:solidFill>
              </a:rPr>
              <a:t>Class Participation </a:t>
            </a:r>
            <a:r>
              <a:rPr lang="en-US" sz="2200" b="1" i="1" dirty="0" smtClean="0">
                <a:solidFill>
                  <a:srgbClr val="0070C0"/>
                </a:solidFill>
              </a:rPr>
              <a:t/>
            </a:r>
            <a:br>
              <a:rPr lang="en-US" sz="2200" b="1" i="1" dirty="0" smtClean="0">
                <a:solidFill>
                  <a:srgbClr val="0070C0"/>
                </a:solidFill>
              </a:rPr>
            </a:br>
            <a:endParaRPr lang="en-US" sz="2200" dirty="0" smtClean="0">
              <a:solidFill>
                <a:srgbClr val="0070C0"/>
              </a:solidFill>
            </a:endParaRPr>
          </a:p>
        </p:txBody>
      </p:sp>
      <p:sp>
        <p:nvSpPr>
          <p:cNvPr id="3" name="Content Placeholder 2"/>
          <p:cNvSpPr>
            <a:spLocks noGrp="1"/>
          </p:cNvSpPr>
          <p:nvPr>
            <p:ph sz="quarter" idx="1"/>
          </p:nvPr>
        </p:nvSpPr>
        <p:spPr/>
        <p:txBody>
          <a:bodyPr>
            <a:normAutofit/>
          </a:bodyPr>
          <a:lstStyle/>
          <a:p>
            <a:r>
              <a:rPr lang="en-US" dirty="0" smtClean="0"/>
              <a:t>If a student is having trouble understanding the material, the teacher works with the student to </a:t>
            </a:r>
            <a:r>
              <a:rPr lang="en-US" dirty="0" smtClean="0"/>
              <a:t>re-teach </a:t>
            </a:r>
            <a:r>
              <a:rPr lang="en-US" dirty="0" smtClean="0"/>
              <a:t>it.</a:t>
            </a:r>
          </a:p>
          <a:p>
            <a:r>
              <a:rPr lang="en-US" dirty="0" smtClean="0"/>
              <a:t>The student may be assigned a ‘Student Teacher’ during class, an additional period, or both.</a:t>
            </a:r>
          </a:p>
          <a:p>
            <a:r>
              <a:rPr lang="en-US" dirty="0" smtClean="0"/>
              <a:t>If the student is not participating in class, the teacher may keep the student in during recess or another period.</a:t>
            </a:r>
          </a:p>
          <a:p>
            <a:r>
              <a:rPr lang="en-US" dirty="0" smtClean="0"/>
              <a:t>The student may pair up with another student who is animated and enjoys participating in class.</a:t>
            </a:r>
          </a:p>
          <a:p>
            <a:endParaRPr lang="en-US" dirty="0"/>
          </a:p>
        </p:txBody>
      </p:sp>
    </p:spTree>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990600"/>
          </a:xfrm>
        </p:spPr>
        <p:txBody>
          <a:bodyPr>
            <a:normAutofit fontScale="90000"/>
          </a:bodyPr>
          <a:lstStyle/>
          <a:p>
            <a:r>
              <a:rPr lang="en-US" sz="2400" b="1" dirty="0" smtClean="0">
                <a:solidFill>
                  <a:srgbClr val="0070C0"/>
                </a:solidFill>
              </a:rPr>
              <a:t>3 Prospective Solutions to Improve Poor Grades:</a:t>
            </a:r>
            <a:r>
              <a:rPr lang="en-US" sz="2400" b="1" i="1" dirty="0" smtClean="0"/>
              <a:t>  </a:t>
            </a:r>
            <a:br>
              <a:rPr lang="en-US" sz="2400" b="1" i="1" dirty="0" smtClean="0"/>
            </a:br>
            <a:r>
              <a:rPr lang="en-US" sz="2400" b="1" i="1" dirty="0" smtClean="0">
                <a:solidFill>
                  <a:schemeClr val="accent4">
                    <a:lumMod val="50000"/>
                  </a:schemeClr>
                </a:solidFill>
              </a:rPr>
              <a:t>#2:</a:t>
            </a:r>
            <a:r>
              <a:rPr lang="en-US" sz="2400" b="1" i="1" dirty="0" smtClean="0"/>
              <a:t>  </a:t>
            </a:r>
            <a:r>
              <a:rPr lang="en-US" sz="2800" b="1" i="1" dirty="0" smtClean="0">
                <a:solidFill>
                  <a:srgbClr val="0070C0"/>
                </a:solidFill>
              </a:rPr>
              <a:t>Small Groups and One-on-One Instruction</a:t>
            </a:r>
            <a:endParaRPr lang="en-US" dirty="0"/>
          </a:p>
        </p:txBody>
      </p:sp>
      <p:sp>
        <p:nvSpPr>
          <p:cNvPr id="3" name="Content Placeholder 2"/>
          <p:cNvSpPr>
            <a:spLocks noGrp="1"/>
          </p:cNvSpPr>
          <p:nvPr>
            <p:ph sz="quarter" idx="1"/>
          </p:nvPr>
        </p:nvSpPr>
        <p:spPr>
          <a:xfrm>
            <a:off x="304800" y="2057400"/>
            <a:ext cx="8503920" cy="3502152"/>
          </a:xfrm>
        </p:spPr>
        <p:txBody>
          <a:bodyPr/>
          <a:lstStyle/>
          <a:p>
            <a:r>
              <a:rPr lang="en-US" dirty="0" smtClean="0"/>
              <a:t>Teacher pairs up a ‘Student Teacher’ with a group of students, to coach and peer teach the material.</a:t>
            </a:r>
          </a:p>
          <a:p>
            <a:r>
              <a:rPr lang="en-US" dirty="0" smtClean="0"/>
              <a:t>Teacher takes students into a small group to </a:t>
            </a:r>
            <a:r>
              <a:rPr lang="en-US" dirty="0" err="1" smtClean="0"/>
              <a:t>reteach</a:t>
            </a:r>
            <a:r>
              <a:rPr lang="en-US" dirty="0" smtClean="0"/>
              <a:t> the material.  </a:t>
            </a:r>
          </a:p>
          <a:p>
            <a:r>
              <a:rPr lang="en-US" dirty="0" smtClean="0"/>
              <a:t>Teacher teaches student independently until both teacher and student are confident student understands the material.</a:t>
            </a:r>
            <a:endParaRPr lang="en-US" dirty="0"/>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735</TotalTime>
  <Words>836</Words>
  <Application>Microsoft Office PowerPoint</Application>
  <PresentationFormat>On-screen Show (4:3)</PresentationFormat>
  <Paragraphs>95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 The Issue:  Poor Grades Where?  At P.s. 194M</vt:lpstr>
      <vt:lpstr>How do We Know This is  Problem, and Where Can We Get Answers to This Question?  Internet Resources </vt:lpstr>
      <vt:lpstr>What is a Poor Grade and  Some Results of Them? Discuss with your classmates, and write what you think in your notebooks now.</vt:lpstr>
      <vt:lpstr>What Might Cause a Student   to Have a Poor Grade?</vt:lpstr>
      <vt:lpstr>Additional Causes for Poor Grades…</vt:lpstr>
      <vt:lpstr>How Might We Gather Evidence to Help Us With This Problem?</vt:lpstr>
      <vt:lpstr>What is our School Policy About  Poor Grades?</vt:lpstr>
      <vt:lpstr>3 Prospective Policies to Improve Poor Grades:   #1:  Class Participation  </vt:lpstr>
      <vt:lpstr>3 Prospective Solutions to Improve Poor Grades:   #2:  Small Groups and One-on-One Instruction</vt:lpstr>
      <vt:lpstr>3 Prospective Solutions to Improve Poor Grades:   #3:  ‘All the Above’, plus Additional Resources</vt:lpstr>
      <vt:lpstr>#3, Prospective Solutions, Continued…</vt:lpstr>
      <vt:lpstr>Which Policy is Best?  </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Poor Grades</dc:title>
  <dc:creator>Admin</dc:creator>
  <cp:lastModifiedBy>Joe Montecalvo</cp:lastModifiedBy>
  <cp:revision>53</cp:revision>
  <dcterms:created xsi:type="dcterms:W3CDTF">2013-02-11T01:27:03Z</dcterms:created>
  <dcterms:modified xsi:type="dcterms:W3CDTF">2013-03-04T17:08:28Z</dcterms:modified>
</cp:coreProperties>
</file>