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sldIdLst>
    <p:sldId id="256" r:id="rId2"/>
    <p:sldId id="257" r:id="rId3"/>
    <p:sldId id="259" r:id="rId4"/>
    <p:sldId id="265" r:id="rId5"/>
    <p:sldId id="269" r:id="rId6"/>
    <p:sldId id="268" r:id="rId7"/>
    <p:sldId id="260" r:id="rId8"/>
    <p:sldId id="266" r:id="rId9"/>
    <p:sldId id="261" r:id="rId10"/>
    <p:sldId id="262" r:id="rId11"/>
    <p:sldId id="263" r:id="rId12"/>
    <p:sldId id="264" r:id="rId13"/>
    <p:sldId id="271" r:id="rId14"/>
    <p:sldId id="272"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CBAE1B7D-BBE6-4937-8A7E-2C7670A3C3FC}" type="datetimeFigureOut">
              <a:rPr lang="en-US"/>
              <a:pPr>
                <a:defRPr/>
              </a:pPr>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21604EF-5A4B-40A2-8474-40E00CC81BF7}" type="slidenum">
              <a:rPr lang="en-US"/>
              <a:pPr>
                <a:defRPr/>
              </a:pPr>
              <a:t>‹#›</a:t>
            </a:fld>
            <a:endParaRPr lang="en-US"/>
          </a:p>
        </p:txBody>
      </p:sp>
    </p:spTree>
    <p:extLst>
      <p:ext uri="{BB962C8B-B14F-4D97-AF65-F5344CB8AC3E}">
        <p14:creationId xmlns:p14="http://schemas.microsoft.com/office/powerpoint/2010/main" val="1767458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ceholder 2"/>
          <p:cNvSpPr>
            <a:spLocks noGrp="1" noRot="1" noChangeAspect="1"/>
          </p:cNvSpPr>
          <p:nvPr>
            <p:ph type="sldImg"/>
          </p:nvPr>
        </p:nvSpPr>
        <p:spPr bwMode="auto">
          <a:noFill/>
          <a:ln>
            <a:solidFill>
              <a:srgbClr val="000000"/>
            </a:solidFill>
            <a:miter lim="800000"/>
            <a:headEnd/>
            <a:tailEnd/>
          </a:ln>
        </p:spPr>
      </p:sp>
      <p:sp>
        <p:nvSpPr>
          <p:cNvPr id="2457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3243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ceholder 2"/>
          <p:cNvSpPr>
            <a:spLocks noGrp="1" noRot="1" noChangeAspect="1"/>
          </p:cNvSpPr>
          <p:nvPr>
            <p:ph type="sldImg"/>
          </p:nvPr>
        </p:nvSpPr>
        <p:spPr bwMode="auto">
          <a:noFill/>
          <a:ln>
            <a:solidFill>
              <a:srgbClr val="000000"/>
            </a:solidFill>
            <a:miter lim="800000"/>
            <a:headEnd/>
            <a:tailEnd/>
          </a:ln>
        </p:spPr>
      </p:sp>
      <p:sp>
        <p:nvSpPr>
          <p:cNvPr id="3174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7461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ceholder 2"/>
          <p:cNvSpPr>
            <a:spLocks noGrp="1" noRot="1" noChangeAspect="1"/>
          </p:cNvSpPr>
          <p:nvPr>
            <p:ph type="sldImg"/>
          </p:nvPr>
        </p:nvSpPr>
        <p:spPr bwMode="auto">
          <a:noFill/>
          <a:ln>
            <a:solidFill>
              <a:srgbClr val="000000"/>
            </a:solidFill>
            <a:miter lim="800000"/>
            <a:headEnd/>
            <a:tailEnd/>
          </a:ln>
        </p:spPr>
      </p:sp>
      <p:sp>
        <p:nvSpPr>
          <p:cNvPr id="3277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941873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2"/>
          <p:cNvSpPr>
            <a:spLocks noGrp="1" noRot="1" noChangeAspect="1"/>
          </p:cNvSpPr>
          <p:nvPr>
            <p:ph type="sldImg"/>
          </p:nvPr>
        </p:nvSpPr>
        <p:spPr bwMode="auto">
          <a:noFill/>
          <a:ln>
            <a:solidFill>
              <a:srgbClr val="000000"/>
            </a:solidFill>
            <a:miter lim="800000"/>
            <a:headEnd/>
            <a:tailEnd/>
          </a:ln>
        </p:spPr>
      </p:sp>
      <p:sp>
        <p:nvSpPr>
          <p:cNvPr id="337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8217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ceholder 2"/>
          <p:cNvSpPr>
            <a:spLocks noGrp="1" noRot="1" noChangeAspect="1"/>
          </p:cNvSpPr>
          <p:nvPr>
            <p:ph type="sldImg"/>
          </p:nvPr>
        </p:nvSpPr>
        <p:spPr bwMode="auto">
          <a:noFill/>
          <a:ln>
            <a:solidFill>
              <a:srgbClr val="000000"/>
            </a:solidFill>
            <a:miter lim="800000"/>
            <a:headEnd/>
            <a:tailEnd/>
          </a:ln>
        </p:spPr>
      </p:sp>
      <p:sp>
        <p:nvSpPr>
          <p:cNvPr id="4710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015282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21604EF-5A4B-40A2-8474-40E00CC81BF7}" type="slidenum">
              <a:rPr lang="en-US" smtClean="0"/>
              <a:pPr>
                <a:defRPr/>
              </a:pPr>
              <a:t>14</a:t>
            </a:fld>
            <a:endParaRPr lang="en-US"/>
          </a:p>
        </p:txBody>
      </p:sp>
    </p:spTree>
    <p:extLst>
      <p:ext uri="{BB962C8B-B14F-4D97-AF65-F5344CB8AC3E}">
        <p14:creationId xmlns:p14="http://schemas.microsoft.com/office/powerpoint/2010/main" val="40768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2"/>
          <p:cNvSpPr>
            <a:spLocks noGrp="1" noRot="1" noChangeAspect="1"/>
          </p:cNvSpPr>
          <p:nvPr>
            <p:ph type="sldImg"/>
          </p:nvPr>
        </p:nvSpPr>
        <p:spPr bwMode="auto">
          <a:noFill/>
          <a:ln>
            <a:solidFill>
              <a:srgbClr val="000000"/>
            </a:solidFill>
            <a:miter lim="800000"/>
            <a:headEnd/>
            <a:tailEnd/>
          </a:ln>
        </p:spPr>
      </p:sp>
      <p:sp>
        <p:nvSpPr>
          <p:cNvPr id="2560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446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ceholder 2"/>
          <p:cNvSpPr>
            <a:spLocks noGrp="1" noRot="1" noChangeAspect="1"/>
          </p:cNvSpPr>
          <p:nvPr>
            <p:ph type="sldImg"/>
          </p:nvPr>
        </p:nvSpPr>
        <p:spPr bwMode="auto">
          <a:noFill/>
          <a:ln>
            <a:solidFill>
              <a:srgbClr val="000000"/>
            </a:solidFill>
            <a:miter lim="800000"/>
            <a:headEnd/>
            <a:tailEnd/>
          </a:ln>
        </p:spPr>
      </p:sp>
      <p:sp>
        <p:nvSpPr>
          <p:cNvPr id="26627"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2264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ceholder 2"/>
          <p:cNvSpPr>
            <a:spLocks noGrp="1" noRot="1" noChangeAspect="1"/>
          </p:cNvSpPr>
          <p:nvPr>
            <p:ph type="sldImg"/>
          </p:nvPr>
        </p:nvSpPr>
        <p:spPr bwMode="auto">
          <a:noFill/>
          <a:ln>
            <a:solidFill>
              <a:srgbClr val="000000"/>
            </a:solidFill>
            <a:miter lim="800000"/>
            <a:headEnd/>
            <a:tailEnd/>
          </a:ln>
        </p:spPr>
      </p:sp>
      <p:sp>
        <p:nvSpPr>
          <p:cNvPr id="27651"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62479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Placeholder 2"/>
          <p:cNvSpPr>
            <a:spLocks noGrp="1" noRot="1" noChangeAspect="1"/>
          </p:cNvSpPr>
          <p:nvPr>
            <p:ph type="sldImg"/>
          </p:nvPr>
        </p:nvSpPr>
        <p:spPr bwMode="auto">
          <a:noFill/>
          <a:ln>
            <a:solidFill>
              <a:srgbClr val="000000"/>
            </a:solidFill>
            <a:miter lim="800000"/>
            <a:headEnd/>
            <a:tailEnd/>
          </a:ln>
        </p:spPr>
      </p:sp>
      <p:sp>
        <p:nvSpPr>
          <p:cNvPr id="4403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83110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ceholder 2"/>
          <p:cNvSpPr>
            <a:spLocks noGrp="1" noRot="1" noChangeAspect="1"/>
          </p:cNvSpPr>
          <p:nvPr>
            <p:ph type="sldImg"/>
          </p:nvPr>
        </p:nvSpPr>
        <p:spPr bwMode="auto">
          <a:noFill/>
          <a:ln>
            <a:solidFill>
              <a:srgbClr val="000000"/>
            </a:solidFill>
            <a:miter lim="800000"/>
            <a:headEnd/>
            <a:tailEnd/>
          </a:ln>
        </p:spPr>
      </p:sp>
      <p:sp>
        <p:nvSpPr>
          <p:cNvPr id="4505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410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ceholder 2"/>
          <p:cNvSpPr>
            <a:spLocks noGrp="1" noRot="1" noChangeAspect="1"/>
          </p:cNvSpPr>
          <p:nvPr>
            <p:ph type="sldImg"/>
          </p:nvPr>
        </p:nvSpPr>
        <p:spPr bwMode="auto">
          <a:noFill/>
          <a:ln>
            <a:solidFill>
              <a:srgbClr val="000000"/>
            </a:solidFill>
            <a:miter lim="800000"/>
            <a:headEnd/>
            <a:tailEnd/>
          </a:ln>
        </p:spPr>
      </p:sp>
      <p:sp>
        <p:nvSpPr>
          <p:cNvPr id="2867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39940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0888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ceholder 2"/>
          <p:cNvSpPr>
            <a:spLocks noGrp="1" noRot="1" noChangeAspect="1"/>
          </p:cNvSpPr>
          <p:nvPr>
            <p:ph type="sldImg"/>
          </p:nvPr>
        </p:nvSpPr>
        <p:spPr bwMode="auto">
          <a:noFill/>
          <a:ln>
            <a:solidFill>
              <a:srgbClr val="000000"/>
            </a:solidFill>
            <a:miter lim="800000"/>
            <a:headEnd/>
            <a:tailEnd/>
          </a:ln>
        </p:spPr>
      </p:sp>
      <p:sp>
        <p:nvSpPr>
          <p:cNvPr id="30723"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144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255713" y="1371600"/>
            <a:ext cx="6629400" cy="2057400"/>
          </a:xfrm>
        </p:spPr>
        <p:txBody>
          <a:bodyPr anchor="b"/>
          <a:lstStyle>
            <a:lvl1pPr>
              <a:defRPr/>
            </a:lvl1pPr>
          </a:lstStyle>
          <a:p>
            <a:r>
              <a:rPr lang="en-US"/>
              <a:t>Click to edit Master title style</a:t>
            </a:r>
          </a:p>
        </p:txBody>
      </p:sp>
      <p:sp>
        <p:nvSpPr>
          <p:cNvPr id="27651" name="Rectangle 3"/>
          <p:cNvSpPr>
            <a:spLocks noGrp="1" noChangeArrowheads="1"/>
          </p:cNvSpPr>
          <p:nvPr>
            <p:ph type="subTitle" idx="1"/>
          </p:nvPr>
        </p:nvSpPr>
        <p:spPr>
          <a:xfrm>
            <a:off x="1371600" y="3810000"/>
            <a:ext cx="6400800" cy="1752600"/>
          </a:xfrm>
        </p:spPr>
        <p:txBody>
          <a:bodyPr/>
          <a:lstStyle>
            <a:lvl1pPr marL="0" indent="0" algn="ctr">
              <a:buFont typeface="Wingdings" pitchFamily="-123"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F868EFDA-1727-4F49-BD7B-1291D1E97608}" type="datetimeFigureOut">
              <a:rPr lang="en-US"/>
              <a:pPr>
                <a:defRPr/>
              </a:pPr>
              <a:t>6/3/2013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3641A-E760-45E1-8409-94A913254A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ABACA73-7245-4361-ABA5-81E3EBB0252B}" type="datetimeFigureOut">
              <a:rPr lang="en-US"/>
              <a:pPr>
                <a:defRPr/>
              </a:pPr>
              <a:t>6/3/2013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9B7385-C138-4158-8242-EDEE3FE85E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DFDA567-6A94-4EB4-95A5-78980DB6663D}" type="datetimeFigureOut">
              <a:rPr lang="en-US"/>
              <a:pPr>
                <a:defRPr/>
              </a:pPr>
              <a:t>6/3/2013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5B8BE0-B842-4B4B-AAA4-D7D18F2BB2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3D33FE0-BF6E-4CCF-9C86-BB98B9296A19}" type="datetimeFigureOut">
              <a:rPr lang="en-US"/>
              <a:pPr>
                <a:defRPr/>
              </a:pPr>
              <a:t>6/3/2013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89808-442B-4807-B905-F6F0F48C40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A2D8D5-06B5-4008-8C7B-F34303AFCB2B}" type="datetimeFigureOut">
              <a:rPr lang="en-US"/>
              <a:pPr>
                <a:defRPr/>
              </a:pPr>
              <a:t>6/3/2013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E2A2B-451D-4A98-97F9-8BF5A37BEB8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116CA49-BF0D-4A67-829A-CD834AC15A59}" type="datetimeFigureOut">
              <a:rPr lang="en-US"/>
              <a:pPr>
                <a:defRPr/>
              </a:pPr>
              <a:t>6/3/2013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DDF92-6B3D-40FF-935F-3F8FC07DA3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6111F11-C3B9-4024-8848-7B8BD70B9528}" type="datetimeFigureOut">
              <a:rPr lang="en-US"/>
              <a:pPr>
                <a:defRPr/>
              </a:pPr>
              <a:t>6/3/2013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95CDA0E-8F9A-41A8-8F9B-267A37FA01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F113161-65D0-4591-95F9-869AD4D16849}" type="datetimeFigureOut">
              <a:rPr lang="en-US"/>
              <a:pPr>
                <a:defRPr/>
              </a:pPr>
              <a:t>6/3/2013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A8F101-0408-4807-A18A-2461125782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5B420D8-3576-4EF9-87D6-B71FAD6AB280}" type="datetimeFigureOut">
              <a:rPr lang="en-US"/>
              <a:pPr>
                <a:defRPr/>
              </a:pPr>
              <a:t>6/3/2013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61F45A-AB1C-411A-97C5-C305C36D0B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C9AE92-97AC-49D3-9AD0-11C373CAF802}" type="datetimeFigureOut">
              <a:rPr lang="en-US"/>
              <a:pPr>
                <a:defRPr/>
              </a:pPr>
              <a:t>6/3/2013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9BC448-FE56-4583-9957-1059165364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A03D50-9656-4B29-9416-F9CA46F16655}" type="datetimeFigureOut">
              <a:rPr lang="en-US"/>
              <a:pPr>
                <a:defRPr/>
              </a:pPr>
              <a:t>6/3/2013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B5AB2C-FDC9-4CAD-9199-86D433A5D1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12700" dist="12699" dir="10200039"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mn-lt"/>
                <a:ea typeface="+mn-ea"/>
                <a:cs typeface="+mn-cs"/>
              </a:defRPr>
            </a:lvl1pPr>
          </a:lstStyle>
          <a:p>
            <a:pPr>
              <a:defRPr/>
            </a:pPr>
            <a:fld id="{9E729993-2E96-4FBF-8F8F-2E79239393C4}" type="datetimeFigureOut">
              <a:rPr lang="en-US"/>
              <a:pPr>
                <a:defRPr/>
              </a:pPr>
              <a:t>6/3/2013</a:t>
            </a:fld>
            <a:endParaRPr lang="en-US"/>
          </a:p>
        </p:txBody>
      </p:sp>
      <p:sp>
        <p:nvSpPr>
          <p:cNvPr id="26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mn-lt"/>
                <a:ea typeface="+mn-ea"/>
                <a:cs typeface="+mn-cs"/>
              </a:defRPr>
            </a:lvl1pPr>
          </a:lstStyle>
          <a:p>
            <a:pPr>
              <a:defRPr/>
            </a:pPr>
            <a:endParaRPr lang="en-US"/>
          </a:p>
        </p:txBody>
      </p:sp>
      <p:sp>
        <p:nvSpPr>
          <p:cNvPr id="266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mn-lt"/>
                <a:ea typeface="+mn-ea"/>
                <a:cs typeface="+mn-cs"/>
              </a:defRPr>
            </a:lvl1pPr>
          </a:lstStyle>
          <a:p>
            <a:pPr>
              <a:defRPr/>
            </a:pPr>
            <a:fld id="{479D652B-3FAB-443B-ABFE-5DC1AA797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2pPr>
      <a:lvl3pPr algn="ctr" rtl="0" eaLnBrk="0" fontAlgn="base" hangingPunct="0">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3pPr>
      <a:lvl4pPr algn="ctr" rtl="0" eaLnBrk="0" fontAlgn="base" hangingPunct="0">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4pPr>
      <a:lvl5pPr algn="ctr" rtl="0" eaLnBrk="0" fontAlgn="base" hangingPunct="0">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5pPr>
      <a:lvl6pPr marL="457200" algn="ctr" rtl="0" fontAlgn="base">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6pPr>
      <a:lvl7pPr marL="914400" algn="ctr" rtl="0" fontAlgn="base">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7pPr>
      <a:lvl8pPr marL="1371600" algn="ctr" rtl="0" fontAlgn="base">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8pPr>
      <a:lvl9pPr marL="1828800" algn="ctr" rtl="0" fontAlgn="base">
        <a:spcBef>
          <a:spcPct val="0"/>
        </a:spcBef>
        <a:spcAft>
          <a:spcPct val="0"/>
        </a:spcAft>
        <a:defRPr sz="4400">
          <a:solidFill>
            <a:schemeClr val="tx2"/>
          </a:solidFill>
          <a:latin typeface="Trebuchet MS" pitchFamily="-123" charset="0"/>
          <a:ea typeface="ヒラギノ角ゴ Pro W3" pitchFamily="-123" charset="-128"/>
          <a:cs typeface="ヒラギノ角ゴ Pro W3" pitchFamily="-123" charset="-128"/>
        </a:defRPr>
      </a:lvl9pPr>
    </p:titleStyle>
    <p:bodyStyle>
      <a:lvl1pPr marL="342900" indent="-342900" algn="l" rtl="0" eaLnBrk="0" fontAlgn="base" hangingPunct="0">
        <a:spcBef>
          <a:spcPct val="20000"/>
        </a:spcBef>
        <a:spcAft>
          <a:spcPct val="0"/>
        </a:spcAft>
        <a:buFont typeface="Wingdings" pitchFamily="-123" charset="2"/>
        <a:buChar char="s"/>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123" charset="2"/>
        <a:buChar char="s"/>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123" charset="2"/>
        <a:buChar char="s"/>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123" charset="2"/>
        <a:buChar char="s"/>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123" charset="2"/>
        <a:buChar char="s"/>
        <a:defRPr sz="2000">
          <a:solidFill>
            <a:schemeClr val="tx1"/>
          </a:solidFill>
          <a:latin typeface="+mn-lt"/>
          <a:ea typeface="+mn-ea"/>
          <a:cs typeface="+mn-cs"/>
        </a:defRPr>
      </a:lvl5pPr>
      <a:lvl6pPr marL="2514600" indent="-228600" algn="l" rtl="0" fontAlgn="base">
        <a:spcBef>
          <a:spcPct val="20000"/>
        </a:spcBef>
        <a:spcAft>
          <a:spcPct val="0"/>
        </a:spcAft>
        <a:buFont typeface="Wingdings" pitchFamily="-123" charset="2"/>
        <a:buChar char="s"/>
        <a:defRPr sz="2000">
          <a:solidFill>
            <a:schemeClr val="tx1"/>
          </a:solidFill>
          <a:latin typeface="+mn-lt"/>
          <a:ea typeface="+mn-ea"/>
          <a:cs typeface="+mn-cs"/>
        </a:defRPr>
      </a:lvl6pPr>
      <a:lvl7pPr marL="2971800" indent="-228600" algn="l" rtl="0" fontAlgn="base">
        <a:spcBef>
          <a:spcPct val="20000"/>
        </a:spcBef>
        <a:spcAft>
          <a:spcPct val="0"/>
        </a:spcAft>
        <a:buFont typeface="Wingdings" pitchFamily="-123" charset="2"/>
        <a:buChar char="s"/>
        <a:defRPr sz="2000">
          <a:solidFill>
            <a:schemeClr val="tx1"/>
          </a:solidFill>
          <a:latin typeface="+mn-lt"/>
          <a:ea typeface="+mn-ea"/>
          <a:cs typeface="+mn-cs"/>
        </a:defRPr>
      </a:lvl7pPr>
      <a:lvl8pPr marL="3429000" indent="-228600" algn="l" rtl="0" fontAlgn="base">
        <a:spcBef>
          <a:spcPct val="20000"/>
        </a:spcBef>
        <a:spcAft>
          <a:spcPct val="0"/>
        </a:spcAft>
        <a:buFont typeface="Wingdings" pitchFamily="-123" charset="2"/>
        <a:buChar char="s"/>
        <a:defRPr sz="2000">
          <a:solidFill>
            <a:schemeClr val="tx1"/>
          </a:solidFill>
          <a:latin typeface="+mn-lt"/>
          <a:ea typeface="+mn-ea"/>
          <a:cs typeface="+mn-cs"/>
        </a:defRPr>
      </a:lvl8pPr>
      <a:lvl9pPr marL="3886200" indent="-228600" algn="l" rtl="0" fontAlgn="base">
        <a:spcBef>
          <a:spcPct val="20000"/>
        </a:spcBef>
        <a:spcAft>
          <a:spcPct val="0"/>
        </a:spcAft>
        <a:buFont typeface="Wingdings" pitchFamily="-123" charset="2"/>
        <a:buChar char="s"/>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2.maxwell.syr.edu/plegal/TIPS/worksheet5.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Telecommunicati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arenting.com/gallery/cyber-bullying-stori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idx="4294967295"/>
          </p:nvPr>
        </p:nvSpPr>
        <p:spPr>
          <a:xfrm>
            <a:off x="1600200" y="457200"/>
            <a:ext cx="5864225" cy="3659188"/>
          </a:xfrm>
        </p:spPr>
        <p:txBody>
          <a:bodyPr/>
          <a:lstStyle/>
          <a:p>
            <a:pPr eaLnBrk="1" hangingPunct="1"/>
            <a:r>
              <a:rPr lang="en-US" sz="7100"/>
              <a:t>Cyberbullying</a:t>
            </a:r>
            <a:br>
              <a:rPr lang="en-US" sz="7100"/>
            </a:br>
            <a:r>
              <a:rPr lang="en-US"/>
              <a:t> </a:t>
            </a:r>
          </a:p>
        </p:txBody>
      </p:sp>
      <p:sp>
        <p:nvSpPr>
          <p:cNvPr id="14338" name="Subtitle 2"/>
          <p:cNvSpPr>
            <a:spLocks noGrp="1"/>
          </p:cNvSpPr>
          <p:nvPr>
            <p:ph type="subTitle" idx="4294967295"/>
          </p:nvPr>
        </p:nvSpPr>
        <p:spPr>
          <a:xfrm>
            <a:off x="1371600" y="5105400"/>
            <a:ext cx="6400800" cy="1371600"/>
          </a:xfrm>
        </p:spPr>
        <p:txBody>
          <a:bodyPr/>
          <a:lstStyle/>
          <a:p>
            <a:pPr marL="0" indent="0" algn="ctr" eaLnBrk="1" hangingPunct="1">
              <a:buFont typeface="Wingdings" pitchFamily="-123" charset="2"/>
              <a:buNone/>
              <a:defRPr/>
            </a:pPr>
            <a:r>
              <a:rPr lang="en-US" sz="4000" i="1">
                <a:solidFill>
                  <a:srgbClr val="FF0000"/>
                </a:solidFill>
              </a:rPr>
              <a:t>Is cyber bullying a problem in our school?</a:t>
            </a:r>
          </a:p>
        </p:txBody>
      </p:sp>
      <p:pic>
        <p:nvPicPr>
          <p:cNvPr id="14339" name="Picture 2" descr="http://4.bp.blogspot.com/_Eowjk3mpl-E/S8YiZfXOO-I/AAAAAAAAAA8/deyTfEf8cMA/s1600/ComputerKidbully.jpg"/>
          <p:cNvPicPr>
            <a:picLocks noChangeAspect="1" noChangeArrowheads="1"/>
          </p:cNvPicPr>
          <p:nvPr/>
        </p:nvPicPr>
        <p:blipFill>
          <a:blip r:embed="rId3" cstate="print"/>
          <a:srcRect/>
          <a:stretch>
            <a:fillRect/>
          </a:stretch>
        </p:blipFill>
        <p:spPr bwMode="auto">
          <a:xfrm>
            <a:off x="304800" y="2743200"/>
            <a:ext cx="4943475" cy="2438400"/>
          </a:xfrm>
          <a:prstGeom prst="rect">
            <a:avLst/>
          </a:prstGeom>
          <a:noFill/>
          <a:ln w="9525">
            <a:noFill/>
            <a:miter lim="800000"/>
            <a:headEnd/>
            <a:tailEnd/>
          </a:ln>
        </p:spPr>
      </p:pic>
      <p:sp>
        <p:nvSpPr>
          <p:cNvPr id="14340" name="TextBox 4"/>
          <p:cNvSpPr txBox="1">
            <a:spLocks noChangeArrowheads="1"/>
          </p:cNvSpPr>
          <p:nvPr/>
        </p:nvSpPr>
        <p:spPr bwMode="auto">
          <a:xfrm>
            <a:off x="5334000" y="3048000"/>
            <a:ext cx="3124200" cy="1066800"/>
          </a:xfrm>
          <a:prstGeom prst="rect">
            <a:avLst/>
          </a:prstGeom>
          <a:noFill/>
          <a:ln w="9525">
            <a:noFill/>
            <a:miter lim="800000"/>
            <a:headEnd/>
            <a:tailEnd/>
          </a:ln>
        </p:spPr>
        <p:txBody>
          <a:bodyPr>
            <a:prstTxWarp prst="textNoShape">
              <a:avLst/>
            </a:prstTxWarp>
            <a:spAutoFit/>
          </a:bodyPr>
          <a:lstStyle/>
          <a:p>
            <a:r>
              <a:rPr lang="en-US" sz="3200">
                <a:latin typeface="Calibri" pitchFamily="-123" charset="0"/>
              </a:rPr>
              <a:t>By</a:t>
            </a:r>
          </a:p>
          <a:p>
            <a:r>
              <a:rPr lang="en-US" sz="3200">
                <a:latin typeface="Calibri" pitchFamily="-123" charset="0"/>
              </a:rPr>
              <a:t> Mr. Marseille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a:t>How does the school system deal with Cyberbullying?</a:t>
            </a:r>
          </a:p>
        </p:txBody>
      </p:sp>
      <p:sp>
        <p:nvSpPr>
          <p:cNvPr id="3" name="Content Placeholder 2"/>
          <p:cNvSpPr>
            <a:spLocks noGrp="1"/>
          </p:cNvSpPr>
          <p:nvPr>
            <p:ph sz="half" idx="4294967295"/>
          </p:nvPr>
        </p:nvSpPr>
        <p:spPr>
          <a:xfrm>
            <a:off x="685800" y="1981200"/>
            <a:ext cx="3814763" cy="4114800"/>
          </a:xfrm>
        </p:spPr>
        <p:txBody>
          <a:bodyPr>
            <a:normAutofit/>
          </a:bodyPr>
          <a:lstStyle/>
          <a:p>
            <a:pPr eaLnBrk="1" hangingPunct="1">
              <a:lnSpc>
                <a:spcPct val="90000"/>
              </a:lnSpc>
            </a:pPr>
            <a:r>
              <a:rPr lang="en-US" sz="2000"/>
              <a:t>Governor Andrew M. Cuomo today signed legislation that will help protect students from cyberbullying as well as other forms of harassment, bullying, and discrimination. </a:t>
            </a:r>
            <a:r>
              <a:rPr lang="en-US" sz="1500"/>
              <a:t>(July 9, 2012)</a:t>
            </a:r>
          </a:p>
          <a:p>
            <a:pPr eaLnBrk="1" hangingPunct="1">
              <a:lnSpc>
                <a:spcPct val="90000"/>
              </a:lnSpc>
            </a:pPr>
            <a:r>
              <a:rPr lang="en-US" sz="1500"/>
              <a:t>The law aims to protect students against all forms of harrassment.</a:t>
            </a:r>
            <a:r>
              <a:rPr lang="en-US" sz="2800"/>
              <a:t> </a:t>
            </a:r>
            <a:endParaRPr lang="en-US" sz="2600"/>
          </a:p>
          <a:p>
            <a:pPr eaLnBrk="1" hangingPunct="1">
              <a:lnSpc>
                <a:spcPct val="90000"/>
              </a:lnSpc>
            </a:pPr>
            <a:endParaRPr lang="en-US" sz="2600"/>
          </a:p>
          <a:p>
            <a:pPr eaLnBrk="1" hangingPunct="1">
              <a:lnSpc>
                <a:spcPct val="90000"/>
              </a:lnSpc>
            </a:pPr>
            <a:r>
              <a:rPr lang="en-US" sz="2100"/>
              <a:t>NYC Citywide Students Code of Conduct</a:t>
            </a:r>
          </a:p>
          <a:p>
            <a:pPr eaLnBrk="1" hangingPunct="1">
              <a:lnSpc>
                <a:spcPct val="90000"/>
              </a:lnSpc>
            </a:pPr>
            <a:r>
              <a:rPr lang="en-US" sz="2100"/>
              <a:t>B36</a:t>
            </a:r>
            <a:endParaRPr lang="en-US" sz="2600"/>
          </a:p>
          <a:p>
            <a:pPr eaLnBrk="1" hangingPunct="1">
              <a:lnSpc>
                <a:spcPct val="90000"/>
              </a:lnSpc>
            </a:pPr>
            <a:endParaRPr lang="en-US" sz="2600"/>
          </a:p>
          <a:p>
            <a:pPr eaLnBrk="1" hangingPunct="1">
              <a:lnSpc>
                <a:spcPct val="90000"/>
              </a:lnSpc>
            </a:pPr>
            <a:endParaRPr lang="en-US" sz="2600"/>
          </a:p>
        </p:txBody>
      </p:sp>
      <p:sp>
        <p:nvSpPr>
          <p:cNvPr id="4" name="Content Placeholder 3"/>
          <p:cNvSpPr>
            <a:spLocks noGrp="1"/>
          </p:cNvSpPr>
          <p:nvPr>
            <p:ph sz="half" idx="4294967295"/>
          </p:nvPr>
        </p:nvSpPr>
        <p:spPr>
          <a:xfrm>
            <a:off x="4643438" y="1981200"/>
            <a:ext cx="3814762" cy="4114800"/>
          </a:xfrm>
        </p:spPr>
        <p:txBody>
          <a:bodyPr>
            <a:normAutofit fontScale="92500" lnSpcReduction="10000"/>
          </a:bodyPr>
          <a:lstStyle/>
          <a:p>
            <a:pPr eaLnBrk="1" hangingPunct="1">
              <a:lnSpc>
                <a:spcPct val="90000"/>
              </a:lnSpc>
              <a:defRPr/>
            </a:pPr>
            <a:r>
              <a:rPr lang="en-US" sz="2600"/>
              <a:t>B36 Posting, distributing, displaying, or sharing literature or material containing a threat of violence, injury or harm, or depicting violent actions against or obscene, vulgar or lewd pictures of students or staff, including posting such material on the Internet.	</a:t>
            </a:r>
          </a:p>
          <a:p>
            <a:pPr eaLnBrk="1" hangingPunct="1">
              <a:lnSpc>
                <a:spcPct val="90000"/>
              </a:lnSpc>
              <a:defRPr/>
            </a:pPr>
            <a:endParaRPr lang="en-US" sz="2600"/>
          </a:p>
        </p:txBody>
      </p:sp>
      <p:sp>
        <p:nvSpPr>
          <p:cNvPr id="21508" name="Text Box 1028"/>
          <p:cNvSpPr txBox="1">
            <a:spLocks noChangeArrowheads="1"/>
          </p:cNvSpPr>
          <p:nvPr/>
        </p:nvSpPr>
        <p:spPr bwMode="auto">
          <a:xfrm>
            <a:off x="1127125" y="6143625"/>
            <a:ext cx="3927475" cy="457200"/>
          </a:xfrm>
          <a:prstGeom prst="rect">
            <a:avLst/>
          </a:prstGeom>
          <a:noFill/>
          <a:ln w="9525">
            <a:noFill/>
            <a:miter lim="800000"/>
            <a:headEnd/>
            <a:tailEnd/>
          </a:ln>
        </p:spPr>
        <p:txBody>
          <a:bodyPr wrap="none">
            <a:prstTxWarp prst="textNoShape">
              <a:avLst/>
            </a:prstTxWarp>
            <a:spAutoFit/>
          </a:bodyPr>
          <a:lstStyle/>
          <a:p>
            <a:r>
              <a:rPr lang="en-US"/>
              <a:t>Examine the Existing Policy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304800" y="381000"/>
            <a:ext cx="5322888" cy="5643563"/>
          </a:xfrm>
          <a:prstGeom prst="rect">
            <a:avLst/>
          </a:prstGeom>
          <a:noFill/>
          <a:ln w="9525">
            <a:noFill/>
            <a:miter lim="800000"/>
            <a:headEnd/>
            <a:tailEnd/>
          </a:ln>
        </p:spPr>
        <p:txBody>
          <a:bodyPr>
            <a:prstTxWarp prst="textNoShape">
              <a:avLst/>
            </a:prstTxWarp>
            <a:spAutoFit/>
          </a:bodyPr>
          <a:lstStyle/>
          <a:p>
            <a:r>
              <a:rPr lang="en-US" sz="2800" b="1">
                <a:latin typeface="Calibri" pitchFamily="-123" charset="0"/>
              </a:rPr>
              <a:t>Guidance Interventions</a:t>
            </a:r>
          </a:p>
          <a:p>
            <a:r>
              <a:rPr lang="en-US" sz="2800">
                <a:latin typeface="Calibri" pitchFamily="-123" charset="0"/>
              </a:rPr>
              <a:t>• Parent outreach</a:t>
            </a:r>
          </a:p>
          <a:p>
            <a:r>
              <a:rPr lang="en-US" sz="2800">
                <a:latin typeface="Calibri" pitchFamily="-123" charset="0"/>
              </a:rPr>
              <a:t>• Intervention by counseling staff</a:t>
            </a:r>
          </a:p>
          <a:p>
            <a:r>
              <a:rPr lang="en-US" sz="2800">
                <a:latin typeface="Calibri" pitchFamily="-123" charset="0"/>
              </a:rPr>
              <a:t>• Guidance conference(s)</a:t>
            </a:r>
          </a:p>
          <a:p>
            <a:r>
              <a:rPr lang="en-US" sz="2800">
                <a:latin typeface="Calibri" pitchFamily="-123" charset="0"/>
              </a:rPr>
              <a:t>• Restorative Approaches</a:t>
            </a:r>
          </a:p>
          <a:p>
            <a:r>
              <a:rPr lang="en-US" sz="2800">
                <a:latin typeface="Calibri" pitchFamily="-123" charset="0"/>
              </a:rPr>
              <a:t>• Positive Behavioral Interventions and Supports (PBIS)</a:t>
            </a:r>
          </a:p>
          <a:p>
            <a:r>
              <a:rPr lang="en-US" sz="2800">
                <a:latin typeface="Calibri" pitchFamily="-123" charset="0"/>
              </a:rPr>
              <a:t>• Individual/group counseling</a:t>
            </a:r>
          </a:p>
          <a:p>
            <a:r>
              <a:rPr lang="en-US" sz="2800">
                <a:latin typeface="Calibri" pitchFamily="-123" charset="0"/>
              </a:rPr>
              <a:t>• Peer mediation</a:t>
            </a:r>
          </a:p>
          <a:p>
            <a:r>
              <a:rPr lang="en-US" sz="2800">
                <a:latin typeface="Calibri" pitchFamily="-123" charset="0"/>
              </a:rPr>
              <a:t>• Mentoring program</a:t>
            </a:r>
          </a:p>
          <a:p>
            <a:r>
              <a:rPr lang="en-US" sz="2800">
                <a:latin typeface="Calibri" pitchFamily="-123" charset="0"/>
              </a:rPr>
              <a:t>• Conflict resolution</a:t>
            </a:r>
          </a:p>
          <a:p>
            <a:r>
              <a:rPr lang="en-US" sz="2800">
                <a:latin typeface="Calibri" pitchFamily="-123" charset="0"/>
              </a:rPr>
              <a:t>• Development of individual behavior contrac</a:t>
            </a:r>
            <a:r>
              <a:rPr lang="en-US" sz="1800">
                <a:latin typeface="Calibri" pitchFamily="-123" charset="0"/>
              </a:rPr>
              <a:t>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62000" y="1166813"/>
            <a:ext cx="6096000" cy="4359275"/>
          </a:xfrm>
          <a:prstGeom prst="rect">
            <a:avLst/>
          </a:prstGeom>
          <a:noFill/>
          <a:ln w="9525">
            <a:noFill/>
            <a:miter lim="800000"/>
            <a:headEnd/>
            <a:tailEnd/>
          </a:ln>
        </p:spPr>
        <p:txBody>
          <a:bodyPr>
            <a:prstTxWarp prst="textNoShape">
              <a:avLst/>
            </a:prstTxWarp>
            <a:spAutoFit/>
          </a:bodyPr>
          <a:lstStyle/>
          <a:p>
            <a:r>
              <a:rPr lang="en-US" sz="2000" b="1">
                <a:latin typeface="Calibri" pitchFamily="-123" charset="0"/>
              </a:rPr>
              <a:t>Range of Possible Disciplinary Responses to Be Used in Addition to Guidance Interventions</a:t>
            </a:r>
          </a:p>
          <a:p>
            <a:r>
              <a:rPr lang="en-US" sz="2000">
                <a:latin typeface="Calibri" pitchFamily="-123" charset="0"/>
              </a:rPr>
              <a:t>D. Parent conference</a:t>
            </a:r>
          </a:p>
          <a:p>
            <a:r>
              <a:rPr lang="en-US" sz="2000">
                <a:latin typeface="Calibri" pitchFamily="-123" charset="0"/>
              </a:rPr>
              <a:t>E. In-school disciplinary actions (e.g., detention, exclusion from extracurricular activities or communal lunchtime)</a:t>
            </a:r>
          </a:p>
          <a:p>
            <a:r>
              <a:rPr lang="en-US" sz="2000">
                <a:latin typeface="Calibri" pitchFamily="-123" charset="0"/>
              </a:rPr>
              <a:t>F. Removal from classroom by teacher (After a student is removed from any classroom by any teacher three times during a semester or twice in a trimester, a principal’s suspension must be sought if the student engages in subsequent behavior that would otherwise result in a removal by a teacher.)</a:t>
            </a:r>
          </a:p>
          <a:p>
            <a:r>
              <a:rPr lang="en-US" sz="2000">
                <a:latin typeface="Calibri" pitchFamily="-123" charset="0"/>
              </a:rPr>
              <a:t>G. Principal’s suspension for 1-5 days</a:t>
            </a:r>
          </a:p>
          <a:p>
            <a:r>
              <a:rPr lang="en-US" sz="2000">
                <a:latin typeface="Calibri" pitchFamily="-123" charset="0"/>
              </a:rPr>
              <a:t>H. Superintendent’s suspension that results in </a:t>
            </a:r>
            <a:r>
              <a:rPr lang="en-US" sz="1800">
                <a:latin typeface="Calibri" pitchFamily="-123"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p:spPr>
        <p:txBody>
          <a:bodyPr/>
          <a:lstStyle/>
          <a:p>
            <a:r>
              <a:rPr lang="en-US" sz="3300"/>
              <a:t>What can we do to ensure our children safety against Cyberbullying?</a:t>
            </a:r>
            <a:endParaRPr lang="en-US"/>
          </a:p>
        </p:txBody>
      </p:sp>
      <p:sp>
        <p:nvSpPr>
          <p:cNvPr id="41987" name="Rectangle 3"/>
          <p:cNvSpPr>
            <a:spLocks noGrp="1" noChangeArrowheads="1"/>
          </p:cNvSpPr>
          <p:nvPr>
            <p:ph type="body" idx="1"/>
          </p:nvPr>
        </p:nvSpPr>
        <p:spPr>
          <a:noFill/>
          <a:ln/>
        </p:spPr>
        <p:txBody>
          <a:bodyPr/>
          <a:lstStyle/>
          <a:p>
            <a:r>
              <a:rPr lang="en-US"/>
              <a:t>Students will complete their assignment and propose solutions to the problem of Cyberbullying.</a:t>
            </a:r>
          </a:p>
        </p:txBody>
      </p:sp>
      <p:sp>
        <p:nvSpPr>
          <p:cNvPr id="41988" name="Text Box 4"/>
          <p:cNvSpPr txBox="1">
            <a:spLocks noChangeArrowheads="1"/>
          </p:cNvSpPr>
          <p:nvPr/>
        </p:nvSpPr>
        <p:spPr bwMode="auto">
          <a:xfrm>
            <a:off x="669925" y="6067425"/>
            <a:ext cx="2641600" cy="457200"/>
          </a:xfrm>
          <a:prstGeom prst="rect">
            <a:avLst/>
          </a:prstGeom>
          <a:noFill/>
          <a:ln w="9525">
            <a:noFill/>
            <a:miter lim="800000"/>
            <a:headEnd/>
            <a:tailEnd/>
          </a:ln>
        </p:spPr>
        <p:txBody>
          <a:bodyPr wrap="none">
            <a:prstTxWarp prst="textNoShape">
              <a:avLst/>
            </a:prstTxWarp>
            <a:spAutoFit/>
          </a:bodyPr>
          <a:lstStyle/>
          <a:p>
            <a:r>
              <a:rPr lang="en-US"/>
              <a:t>Develop Solutions</a:t>
            </a:r>
          </a:p>
        </p:txBody>
      </p:sp>
      <p:sp>
        <p:nvSpPr>
          <p:cNvPr id="41989" name="Text Box 5"/>
          <p:cNvSpPr txBox="1">
            <a:spLocks noChangeArrowheads="1"/>
          </p:cNvSpPr>
          <p:nvPr/>
        </p:nvSpPr>
        <p:spPr bwMode="auto">
          <a:xfrm>
            <a:off x="6019800" y="4038600"/>
            <a:ext cx="24384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pic>
        <p:nvPicPr>
          <p:cNvPr id="41990" name="Picture 6" descr="Picture 4"/>
          <p:cNvPicPr>
            <a:picLocks noChangeAspect="1" noChangeArrowheads="1"/>
          </p:cNvPicPr>
          <p:nvPr/>
        </p:nvPicPr>
        <p:blipFill>
          <a:blip r:embed="rId3" cstate="print"/>
          <a:srcRect/>
          <a:stretch>
            <a:fillRect/>
          </a:stretch>
        </p:blipFill>
        <p:spPr bwMode="auto">
          <a:xfrm>
            <a:off x="4419600" y="3695700"/>
            <a:ext cx="4038600" cy="2705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noFill/>
          <a:ln/>
        </p:spPr>
        <p:txBody>
          <a:bodyPr/>
          <a:lstStyle/>
          <a:p>
            <a:r>
              <a:rPr lang="en-US"/>
              <a:t>Task</a:t>
            </a:r>
          </a:p>
        </p:txBody>
      </p:sp>
      <p:sp>
        <p:nvSpPr>
          <p:cNvPr id="48131" name="Rectangle 3"/>
          <p:cNvSpPr>
            <a:spLocks noGrp="1" noChangeArrowheads="1"/>
          </p:cNvSpPr>
          <p:nvPr>
            <p:ph type="body" idx="1"/>
          </p:nvPr>
        </p:nvSpPr>
        <p:spPr>
          <a:xfrm>
            <a:off x="323528" y="1981200"/>
            <a:ext cx="4248472" cy="4114800"/>
          </a:xfrm>
          <a:noFill/>
          <a:ln/>
        </p:spPr>
        <p:txBody>
          <a:bodyPr/>
          <a:lstStyle/>
          <a:p>
            <a:pPr>
              <a:buNone/>
            </a:pPr>
            <a:r>
              <a:rPr lang="en-US" dirty="0" smtClean="0"/>
              <a:t>Work independently,</a:t>
            </a:r>
          </a:p>
          <a:p>
            <a:pPr>
              <a:buNone/>
            </a:pPr>
            <a:r>
              <a:rPr lang="en-US" dirty="0" smtClean="0"/>
              <a:t>or </a:t>
            </a:r>
            <a:r>
              <a:rPr lang="en-US" dirty="0"/>
              <a:t>in </a:t>
            </a:r>
            <a:r>
              <a:rPr lang="en-US" dirty="0" smtClean="0"/>
              <a:t>groups </a:t>
            </a:r>
            <a:r>
              <a:rPr lang="en-US" dirty="0"/>
              <a:t>of four </a:t>
            </a:r>
            <a:r>
              <a:rPr lang="en-US" dirty="0" smtClean="0"/>
              <a:t>to</a:t>
            </a:r>
          </a:p>
          <a:p>
            <a:pPr>
              <a:buNone/>
            </a:pPr>
            <a:r>
              <a:rPr lang="en-US" dirty="0" smtClean="0"/>
              <a:t>Develop solutions:</a:t>
            </a:r>
          </a:p>
          <a:p>
            <a:pPr>
              <a:buNone/>
            </a:pPr>
            <a:r>
              <a:rPr lang="en-US" u="sng" smtClean="0">
                <a:hlinkClick r:id="rId3"/>
              </a:rPr>
              <a:t>http://www2.maxwell.syr.edu/plegal/TIPS/worksheet5.doc</a:t>
            </a:r>
            <a:endParaRPr lang="en-US" smtClean="0"/>
          </a:p>
          <a:p>
            <a:pPr>
              <a:buNone/>
            </a:pPr>
            <a:r>
              <a:rPr lang="en-US" smtClean="0"/>
              <a:t>  </a:t>
            </a:r>
            <a:endParaRPr lang="en-US" dirty="0"/>
          </a:p>
        </p:txBody>
      </p:sp>
      <p:sp>
        <p:nvSpPr>
          <p:cNvPr id="48132" name="Text Box 4"/>
          <p:cNvSpPr txBox="1">
            <a:spLocks noChangeArrowheads="1"/>
          </p:cNvSpPr>
          <p:nvPr/>
        </p:nvSpPr>
        <p:spPr bwMode="auto">
          <a:xfrm flipV="1">
            <a:off x="5546725" y="2409825"/>
            <a:ext cx="2987675" cy="457200"/>
          </a:xfrm>
          <a:prstGeom prst="rect">
            <a:avLst/>
          </a:prstGeom>
          <a:noFill/>
          <a:ln w="9525">
            <a:noFill/>
            <a:miter lim="800000"/>
            <a:headEnd/>
            <a:tailEnd/>
          </a:ln>
        </p:spPr>
        <p:txBody>
          <a:bodyPr rot="10800000">
            <a:prstTxWarp prst="textNoShape">
              <a:avLst/>
            </a:prstTxWarp>
            <a:spAutoFit/>
          </a:bodyPr>
          <a:lstStyle/>
          <a:p>
            <a:endParaRPr lang="en-US"/>
          </a:p>
        </p:txBody>
      </p:sp>
      <p:sp>
        <p:nvSpPr>
          <p:cNvPr id="48133" name="Text Box 5"/>
          <p:cNvSpPr txBox="1">
            <a:spLocks noChangeArrowheads="1"/>
          </p:cNvSpPr>
          <p:nvPr/>
        </p:nvSpPr>
        <p:spPr bwMode="auto">
          <a:xfrm>
            <a:off x="5867400" y="2286000"/>
            <a:ext cx="2743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pic>
        <p:nvPicPr>
          <p:cNvPr id="48134" name="Picture 6" descr="Picture 5"/>
          <p:cNvPicPr>
            <a:picLocks noChangeAspect="1" noChangeArrowheads="1"/>
          </p:cNvPicPr>
          <p:nvPr/>
        </p:nvPicPr>
        <p:blipFill>
          <a:blip r:embed="rId4" cstate="print"/>
          <a:srcRect/>
          <a:stretch>
            <a:fillRect/>
          </a:stretch>
        </p:blipFill>
        <p:spPr bwMode="auto">
          <a:xfrm>
            <a:off x="4648200" y="2286000"/>
            <a:ext cx="4038600" cy="327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defRPr/>
            </a:pPr>
            <a:r>
              <a:rPr lang="en-US" sz="4800"/>
              <a:t>What is cyberbullying?</a:t>
            </a:r>
          </a:p>
        </p:txBody>
      </p:sp>
      <p:pic>
        <p:nvPicPr>
          <p:cNvPr id="15362" name="Picture 4" descr="http://blog.desertrose.net/wp-content/uploads/2011/06/cyber-bullying.jpg"/>
          <p:cNvPicPr>
            <a:picLocks noChangeAspect="1" noChangeArrowheads="1"/>
          </p:cNvPicPr>
          <p:nvPr/>
        </p:nvPicPr>
        <p:blipFill>
          <a:blip r:embed="rId3" cstate="print"/>
          <a:srcRect/>
          <a:stretch>
            <a:fillRect/>
          </a:stretch>
        </p:blipFill>
        <p:spPr bwMode="auto">
          <a:xfrm>
            <a:off x="914400" y="1447800"/>
            <a:ext cx="6858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idx="4294967295"/>
          </p:nvPr>
        </p:nvSpPr>
        <p:spPr>
          <a:xfrm>
            <a:off x="685800" y="685800"/>
            <a:ext cx="7772400" cy="990600"/>
          </a:xfrm>
        </p:spPr>
        <p:txBody>
          <a:bodyPr/>
          <a:lstStyle/>
          <a:p>
            <a:pPr eaLnBrk="1" hangingPunct="1">
              <a:defRPr/>
            </a:pPr>
            <a:r>
              <a:rPr lang="en-US"/>
              <a:t>Step 1- Define the problem</a:t>
            </a:r>
          </a:p>
        </p:txBody>
      </p:sp>
      <p:sp>
        <p:nvSpPr>
          <p:cNvPr id="3" name="Subtitle 2"/>
          <p:cNvSpPr>
            <a:spLocks noGrp="1"/>
          </p:cNvSpPr>
          <p:nvPr>
            <p:ph type="subTitle" idx="4294967295"/>
          </p:nvPr>
        </p:nvSpPr>
        <p:spPr>
          <a:xfrm>
            <a:off x="1549400" y="2259013"/>
            <a:ext cx="6045200" cy="3394075"/>
          </a:xfrm>
        </p:spPr>
        <p:txBody>
          <a:bodyPr>
            <a:normAutofit lnSpcReduction="10000"/>
          </a:bodyPr>
          <a:lstStyle/>
          <a:p>
            <a:pPr marL="0" indent="0" algn="ctr" eaLnBrk="1" hangingPunct="1">
              <a:lnSpc>
                <a:spcPct val="90000"/>
              </a:lnSpc>
              <a:buFont typeface="Wingdings" pitchFamily="-123" charset="2"/>
              <a:buNone/>
              <a:defRPr/>
            </a:pPr>
            <a:r>
              <a:rPr lang="en-US" sz="3000" b="1">
                <a:solidFill>
                  <a:srgbClr val="898989"/>
                </a:solidFill>
              </a:rPr>
              <a:t>Cyberbullying</a:t>
            </a:r>
            <a:r>
              <a:rPr lang="en-US" sz="3000">
                <a:solidFill>
                  <a:srgbClr val="898989"/>
                </a:solidFill>
              </a:rPr>
              <a:t> is the use of the Internet and </a:t>
            </a:r>
            <a:r>
              <a:rPr lang="en-US" sz="3000">
                <a:solidFill>
                  <a:srgbClr val="898989"/>
                </a:solidFill>
                <a:hlinkClick r:id="rId3" tooltip="Telecommunication"/>
              </a:rPr>
              <a:t>related technologies</a:t>
            </a:r>
            <a:r>
              <a:rPr lang="en-US" sz="3000">
                <a:solidFill>
                  <a:srgbClr val="898989"/>
                </a:solidFill>
              </a:rPr>
              <a:t> to harm other people, in a deliberate, repeated, and hostile manner. As it has become more common in society, particularly among young people, legislation and awareness campaigns have arisen to combat 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a:t>DO NOW: Answer the following questions.</a:t>
            </a:r>
          </a:p>
        </p:txBody>
      </p:sp>
      <p:sp>
        <p:nvSpPr>
          <p:cNvPr id="3" name="Content Placeholder 2"/>
          <p:cNvSpPr>
            <a:spLocks noGrp="1"/>
          </p:cNvSpPr>
          <p:nvPr>
            <p:ph idx="4294967295"/>
          </p:nvPr>
        </p:nvSpPr>
        <p:spPr/>
        <p:txBody>
          <a:bodyPr>
            <a:normAutofit fontScale="92500" lnSpcReduction="10000"/>
          </a:bodyPr>
          <a:lstStyle/>
          <a:p>
            <a:pPr eaLnBrk="1" hangingPunct="1">
              <a:lnSpc>
                <a:spcPct val="90000"/>
              </a:lnSpc>
              <a:defRPr/>
            </a:pPr>
            <a:r>
              <a:rPr lang="en-US" sz="3000"/>
              <a:t>Have you ever heard about cyber bullying?</a:t>
            </a:r>
          </a:p>
          <a:p>
            <a:pPr eaLnBrk="1" hangingPunct="1">
              <a:lnSpc>
                <a:spcPct val="90000"/>
              </a:lnSpc>
              <a:defRPr/>
            </a:pPr>
            <a:r>
              <a:rPr lang="en-US" sz="3000"/>
              <a:t>Have you ever been a victim of cyber bullying?</a:t>
            </a:r>
          </a:p>
          <a:p>
            <a:pPr eaLnBrk="1" hangingPunct="1">
              <a:lnSpc>
                <a:spcPct val="90000"/>
              </a:lnSpc>
              <a:defRPr/>
            </a:pPr>
            <a:r>
              <a:rPr lang="en-US" sz="3000"/>
              <a:t>Do you know someone who has been a victim of cyber bullying?</a:t>
            </a:r>
          </a:p>
          <a:p>
            <a:pPr eaLnBrk="1" hangingPunct="1">
              <a:lnSpc>
                <a:spcPct val="90000"/>
              </a:lnSpc>
              <a:defRPr/>
            </a:pPr>
            <a:r>
              <a:rPr lang="en-US" sz="3000"/>
              <a:t>Do you know someone who is a cyber bully?</a:t>
            </a:r>
          </a:p>
          <a:p>
            <a:pPr eaLnBrk="1" hangingPunct="1">
              <a:lnSpc>
                <a:spcPct val="90000"/>
              </a:lnSpc>
              <a:defRPr/>
            </a:pPr>
            <a:r>
              <a:rPr lang="en-US" sz="3000"/>
              <a:t>How comfortable are you to be around a cyber bully?</a:t>
            </a:r>
          </a:p>
          <a:p>
            <a:pPr eaLnBrk="1" hangingPunct="1">
              <a:lnSpc>
                <a:spcPct val="90000"/>
              </a:lnSpc>
              <a:defRPr/>
            </a:pPr>
            <a:r>
              <a:rPr lang="en-US" sz="3000"/>
              <a:t>Would you report an act of cyber bullying?</a:t>
            </a:r>
          </a:p>
          <a:p>
            <a:pPr eaLnBrk="1" hangingPunct="1">
              <a:lnSpc>
                <a:spcPct val="90000"/>
              </a:lnSpc>
              <a:defRPr/>
            </a:pPr>
            <a:r>
              <a:rPr lang="en-US" sz="3000"/>
              <a:t>Do you think Cyber bullying is a crime?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2286000"/>
            <a:ext cx="7772400" cy="1143000"/>
          </a:xfrm>
          <a:noFill/>
          <a:ln/>
        </p:spPr>
        <p:txBody>
          <a:bodyPr anchor="ctr"/>
          <a:lstStyle/>
          <a:p>
            <a:r>
              <a:rPr lang="en-US"/>
              <a:t>How can we solve the problem of Cyberbullying?</a:t>
            </a:r>
          </a:p>
        </p:txBody>
      </p:sp>
      <p:sp>
        <p:nvSpPr>
          <p:cNvPr id="36867" name="Rectangle 3"/>
          <p:cNvSpPr>
            <a:spLocks noGrp="1" noChangeArrowheads="1"/>
          </p:cNvSpPr>
          <p:nvPr>
            <p:ph type="subTitle" idx="1"/>
          </p:nvPr>
        </p:nvSpPr>
        <p:spPr>
          <a:xfrm>
            <a:off x="1371600" y="3886200"/>
            <a:ext cx="6400800" cy="1752600"/>
          </a:xfrm>
          <a:noFill/>
          <a:ln/>
        </p:spPr>
        <p:txBody>
          <a:bodyPr/>
          <a:lstStyle/>
          <a:p>
            <a:r>
              <a:rPr lang="en-US"/>
              <a:t>As an active member of our society, we need to do the following: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t>Steps of Public Policy Analyst</a:t>
            </a:r>
          </a:p>
        </p:txBody>
      </p:sp>
      <p:sp>
        <p:nvSpPr>
          <p:cNvPr id="35843" name="Rectangle 3"/>
          <p:cNvSpPr>
            <a:spLocks noGrp="1" noChangeArrowheads="1"/>
          </p:cNvSpPr>
          <p:nvPr>
            <p:ph type="body" idx="1"/>
          </p:nvPr>
        </p:nvSpPr>
        <p:spPr>
          <a:noFill/>
          <a:ln/>
        </p:spPr>
        <p:txBody>
          <a:bodyPr/>
          <a:lstStyle/>
          <a:p>
            <a:r>
              <a:rPr lang="en-US"/>
              <a:t>Define the Problem</a:t>
            </a:r>
          </a:p>
          <a:p>
            <a:r>
              <a:rPr lang="en-US"/>
              <a:t>Gather the Evidence</a:t>
            </a:r>
          </a:p>
          <a:p>
            <a:r>
              <a:rPr lang="en-US"/>
              <a:t>Identify the Causes</a:t>
            </a:r>
          </a:p>
          <a:p>
            <a:r>
              <a:rPr lang="en-US"/>
              <a:t>Examine Existing Policy</a:t>
            </a:r>
          </a:p>
          <a:p>
            <a:r>
              <a:rPr lang="en-US"/>
              <a:t>Develop Solutions</a:t>
            </a:r>
          </a:p>
          <a:p>
            <a:r>
              <a:rPr lang="en-US"/>
              <a:t>Select the Best Solution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274638"/>
            <a:ext cx="8229600" cy="1630362"/>
          </a:xfrm>
        </p:spPr>
        <p:txBody>
          <a:bodyPr/>
          <a:lstStyle/>
          <a:p>
            <a:pPr eaLnBrk="1" hangingPunct="1"/>
            <a:r>
              <a:rPr lang="en-US" sz="3200"/>
              <a:t>Nasty messages and images from identified and unidentified sources.</a:t>
            </a:r>
            <a:endParaRPr lang="en-US"/>
          </a:p>
        </p:txBody>
      </p:sp>
      <p:sp>
        <p:nvSpPr>
          <p:cNvPr id="18434" name="Content Placeholder 2"/>
          <p:cNvSpPr>
            <a:spLocks noGrp="1"/>
          </p:cNvSpPr>
          <p:nvPr>
            <p:ph idx="4294967295"/>
          </p:nvPr>
        </p:nvSpPr>
        <p:spPr>
          <a:xfrm>
            <a:off x="685800" y="1676400"/>
            <a:ext cx="7772400" cy="4419600"/>
          </a:xfrm>
        </p:spPr>
        <p:txBody>
          <a:bodyPr/>
          <a:lstStyle/>
          <a:p>
            <a:pPr eaLnBrk="1" hangingPunct="1"/>
            <a:r>
              <a:rPr lang="en-US" sz="3100"/>
              <a:t>Taking screenshots of digital evidence from internet.</a:t>
            </a:r>
          </a:p>
          <a:p>
            <a:pPr eaLnBrk="1" hangingPunct="1"/>
            <a:r>
              <a:rPr lang="en-US" sz="3100"/>
              <a:t>Obtain the content from the victim’s phone or the offender’s phone.</a:t>
            </a:r>
          </a:p>
          <a:p>
            <a:pPr eaLnBrk="1" hangingPunct="1"/>
            <a:r>
              <a:rPr lang="en-US" sz="3100"/>
              <a:t>Use information from students, local, and national surveys.</a:t>
            </a:r>
            <a:endParaRPr lang="en-US"/>
          </a:p>
          <a:p>
            <a:pPr eaLnBrk="1" hangingPunct="1"/>
            <a:r>
              <a:rPr lang="en-US"/>
              <a:t>Why are people engaged in </a:t>
            </a:r>
            <a:r>
              <a:rPr lang="en-US" sz="3500"/>
              <a:t>Cyberbullying?</a:t>
            </a:r>
          </a:p>
          <a:p>
            <a:pPr eaLnBrk="1" hangingPunct="1"/>
            <a:r>
              <a:rPr lang="en-US" sz="1700"/>
              <a:t>Define the Problem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sz="3000"/>
              <a:t>Most Controversial Bullying Case</a:t>
            </a:r>
            <a:endParaRPr lang="en-US"/>
          </a:p>
        </p:txBody>
      </p:sp>
      <p:sp>
        <p:nvSpPr>
          <p:cNvPr id="19458" name="Content Placeholder 2"/>
          <p:cNvSpPr>
            <a:spLocks noGrp="1"/>
          </p:cNvSpPr>
          <p:nvPr>
            <p:ph idx="4294967295"/>
          </p:nvPr>
        </p:nvSpPr>
        <p:spPr/>
        <p:txBody>
          <a:bodyPr/>
          <a:lstStyle/>
          <a:p>
            <a:pPr eaLnBrk="1" hangingPunct="1">
              <a:buFont typeface="Wingdings" pitchFamily="-123" charset="2"/>
              <a:buNone/>
            </a:pPr>
            <a:r>
              <a:rPr lang="en-US" dirty="0">
                <a:hlinkClick r:id="rId3"/>
              </a:rPr>
              <a:t>http://www.parenting.com/gallery/cyber-bullying-stories</a:t>
            </a:r>
            <a:endParaRPr lang="en-US" dirty="0"/>
          </a:p>
          <a:p>
            <a:r>
              <a:rPr lang="en-US" sz="1800" dirty="0"/>
              <a:t>Oct 20, 2012 ... A new study from Dalhousie University in Halifax that analyzed 41 cases of cyberbullying,</a:t>
            </a:r>
          </a:p>
          <a:p>
            <a:r>
              <a:rPr lang="en-US" sz="1800" dirty="0"/>
              <a:t>There have been 41 suicides since 2003 involving cyberbullying in the United</a:t>
            </a:r>
          </a:p>
          <a:p>
            <a:r>
              <a:rPr lang="en-US" sz="1800" dirty="0">
                <a:latin typeface="Arial" pitchFamily="-123" charset="0"/>
              </a:rPr>
              <a:t>Studies have indicated that the number of youth reporting cyberbullying instances varies greatly depending on the definition of the term and the age of those surveyed. In the following study, Sameer </a:t>
            </a:r>
            <a:r>
              <a:rPr lang="en-US" sz="1800" dirty="0" err="1">
                <a:latin typeface="Arial" pitchFamily="-123" charset="0"/>
              </a:rPr>
              <a:t>Hin</a:t>
            </a:r>
            <a:r>
              <a:rPr lang="en-US" sz="1800" dirty="0">
                <a:latin typeface="Arial" pitchFamily="-123" charset="0"/>
              </a:rPr>
              <a:t>-</a:t>
            </a:r>
            <a:r>
              <a:rPr lang="en-US" sz="1800" dirty="0">
                <a:latin typeface="Helvetica" pitchFamily="-123" charset="0"/>
              </a:rPr>
              <a:t> </a:t>
            </a:r>
            <a:r>
              <a:rPr lang="en-US" sz="1800" dirty="0" err="1">
                <a:latin typeface="Arial" pitchFamily="-123" charset="0"/>
              </a:rPr>
              <a:t>duja</a:t>
            </a:r>
            <a:r>
              <a:rPr lang="en-US" sz="1800" dirty="0">
                <a:latin typeface="Arial" pitchFamily="-123" charset="0"/>
              </a:rPr>
              <a:t> and Justin W. </a:t>
            </a:r>
            <a:r>
              <a:rPr lang="en-US" sz="1800" dirty="0" err="1">
                <a:latin typeface="Arial" pitchFamily="-123" charset="0"/>
              </a:rPr>
              <a:t>Patchin</a:t>
            </a:r>
            <a:r>
              <a:rPr lang="en-US" sz="1800" dirty="0">
                <a:latin typeface="Arial" pitchFamily="-123" charset="0"/>
              </a:rPr>
              <a:t>, of the Cyberbullying Research Center, sampled 4,441 teens, ranging in age from 11 to 18, from a large school district in the southern U.S</a:t>
            </a:r>
            <a:r>
              <a:rPr lang="en-US" sz="1800" dirty="0" smtClean="0">
                <a:latin typeface="Arial" pitchFamily="-123" charset="0"/>
              </a:rPr>
              <a:t>.</a:t>
            </a:r>
            <a:endParaRPr lang="en-US" dirty="0"/>
          </a:p>
          <a:p>
            <a:pPr eaLnBrk="1" hangingPunct="1">
              <a:buFont typeface="Wingdings" pitchFamily="-123" charset="2"/>
              <a:buNone/>
            </a:pPr>
            <a:r>
              <a:rPr lang="en-US" dirty="0"/>
              <a:t>Gather the Evidence</a:t>
            </a:r>
          </a:p>
        </p:txBody>
      </p:sp>
      <p:pic>
        <p:nvPicPr>
          <p:cNvPr id="19459" name="Picture 3"/>
          <p:cNvPicPr>
            <a:picLocks noChangeAspect="1"/>
          </p:cNvPicPr>
          <p:nvPr/>
        </p:nvPicPr>
        <p:blipFill>
          <a:blip r:embed="rId4" cstate="print"/>
          <a:srcRect/>
          <a:stretch>
            <a:fillRect/>
          </a:stretch>
        </p:blipFill>
        <p:spPr bwMode="auto">
          <a:xfrm>
            <a:off x="8382000" y="2819400"/>
            <a:ext cx="20510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a:t>Why are people engaging in cyber bullying?</a:t>
            </a:r>
          </a:p>
        </p:txBody>
      </p:sp>
      <p:sp>
        <p:nvSpPr>
          <p:cNvPr id="3" name="Content Placeholder 2"/>
          <p:cNvSpPr>
            <a:spLocks noGrp="1"/>
          </p:cNvSpPr>
          <p:nvPr>
            <p:ph sz="half" idx="4294967295"/>
          </p:nvPr>
        </p:nvSpPr>
        <p:spPr>
          <a:xfrm>
            <a:off x="685800" y="1981200"/>
            <a:ext cx="3814763" cy="4114800"/>
          </a:xfrm>
        </p:spPr>
        <p:txBody>
          <a:bodyPr>
            <a:normAutofit/>
          </a:bodyPr>
          <a:lstStyle/>
          <a:p>
            <a:pPr eaLnBrk="1" hangingPunct="1">
              <a:lnSpc>
                <a:spcPct val="80000"/>
              </a:lnSpc>
            </a:pPr>
            <a:r>
              <a:rPr lang="en-US" sz="2400"/>
              <a:t>Internet provides a perfect forum for cyberbullying</a:t>
            </a:r>
          </a:p>
          <a:p>
            <a:pPr eaLnBrk="1" hangingPunct="1">
              <a:lnSpc>
                <a:spcPct val="80000"/>
              </a:lnSpc>
            </a:pPr>
            <a:r>
              <a:rPr lang="en-US" sz="2400"/>
              <a:t>The objectives of bullies are Power, Control, Domination, Subjugation</a:t>
            </a:r>
          </a:p>
          <a:p>
            <a:pPr eaLnBrk="1" hangingPunct="1">
              <a:lnSpc>
                <a:spcPct val="80000"/>
              </a:lnSpc>
            </a:pPr>
            <a:r>
              <a:rPr lang="en-US" sz="2400"/>
              <a:t>Some experts believe that people engaging in Cyberbullying have some psychiatric disorders.</a:t>
            </a:r>
          </a:p>
          <a:p>
            <a:pPr eaLnBrk="1" hangingPunct="1">
              <a:lnSpc>
                <a:spcPct val="80000"/>
              </a:lnSpc>
            </a:pPr>
            <a:r>
              <a:rPr lang="en-US" sz="2400"/>
              <a:t>Lack of supervisions.</a:t>
            </a:r>
          </a:p>
        </p:txBody>
      </p:sp>
      <p:pic>
        <p:nvPicPr>
          <p:cNvPr id="20483" name="Picture 2" descr="http://certifiedalarms.com/wp-content/uploads/2012/12/cyber-bullying-420x0.jpg"/>
          <p:cNvPicPr>
            <a:picLocks noChangeAspect="1" noChangeArrowheads="1"/>
          </p:cNvPicPr>
          <p:nvPr/>
        </p:nvPicPr>
        <p:blipFill>
          <a:blip r:embed="rId3" cstate="print"/>
          <a:srcRect/>
          <a:stretch>
            <a:fillRect/>
          </a:stretch>
        </p:blipFill>
        <p:spPr bwMode="auto">
          <a:xfrm>
            <a:off x="4859338" y="2133600"/>
            <a:ext cx="4000500" cy="4114800"/>
          </a:xfrm>
          <a:prstGeom prst="rect">
            <a:avLst/>
          </a:prstGeom>
          <a:noFill/>
          <a:ln w="9525">
            <a:noFill/>
            <a:miter lim="800000"/>
            <a:headEnd/>
            <a:tailEnd/>
          </a:ln>
        </p:spPr>
      </p:pic>
      <p:sp>
        <p:nvSpPr>
          <p:cNvPr id="20484" name="Text Box 1028"/>
          <p:cNvSpPr txBox="1">
            <a:spLocks noChangeArrowheads="1"/>
          </p:cNvSpPr>
          <p:nvPr/>
        </p:nvSpPr>
        <p:spPr bwMode="auto">
          <a:xfrm>
            <a:off x="822325" y="6143625"/>
            <a:ext cx="1997075" cy="457200"/>
          </a:xfrm>
          <a:prstGeom prst="rect">
            <a:avLst/>
          </a:prstGeom>
          <a:noFill/>
          <a:ln w="9525">
            <a:noFill/>
            <a:miter lim="800000"/>
            <a:headEnd/>
            <a:tailEnd/>
          </a:ln>
        </p:spPr>
        <p:txBody>
          <a:bodyPr>
            <a:prstTxWarp prst="textNoShape">
              <a:avLst/>
            </a:prstTxWarp>
            <a:spAutoFit/>
          </a:bodyPr>
          <a:lstStyle/>
          <a:p>
            <a:endParaRPr lang="en-US"/>
          </a:p>
        </p:txBody>
      </p:sp>
      <p:sp>
        <p:nvSpPr>
          <p:cNvPr id="20485" name="Text Box 1029"/>
          <p:cNvSpPr txBox="1">
            <a:spLocks noChangeArrowheads="1"/>
          </p:cNvSpPr>
          <p:nvPr/>
        </p:nvSpPr>
        <p:spPr bwMode="auto">
          <a:xfrm>
            <a:off x="1431925" y="6067425"/>
            <a:ext cx="1082675" cy="457200"/>
          </a:xfrm>
          <a:prstGeom prst="rect">
            <a:avLst/>
          </a:prstGeom>
          <a:noFill/>
          <a:ln w="9525">
            <a:noFill/>
            <a:miter lim="800000"/>
            <a:headEnd/>
            <a:tailEnd/>
          </a:ln>
        </p:spPr>
        <p:txBody>
          <a:bodyPr>
            <a:prstTxWarp prst="textNoShape">
              <a:avLst/>
            </a:prstTxWarp>
            <a:spAutoFit/>
          </a:bodyPr>
          <a:lstStyle/>
          <a:p>
            <a:endParaRPr lang="en-US"/>
          </a:p>
        </p:txBody>
      </p:sp>
      <p:sp>
        <p:nvSpPr>
          <p:cNvPr id="20486" name="Text Box 1030"/>
          <p:cNvSpPr txBox="1">
            <a:spLocks noChangeArrowheads="1"/>
          </p:cNvSpPr>
          <p:nvPr/>
        </p:nvSpPr>
        <p:spPr bwMode="auto">
          <a:xfrm>
            <a:off x="1279525" y="6143625"/>
            <a:ext cx="2794000" cy="457200"/>
          </a:xfrm>
          <a:prstGeom prst="rect">
            <a:avLst/>
          </a:prstGeom>
          <a:noFill/>
          <a:ln w="9525">
            <a:noFill/>
            <a:miter lim="800000"/>
            <a:headEnd/>
            <a:tailEnd/>
          </a:ln>
        </p:spPr>
        <p:txBody>
          <a:bodyPr wrap="none">
            <a:prstTxWarp prst="textNoShape">
              <a:avLst/>
            </a:prstTxWarp>
            <a:spAutoFit/>
          </a:bodyPr>
          <a:lstStyle/>
          <a:p>
            <a:r>
              <a:rPr lang="en-US"/>
              <a:t>Identify the Causes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orealis">
  <a:themeElements>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fontScheme name="Borealis">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defRPr>
        </a:defPPr>
      </a:lstStyle>
    </a:lnDef>
  </a:objectDefaults>
  <a:extraClrSchemeLst>
    <a:extraClrScheme>
      <a:clrScheme name="Borealis 1">
        <a:dk1>
          <a:srgbClr val="000000"/>
        </a:dk1>
        <a:lt1>
          <a:srgbClr val="D480A4"/>
        </a:lt1>
        <a:dk2>
          <a:srgbClr val="000000"/>
        </a:dk2>
        <a:lt2>
          <a:srgbClr val="808080"/>
        </a:lt2>
        <a:accent1>
          <a:srgbClr val="99CCFF"/>
        </a:accent1>
        <a:accent2>
          <a:srgbClr val="CCCCFF"/>
        </a:accent2>
        <a:accent3>
          <a:srgbClr val="E6C0C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realis 2">
        <a:dk1>
          <a:srgbClr val="000000"/>
        </a:dk1>
        <a:lt1>
          <a:srgbClr val="D480A4"/>
        </a:lt1>
        <a:dk2>
          <a:srgbClr val="000000"/>
        </a:dk2>
        <a:lt2>
          <a:srgbClr val="3E3E5C"/>
        </a:lt2>
        <a:accent1>
          <a:srgbClr val="60597B"/>
        </a:accent1>
        <a:accent2>
          <a:srgbClr val="6666FF"/>
        </a:accent2>
        <a:accent3>
          <a:srgbClr val="E6C0CF"/>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2004:Templates:Presentations:Designs:Borealis</Template>
  <TotalTime>428</TotalTime>
  <Words>714</Words>
  <Application>Microsoft Office PowerPoint</Application>
  <PresentationFormat>On-screen Show (4:3)</PresentationFormat>
  <Paragraphs>77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Helvetica</vt:lpstr>
      <vt:lpstr>Trebuchet MS</vt:lpstr>
      <vt:lpstr>Wingdings</vt:lpstr>
      <vt:lpstr>ヒラギノ角ゴ Pro W3</vt:lpstr>
      <vt:lpstr>Borealis</vt:lpstr>
      <vt:lpstr>Cyberbullying  </vt:lpstr>
      <vt:lpstr>What is cyberbullying?</vt:lpstr>
      <vt:lpstr>Step 1- Define the problem</vt:lpstr>
      <vt:lpstr>DO NOW: Answer the following questions.</vt:lpstr>
      <vt:lpstr>How can we solve the problem of Cyberbullying?</vt:lpstr>
      <vt:lpstr>Steps of Public Policy Analyst</vt:lpstr>
      <vt:lpstr>Nasty messages and images from identified and unidentified sources.</vt:lpstr>
      <vt:lpstr>Most Controversial Bullying Case</vt:lpstr>
      <vt:lpstr>Why are people engaging in cyber bullying?</vt:lpstr>
      <vt:lpstr>How does the school system deal with Cyberbullying?</vt:lpstr>
      <vt:lpstr>PowerPoint Presentation</vt:lpstr>
      <vt:lpstr>PowerPoint Presentation</vt:lpstr>
      <vt:lpstr>What can we do to ensure our children safety against Cyberbullying?</vt:lpstr>
      <vt:lpstr>Task</vt:lpstr>
    </vt:vector>
  </TitlesOfParts>
  <Company>NYC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Joseph Montecalvo</cp:lastModifiedBy>
  <cp:revision>43</cp:revision>
  <dcterms:created xsi:type="dcterms:W3CDTF">2013-05-02T00:35:21Z</dcterms:created>
  <dcterms:modified xsi:type="dcterms:W3CDTF">2013-06-03T14:13:03Z</dcterms:modified>
</cp:coreProperties>
</file>