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8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BACFCF-2F73-4B77-88F3-8602E061637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DB94C99-648F-49CF-B3BA-0EF89ED567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classroom&amp;source=images&amp;cd=&amp;cad=rja&amp;docid=snJAOzubtE18nM&amp;tbnid=tKtdHghxYWCBpM:&amp;ved=0CAUQjRw&amp;url=http://www.teachenglishtoday.org/index.php/2011/01/classroom-observation-and-reflective-practice/&amp;ei=aDMwUa0Cq4jRAcyHgPgC&amp;bvm=bv.43148975,d.dmQ&amp;psig=AFQjCNGHvOHkSVA4T_Mi-3nFiJ77axnGpQ&amp;ust=1362199720542820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High Stakes Testing</a:t>
            </a:r>
            <a:br>
              <a:rPr lang="en-US" b="1" dirty="0" smtClean="0"/>
            </a:br>
            <a:r>
              <a:rPr lang="en-US" sz="3600" i="1" dirty="0" smtClean="0"/>
              <a:t>Using </a:t>
            </a:r>
            <a:r>
              <a:rPr lang="en-US" sz="3600" i="1" dirty="0"/>
              <a:t>Citywide Tests </a:t>
            </a:r>
            <a:r>
              <a:rPr lang="en-US" sz="3600" i="1" dirty="0" smtClean="0"/>
              <a:t>to</a:t>
            </a:r>
            <a:br>
              <a:rPr lang="en-US" sz="3600" i="1" dirty="0" smtClean="0"/>
            </a:br>
            <a:r>
              <a:rPr lang="en-US" sz="3600" i="1" dirty="0" smtClean="0"/>
              <a:t> Measure Student </a:t>
            </a:r>
            <a:r>
              <a:rPr lang="en-US" sz="3600" i="1" dirty="0"/>
              <a:t>Learning</a:t>
            </a:r>
            <a:br>
              <a:rPr lang="en-US" sz="3600" i="1" dirty="0"/>
            </a:br>
            <a:r>
              <a:rPr lang="en-US" i="1" dirty="0"/>
              <a:t> </a:t>
            </a:r>
          </a:p>
        </p:txBody>
      </p:sp>
      <p:pic>
        <p:nvPicPr>
          <p:cNvPr id="1026" name="Picture 2" descr="http://www.teachenglishtoday.org/wp-content/uploads/2010/11/classroom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5181600" cy="389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63691" y="592518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Lewis</a:t>
            </a:r>
          </a:p>
          <a:p>
            <a:r>
              <a:rPr lang="en-US" dirty="0" smtClean="0"/>
              <a:t>P.S. 194M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Advantages and Disadvantages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National Level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267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Advantages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Common Standards across the states to ensure that there are high expectation and rigor for all students in the U.S.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Students in all subgroups are expected to progress academically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Disadvantages</a:t>
            </a: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System can be punitive for principals, teachers, and students (removal from position, poor evaluations, retention in grade)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Testing is the only measure of student learning and progress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Develop Solutions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8288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are some ways to improve student learning in your classroom?</a:t>
            </a:r>
            <a:br>
              <a:rPr lang="en-US" sz="2400" dirty="0"/>
            </a:br>
            <a:r>
              <a:rPr lang="en-US" sz="2400" i="1" dirty="0"/>
              <a:t>Brainstorm some solutions with your group</a:t>
            </a:r>
            <a:r>
              <a:rPr lang="en-US" sz="2400" i="1" dirty="0" smtClean="0"/>
              <a:t>.</a:t>
            </a:r>
          </a:p>
          <a:p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dirty="0"/>
              <a:t>Do you believe that the national policies will increase student learning?  Why or why not?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Do you believe that P.S. 194’s policies will increase student learning?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447800"/>
          </a:xfrm>
        </p:spPr>
        <p:txBody>
          <a:bodyPr/>
          <a:lstStyle/>
          <a:p>
            <a:r>
              <a:rPr lang="en-US" sz="3600" dirty="0" smtClean="0"/>
              <a:t>Steps of the </a:t>
            </a:r>
            <a:br>
              <a:rPr lang="en-US" sz="3600" dirty="0" smtClean="0"/>
            </a:br>
            <a:r>
              <a:rPr lang="en-US" sz="4400" dirty="0" smtClean="0"/>
              <a:t>Public Policy Analyst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057400"/>
            <a:ext cx="4343400" cy="44958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Define the </a:t>
            </a:r>
            <a:r>
              <a:rPr lang="en-US" dirty="0" smtClean="0"/>
              <a:t>Problem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Gather the </a:t>
            </a:r>
            <a:r>
              <a:rPr lang="en-US" dirty="0" smtClean="0"/>
              <a:t>Evidence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Identify </a:t>
            </a:r>
            <a:r>
              <a:rPr lang="en-US" dirty="0" smtClean="0"/>
              <a:t>Causes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Examine Existing </a:t>
            </a:r>
            <a:r>
              <a:rPr lang="en-US" dirty="0" smtClean="0"/>
              <a:t>Policy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Develop </a:t>
            </a:r>
            <a:r>
              <a:rPr lang="en-US" dirty="0" smtClean="0"/>
              <a:t>Solutions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Select the Best Solution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Problem: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5438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throughout the country are performing poorly on standardized assessments.  At P.S. 194M, students in grades 3-8 are required to take standardized tests in English Language Arts and Mathematics, and many students are scoring below grade level.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2209800"/>
          </a:xfrm>
        </p:spPr>
        <p:txBody>
          <a:bodyPr/>
          <a:lstStyle/>
          <a:p>
            <a:r>
              <a:rPr lang="en-US" dirty="0" smtClean="0"/>
              <a:t>Location of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3200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traditional NYC public schools, only 46.9% are scored levels 3 and 4 in English Language Arts.  </a:t>
            </a:r>
          </a:p>
          <a:p>
            <a:r>
              <a:rPr lang="en-US" dirty="0" smtClean="0"/>
              <a:t>In math, 60% of student scored levels 3 and 4. </a:t>
            </a:r>
          </a:p>
          <a:p>
            <a:r>
              <a:rPr lang="en-US" dirty="0" smtClean="0"/>
              <a:t>It affects students throughout New York </a:t>
            </a:r>
          </a:p>
          <a:p>
            <a:r>
              <a:rPr lang="en-US" dirty="0" smtClean="0"/>
              <a:t>State and beyond.</a:t>
            </a:r>
          </a:p>
          <a:p>
            <a:endParaRPr lang="en-US" dirty="0"/>
          </a:p>
          <a:p>
            <a:r>
              <a:rPr lang="en-US" sz="2200" i="1" dirty="0"/>
              <a:t>http://schools.nyc.gov/NR/rdonlyres/410EE034-2CAC-4D6B-ABD0-6C8C9CBFCA68/0/2012_MATH_ELA_NYCResults.pdf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3 Undesirable Social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are taught to be test takers, instead of “thinkers.”</a:t>
            </a:r>
          </a:p>
          <a:p>
            <a:endParaRPr lang="en-US" dirty="0" smtClean="0"/>
          </a:p>
          <a:p>
            <a:r>
              <a:rPr lang="en-US" dirty="0" smtClean="0"/>
              <a:t>Students spend most of their time on testing subjects and are unable to focus on other subjects of importance (i.e., social studies, science, art)</a:t>
            </a:r>
          </a:p>
          <a:p>
            <a:endParaRPr lang="en-US" dirty="0" smtClean="0"/>
          </a:p>
          <a:p>
            <a:r>
              <a:rPr lang="en-US" dirty="0" smtClean="0"/>
              <a:t>Students are subject to anxiety and stress due to the demands of doing well on the test.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367" y="838200"/>
            <a:ext cx="8077200" cy="1706562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N</a:t>
            </a:r>
            <a:r>
              <a:rPr lang="en-US" i="1" dirty="0" smtClean="0"/>
              <a:t>o child left behind in education – ensuring quality student learning.</a:t>
            </a:r>
            <a:endParaRPr lang="en-US" i="1" dirty="0"/>
          </a:p>
        </p:txBody>
      </p:sp>
      <p:pic>
        <p:nvPicPr>
          <p:cNvPr id="2050" name="Picture 2" descr="http://click.infospace.com/ClickHandler.ashx?du=http%3a%2f%2f1.bp.blogspot.com%2f-jongO7PGQ5I%2fTeZSzAyZryI%2fAAAAAAAAHwg%2f8UIkd_sjE0Y%2fs1600%2fschool%2bkids.jpg&amp;ru=http%3a%2f%2f1.bp.blogspot.com%2f-jongO7PGQ5I%2fTeZSzAyZryI%2fAAAAAAAAHwg%2f8UIkd_sjE0Y%2fs1600%2fschool%2bkids.jpg&amp;ld=20130301&amp;ap=1&amp;app=1&amp;c=facemoodsv4.1164&amp;s=facemoodsv4&amp;coi=372380&amp;cop=main-title&amp;euip=67.83.50.116&amp;npp=1&amp;p=0&amp;pp=0&amp;pvaid=22d1c38843634910a014218d84df89b1&amp;ep=1&amp;mid=9&amp;hash=96BAFBA3DF2A316333306F89D08B23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37" y="2819400"/>
            <a:ext cx="5597061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853749"/>
          </a:xfrm>
        </p:spPr>
        <p:txBody>
          <a:bodyPr/>
          <a:lstStyle/>
          <a:p>
            <a:r>
              <a:rPr lang="en-US" dirty="0" smtClean="0"/>
              <a:t>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400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2012, 46.9% of students in NYC traditional schools were proficient in English Language Arts.  </a:t>
            </a:r>
          </a:p>
          <a:p>
            <a:r>
              <a:rPr lang="en-US" sz="2800" dirty="0"/>
              <a:t>In 2012, </a:t>
            </a:r>
            <a:r>
              <a:rPr lang="en-US" sz="2800" dirty="0" smtClean="0"/>
              <a:t>60% </a:t>
            </a:r>
            <a:r>
              <a:rPr lang="en-US" sz="2800" dirty="0"/>
              <a:t>of students </a:t>
            </a:r>
            <a:r>
              <a:rPr lang="en-US" sz="2800" dirty="0" smtClean="0"/>
              <a:t>in NYC traditional schools were </a:t>
            </a:r>
            <a:r>
              <a:rPr lang="en-US" sz="2800" dirty="0"/>
              <a:t>proficient in </a:t>
            </a:r>
            <a:r>
              <a:rPr lang="en-US" sz="2800" dirty="0" smtClean="0"/>
              <a:t>Mathematics.  </a:t>
            </a:r>
            <a:endParaRPr lang="en-US" sz="2800" dirty="0"/>
          </a:p>
          <a:p>
            <a:r>
              <a:rPr lang="en-US" sz="2800" dirty="0" smtClean="0"/>
              <a:t>In 2012, 59.5% of students were proficient in ELA.</a:t>
            </a:r>
          </a:p>
          <a:p>
            <a:r>
              <a:rPr lang="en-US" sz="2800" dirty="0" smtClean="0"/>
              <a:t>In 2012, 67.4% of students were proficient in Math.</a:t>
            </a:r>
          </a:p>
          <a:p>
            <a:r>
              <a:rPr lang="en-US" sz="2800" dirty="0" smtClean="0"/>
              <a:t>Students in the United States score considerable lower on national assessments such as NAEP and TIMMS Assessments.</a:t>
            </a:r>
            <a:endParaRPr lang="en-US" sz="2800" dirty="0"/>
          </a:p>
        </p:txBody>
      </p:sp>
      <p:pic>
        <p:nvPicPr>
          <p:cNvPr id="3074" name="Picture 2" descr="http://click.infospace.com/ClickHandler.ashx?du=http%3a%2f%2fwww.illustrationsof.com%2froyalty-free-bar-graphs-clipart-illustration-29760.jpg&amp;ru=http%3a%2f%2fwww.illustrationsof.com%2froyalty-free-bar-graphs-clipart-illustration-29760.jpg&amp;ld=20130301&amp;ap=6&amp;app=1&amp;c=facemoodsv4.1164&amp;s=facemoodsv4&amp;coi=372380&amp;cop=main-title&amp;euip=67.83.50.116&amp;npp=6&amp;p=0&amp;pp=0&amp;pvaid=40e1fe04ca2e4623b278e3440e57a594&amp;ep=6&amp;mid=9&amp;hash=95BC02CA271EE0C18C6F68B8DDF975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570" y="1828800"/>
            <a:ext cx="2314567" cy="34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Major Existing Policies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Core Learning Standards</a:t>
            </a:r>
          </a:p>
          <a:p>
            <a:endParaRPr lang="en-US" dirty="0" smtClean="0"/>
          </a:p>
          <a:p>
            <a:r>
              <a:rPr lang="en-US" dirty="0" smtClean="0"/>
              <a:t>No Child Left Behind Act</a:t>
            </a:r>
          </a:p>
          <a:p>
            <a:endParaRPr lang="en-US" dirty="0" smtClean="0"/>
          </a:p>
          <a:p>
            <a:r>
              <a:rPr lang="en-US" dirty="0" smtClean="0"/>
              <a:t>Accountability</a:t>
            </a:r>
          </a:p>
          <a:p>
            <a:pPr lvl="1"/>
            <a:r>
              <a:rPr lang="en-US" sz="2400" dirty="0" smtClean="0"/>
              <a:t>School Progress Reports</a:t>
            </a:r>
          </a:p>
          <a:p>
            <a:pPr lvl="1"/>
            <a:r>
              <a:rPr lang="en-US" sz="2400" dirty="0" smtClean="0"/>
              <a:t>Teacher Evaluations</a:t>
            </a:r>
          </a:p>
          <a:p>
            <a:pPr lvl="1"/>
            <a:r>
              <a:rPr lang="en-US" sz="2400" dirty="0" smtClean="0"/>
              <a:t>Principal Evaluations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Existing Policy at P.S. 194M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Instruction</a:t>
            </a:r>
            <a:endParaRPr lang="en-US" sz="2800" dirty="0"/>
          </a:p>
          <a:p>
            <a:pPr lvl="1"/>
            <a:r>
              <a:rPr lang="en-US" sz="2800" dirty="0" err="1" smtClean="0"/>
              <a:t>Labsites</a:t>
            </a:r>
            <a:r>
              <a:rPr lang="en-US" sz="2800" dirty="0" smtClean="0"/>
              <a:t> (Learning Walks)</a:t>
            </a:r>
          </a:p>
          <a:p>
            <a:pPr lvl="1"/>
            <a:r>
              <a:rPr lang="en-US" sz="2800" dirty="0" smtClean="0"/>
              <a:t>Lesson Planning</a:t>
            </a:r>
          </a:p>
          <a:p>
            <a:pPr lvl="1"/>
            <a:r>
              <a:rPr lang="en-US" sz="2800" dirty="0" smtClean="0"/>
              <a:t>Common Planning Meetings</a:t>
            </a:r>
          </a:p>
          <a:p>
            <a:pPr lvl="1"/>
            <a:r>
              <a:rPr lang="en-US" sz="2800" dirty="0" smtClean="0"/>
              <a:t>Curriculum Planning  and Mapping</a:t>
            </a:r>
          </a:p>
          <a:p>
            <a:pPr lvl="1"/>
            <a:r>
              <a:rPr lang="en-US" sz="2800" dirty="0" smtClean="0"/>
              <a:t>Looking at Student Work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187</TotalTime>
  <Words>404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High Stakes Testing Using Citywide Tests to  Measure Student Learning  </vt:lpstr>
      <vt:lpstr>Steps of the  Public Policy Analyst</vt:lpstr>
      <vt:lpstr>The Problem:</vt:lpstr>
      <vt:lpstr>Location of Problem</vt:lpstr>
      <vt:lpstr>3 Undesirable Social Conditions</vt:lpstr>
      <vt:lpstr>No child left behind in education – ensuring quality student learning.</vt:lpstr>
      <vt:lpstr>The Evidence</vt:lpstr>
      <vt:lpstr>Major Existing Policies</vt:lpstr>
      <vt:lpstr>Existing Policy at P.S. 194M</vt:lpstr>
      <vt:lpstr>Advantages and Disadvantages National Level</vt:lpstr>
      <vt:lpstr>Develop Solutions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Joe Montecalvo</cp:lastModifiedBy>
  <cp:revision>60</cp:revision>
  <dcterms:created xsi:type="dcterms:W3CDTF">2013-01-29T18:38:17Z</dcterms:created>
  <dcterms:modified xsi:type="dcterms:W3CDTF">2013-03-04T16:46:17Z</dcterms:modified>
</cp:coreProperties>
</file>