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7" r:id="rId2"/>
    <p:sldMasterId id="2147483736" r:id="rId3"/>
  </p:sldMasterIdLst>
  <p:sldIdLst>
    <p:sldId id="256" r:id="rId4"/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FF33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5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0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24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19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63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65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26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85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3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8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93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72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96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956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38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141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70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36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36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19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3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34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90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52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6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08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79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83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35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36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6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543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5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56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961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896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00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3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2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6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5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7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3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8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5CAA937-D9C1-4285-9649-D4F83D34E27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14C19-24F4-471A-90F5-1FDD97CF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93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lowchart: Process 75"/>
          <p:cNvSpPr/>
          <p:nvPr/>
        </p:nvSpPr>
        <p:spPr>
          <a:xfrm>
            <a:off x="2137822" y="6168941"/>
            <a:ext cx="317180" cy="689059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>
            <a:off x="2137822" y="118836"/>
            <a:ext cx="7426960" cy="6642574"/>
          </a:xfrm>
          <a:prstGeom prst="triangl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95378" y="1808776"/>
            <a:ext cx="188681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" name="Straight Connector 6"/>
          <p:cNvCxnSpPr>
            <a:stCxn id="4" idx="1"/>
            <a:endCxn id="4" idx="5"/>
          </p:cNvCxnSpPr>
          <p:nvPr/>
        </p:nvCxnSpPr>
        <p:spPr>
          <a:xfrm>
            <a:off x="3994562" y="3440123"/>
            <a:ext cx="371348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" name="Straight Connector 7"/>
          <p:cNvCxnSpPr/>
          <p:nvPr/>
        </p:nvCxnSpPr>
        <p:spPr>
          <a:xfrm>
            <a:off x="3210970" y="4879975"/>
            <a:ext cx="528066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" name="Straight Connector 8"/>
          <p:cNvCxnSpPr/>
          <p:nvPr/>
        </p:nvCxnSpPr>
        <p:spPr>
          <a:xfrm>
            <a:off x="2455002" y="6189980"/>
            <a:ext cx="6792595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0" y="182110"/>
            <a:ext cx="1857104" cy="1879825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 rot="20815729">
            <a:off x="1280095" y="1970086"/>
            <a:ext cx="928680" cy="3992365"/>
          </a:xfrm>
          <a:custGeom>
            <a:avLst/>
            <a:gdLst>
              <a:gd name="connsiteX0" fmla="*/ 138862 w 557962"/>
              <a:gd name="connsiteY0" fmla="*/ 0 h 4419600"/>
              <a:gd name="connsiteX1" fmla="*/ 24562 w 557962"/>
              <a:gd name="connsiteY1" fmla="*/ 3371850 h 4419600"/>
              <a:gd name="connsiteX2" fmla="*/ 557962 w 557962"/>
              <a:gd name="connsiteY2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962" h="4419600">
                <a:moveTo>
                  <a:pt x="138862" y="0"/>
                </a:moveTo>
                <a:cubicBezTo>
                  <a:pt x="46787" y="1317625"/>
                  <a:pt x="-45288" y="2635250"/>
                  <a:pt x="24562" y="3371850"/>
                </a:cubicBezTo>
                <a:cubicBezTo>
                  <a:pt x="94412" y="4108450"/>
                  <a:pt x="326187" y="4264025"/>
                  <a:pt x="557962" y="4419600"/>
                </a:cubicBezTo>
              </a:path>
            </a:pathLst>
          </a:custGeom>
          <a:noFill/>
          <a:ln w="762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33"/>
          <p:cNvSpPr txBox="1"/>
          <p:nvPr/>
        </p:nvSpPr>
        <p:spPr>
          <a:xfrm>
            <a:off x="338655" y="3368552"/>
            <a:ext cx="1847850" cy="704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02" y="6204257"/>
            <a:ext cx="67818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245" y="4901015"/>
            <a:ext cx="1801767" cy="1267926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37" y="4901015"/>
            <a:ext cx="1801767" cy="126995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63" y="4901015"/>
            <a:ext cx="1801767" cy="1267926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49" y="3538856"/>
            <a:ext cx="1837690" cy="122555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181" y="3538856"/>
            <a:ext cx="1837690" cy="122555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35" y="1913189"/>
            <a:ext cx="1886810" cy="1416508"/>
          </a:xfrm>
          <a:prstGeom prst="rect">
            <a:avLst/>
          </a:prstGeom>
        </p:spPr>
      </p:pic>
      <p:sp>
        <p:nvSpPr>
          <p:cNvPr id="42" name="Text Box 35"/>
          <p:cNvSpPr txBox="1"/>
          <p:nvPr/>
        </p:nvSpPr>
        <p:spPr>
          <a:xfrm>
            <a:off x="8795250" y="2443442"/>
            <a:ext cx="3134065" cy="19240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arrows represent energy flowing from one trophic level to the next.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3" name="Freeform 42"/>
          <p:cNvSpPr/>
          <p:nvPr/>
        </p:nvSpPr>
        <p:spPr>
          <a:xfrm>
            <a:off x="7761512" y="4283273"/>
            <a:ext cx="1007995" cy="1522440"/>
          </a:xfrm>
          <a:custGeom>
            <a:avLst/>
            <a:gdLst>
              <a:gd name="connsiteX0" fmla="*/ 666750 w 745864"/>
              <a:gd name="connsiteY0" fmla="*/ 1466850 h 1466850"/>
              <a:gd name="connsiteX1" fmla="*/ 685800 w 745864"/>
              <a:gd name="connsiteY1" fmla="*/ 304800 h 1466850"/>
              <a:gd name="connsiteX2" fmla="*/ 0 w 745864"/>
              <a:gd name="connsiteY2" fmla="*/ 0 h 1466850"/>
              <a:gd name="connsiteX0" fmla="*/ 549097 w 720866"/>
              <a:gd name="connsiteY0" fmla="*/ 1426063 h 1426063"/>
              <a:gd name="connsiteX1" fmla="*/ 685800 w 720866"/>
              <a:gd name="connsiteY1" fmla="*/ 304800 h 1426063"/>
              <a:gd name="connsiteX2" fmla="*/ 0 w 720866"/>
              <a:gd name="connsiteY2" fmla="*/ 0 h 1426063"/>
              <a:gd name="connsiteX0" fmla="*/ 549097 w 742799"/>
              <a:gd name="connsiteY0" fmla="*/ 1426063 h 1426063"/>
              <a:gd name="connsiteX1" fmla="*/ 685800 w 742799"/>
              <a:gd name="connsiteY1" fmla="*/ 304800 h 1426063"/>
              <a:gd name="connsiteX2" fmla="*/ 0 w 742799"/>
              <a:gd name="connsiteY2" fmla="*/ 0 h 142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799" h="1426063">
                <a:moveTo>
                  <a:pt x="549097" y="1426063"/>
                </a:moveTo>
                <a:cubicBezTo>
                  <a:pt x="742533" y="1076039"/>
                  <a:pt x="796925" y="549275"/>
                  <a:pt x="685800" y="304800"/>
                </a:cubicBezTo>
                <a:cubicBezTo>
                  <a:pt x="574675" y="60325"/>
                  <a:pt x="287337" y="30162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6817987" y="2697230"/>
            <a:ext cx="1051409" cy="981220"/>
          </a:xfrm>
          <a:custGeom>
            <a:avLst/>
            <a:gdLst>
              <a:gd name="connsiteX0" fmla="*/ 876300 w 990809"/>
              <a:gd name="connsiteY0" fmla="*/ 1257300 h 1257300"/>
              <a:gd name="connsiteX1" fmla="*/ 914400 w 990809"/>
              <a:gd name="connsiteY1" fmla="*/ 266700 h 1257300"/>
              <a:gd name="connsiteX2" fmla="*/ 0 w 990809"/>
              <a:gd name="connsiteY2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809" h="1257300">
                <a:moveTo>
                  <a:pt x="876300" y="1257300"/>
                </a:moveTo>
                <a:cubicBezTo>
                  <a:pt x="968375" y="866775"/>
                  <a:pt x="1060450" y="476250"/>
                  <a:pt x="914400" y="266700"/>
                </a:cubicBezTo>
                <a:cubicBezTo>
                  <a:pt x="768350" y="57150"/>
                  <a:pt x="384175" y="28575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6567169" y="1386114"/>
            <a:ext cx="487820" cy="714414"/>
          </a:xfrm>
          <a:custGeom>
            <a:avLst/>
            <a:gdLst>
              <a:gd name="connsiteX0" fmla="*/ 304800 w 365530"/>
              <a:gd name="connsiteY0" fmla="*/ 723900 h 723900"/>
              <a:gd name="connsiteX1" fmla="*/ 342900 w 365530"/>
              <a:gd name="connsiteY1" fmla="*/ 171450 h 723900"/>
              <a:gd name="connsiteX2" fmla="*/ 0 w 365530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530" h="723900">
                <a:moveTo>
                  <a:pt x="304800" y="723900"/>
                </a:moveTo>
                <a:cubicBezTo>
                  <a:pt x="349250" y="508000"/>
                  <a:pt x="393700" y="292100"/>
                  <a:pt x="342900" y="171450"/>
                </a:cubicBezTo>
                <a:cubicBezTo>
                  <a:pt x="292100" y="50800"/>
                  <a:pt x="146050" y="25400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87065" y="-2024"/>
            <a:ext cx="4904935" cy="175432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Trophic Level Energy Pyramid</a:t>
            </a:r>
          </a:p>
        </p:txBody>
      </p:sp>
      <p:sp>
        <p:nvSpPr>
          <p:cNvPr id="51" name="Right Arrow 50"/>
          <p:cNvSpPr/>
          <p:nvPr/>
        </p:nvSpPr>
        <p:spPr>
          <a:xfrm rot="16200000">
            <a:off x="8197462" y="6236401"/>
            <a:ext cx="337196" cy="375494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6200000">
            <a:off x="3214437" y="6238139"/>
            <a:ext cx="337196" cy="375494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609424" y="6240124"/>
            <a:ext cx="464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Nutrients formed by Decomposers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689420" y="5530929"/>
            <a:ext cx="2239896" cy="101566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White arrows represent nutrient uptake </a:t>
            </a:r>
          </a:p>
        </p:txBody>
      </p:sp>
      <p:sp>
        <p:nvSpPr>
          <p:cNvPr id="70" name="Freeform 69"/>
          <p:cNvSpPr/>
          <p:nvPr/>
        </p:nvSpPr>
        <p:spPr>
          <a:xfrm>
            <a:off x="2603195" y="4801463"/>
            <a:ext cx="502824" cy="825711"/>
          </a:xfrm>
          <a:custGeom>
            <a:avLst/>
            <a:gdLst>
              <a:gd name="connsiteX0" fmla="*/ 369222 w 369222"/>
              <a:gd name="connsiteY0" fmla="*/ 638629 h 638629"/>
              <a:gd name="connsiteX1" fmla="*/ 166022 w 369222"/>
              <a:gd name="connsiteY1" fmla="*/ 508000 h 638629"/>
              <a:gd name="connsiteX2" fmla="*/ 209565 w 369222"/>
              <a:gd name="connsiteY2" fmla="*/ 290286 h 638629"/>
              <a:gd name="connsiteX3" fmla="*/ 20879 w 369222"/>
              <a:gd name="connsiteY3" fmla="*/ 246743 h 638629"/>
              <a:gd name="connsiteX4" fmla="*/ 6365 w 369222"/>
              <a:gd name="connsiteY4" fmla="*/ 0 h 63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22" h="638629">
                <a:moveTo>
                  <a:pt x="369222" y="638629"/>
                </a:moveTo>
                <a:cubicBezTo>
                  <a:pt x="280927" y="602343"/>
                  <a:pt x="192632" y="566057"/>
                  <a:pt x="166022" y="508000"/>
                </a:cubicBezTo>
                <a:cubicBezTo>
                  <a:pt x="139412" y="449943"/>
                  <a:pt x="233755" y="333829"/>
                  <a:pt x="209565" y="290286"/>
                </a:cubicBezTo>
                <a:cubicBezTo>
                  <a:pt x="185375" y="246743"/>
                  <a:pt x="54746" y="295124"/>
                  <a:pt x="20879" y="246743"/>
                </a:cubicBezTo>
                <a:cubicBezTo>
                  <a:pt x="-12988" y="198362"/>
                  <a:pt x="3946" y="36286"/>
                  <a:pt x="6365" y="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triangl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3179827" y="3670657"/>
            <a:ext cx="502824" cy="825711"/>
          </a:xfrm>
          <a:custGeom>
            <a:avLst/>
            <a:gdLst>
              <a:gd name="connsiteX0" fmla="*/ 369222 w 369222"/>
              <a:gd name="connsiteY0" fmla="*/ 638629 h 638629"/>
              <a:gd name="connsiteX1" fmla="*/ 166022 w 369222"/>
              <a:gd name="connsiteY1" fmla="*/ 508000 h 638629"/>
              <a:gd name="connsiteX2" fmla="*/ 209565 w 369222"/>
              <a:gd name="connsiteY2" fmla="*/ 290286 h 638629"/>
              <a:gd name="connsiteX3" fmla="*/ 20879 w 369222"/>
              <a:gd name="connsiteY3" fmla="*/ 246743 h 638629"/>
              <a:gd name="connsiteX4" fmla="*/ 6365 w 369222"/>
              <a:gd name="connsiteY4" fmla="*/ 0 h 63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22" h="638629">
                <a:moveTo>
                  <a:pt x="369222" y="638629"/>
                </a:moveTo>
                <a:cubicBezTo>
                  <a:pt x="280927" y="602343"/>
                  <a:pt x="192632" y="566057"/>
                  <a:pt x="166022" y="508000"/>
                </a:cubicBezTo>
                <a:cubicBezTo>
                  <a:pt x="139412" y="449943"/>
                  <a:pt x="233755" y="333829"/>
                  <a:pt x="209565" y="290286"/>
                </a:cubicBezTo>
                <a:cubicBezTo>
                  <a:pt x="185375" y="246743"/>
                  <a:pt x="54746" y="295124"/>
                  <a:pt x="20879" y="246743"/>
                </a:cubicBezTo>
                <a:cubicBezTo>
                  <a:pt x="-12988" y="198362"/>
                  <a:pt x="3946" y="36286"/>
                  <a:pt x="6365" y="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triangl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189426" y="1914658"/>
            <a:ext cx="502824" cy="825711"/>
          </a:xfrm>
          <a:custGeom>
            <a:avLst/>
            <a:gdLst>
              <a:gd name="connsiteX0" fmla="*/ 369222 w 369222"/>
              <a:gd name="connsiteY0" fmla="*/ 638629 h 638629"/>
              <a:gd name="connsiteX1" fmla="*/ 166022 w 369222"/>
              <a:gd name="connsiteY1" fmla="*/ 508000 h 638629"/>
              <a:gd name="connsiteX2" fmla="*/ 209565 w 369222"/>
              <a:gd name="connsiteY2" fmla="*/ 290286 h 638629"/>
              <a:gd name="connsiteX3" fmla="*/ 20879 w 369222"/>
              <a:gd name="connsiteY3" fmla="*/ 246743 h 638629"/>
              <a:gd name="connsiteX4" fmla="*/ 6365 w 369222"/>
              <a:gd name="connsiteY4" fmla="*/ 0 h 63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22" h="638629">
                <a:moveTo>
                  <a:pt x="369222" y="638629"/>
                </a:moveTo>
                <a:cubicBezTo>
                  <a:pt x="280927" y="602343"/>
                  <a:pt x="192632" y="566057"/>
                  <a:pt x="166022" y="508000"/>
                </a:cubicBezTo>
                <a:cubicBezTo>
                  <a:pt x="139412" y="449943"/>
                  <a:pt x="233755" y="333829"/>
                  <a:pt x="209565" y="290286"/>
                </a:cubicBezTo>
                <a:cubicBezTo>
                  <a:pt x="185375" y="246743"/>
                  <a:pt x="54746" y="295124"/>
                  <a:pt x="20879" y="246743"/>
                </a:cubicBezTo>
                <a:cubicBezTo>
                  <a:pt x="-12988" y="198362"/>
                  <a:pt x="3946" y="36286"/>
                  <a:pt x="6365" y="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triangl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695231" y="684714"/>
            <a:ext cx="502824" cy="825711"/>
          </a:xfrm>
          <a:custGeom>
            <a:avLst/>
            <a:gdLst>
              <a:gd name="connsiteX0" fmla="*/ 369222 w 369222"/>
              <a:gd name="connsiteY0" fmla="*/ 638629 h 638629"/>
              <a:gd name="connsiteX1" fmla="*/ 166022 w 369222"/>
              <a:gd name="connsiteY1" fmla="*/ 508000 h 638629"/>
              <a:gd name="connsiteX2" fmla="*/ 209565 w 369222"/>
              <a:gd name="connsiteY2" fmla="*/ 290286 h 638629"/>
              <a:gd name="connsiteX3" fmla="*/ 20879 w 369222"/>
              <a:gd name="connsiteY3" fmla="*/ 246743 h 638629"/>
              <a:gd name="connsiteX4" fmla="*/ 6365 w 369222"/>
              <a:gd name="connsiteY4" fmla="*/ 0 h 63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22" h="638629">
                <a:moveTo>
                  <a:pt x="369222" y="638629"/>
                </a:moveTo>
                <a:cubicBezTo>
                  <a:pt x="280927" y="602343"/>
                  <a:pt x="192632" y="566057"/>
                  <a:pt x="166022" y="508000"/>
                </a:cubicBezTo>
                <a:cubicBezTo>
                  <a:pt x="139412" y="449943"/>
                  <a:pt x="233755" y="333829"/>
                  <a:pt x="209565" y="290286"/>
                </a:cubicBezTo>
                <a:cubicBezTo>
                  <a:pt x="185375" y="246743"/>
                  <a:pt x="54746" y="295124"/>
                  <a:pt x="20879" y="246743"/>
                </a:cubicBezTo>
                <a:cubicBezTo>
                  <a:pt x="-12988" y="198362"/>
                  <a:pt x="3946" y="36286"/>
                  <a:pt x="6365" y="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triangl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122625" y="204780"/>
            <a:ext cx="206481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Orange arrows represent energy lost as heat. </a:t>
            </a:r>
          </a:p>
        </p:txBody>
      </p:sp>
      <p:sp>
        <p:nvSpPr>
          <p:cNvPr id="77" name="Freeform 76"/>
          <p:cNvSpPr/>
          <p:nvPr/>
        </p:nvSpPr>
        <p:spPr>
          <a:xfrm>
            <a:off x="3378551" y="3208617"/>
            <a:ext cx="502824" cy="825711"/>
          </a:xfrm>
          <a:custGeom>
            <a:avLst/>
            <a:gdLst>
              <a:gd name="connsiteX0" fmla="*/ 369222 w 369222"/>
              <a:gd name="connsiteY0" fmla="*/ 638629 h 638629"/>
              <a:gd name="connsiteX1" fmla="*/ 166022 w 369222"/>
              <a:gd name="connsiteY1" fmla="*/ 508000 h 638629"/>
              <a:gd name="connsiteX2" fmla="*/ 209565 w 369222"/>
              <a:gd name="connsiteY2" fmla="*/ 290286 h 638629"/>
              <a:gd name="connsiteX3" fmla="*/ 20879 w 369222"/>
              <a:gd name="connsiteY3" fmla="*/ 246743 h 638629"/>
              <a:gd name="connsiteX4" fmla="*/ 6365 w 369222"/>
              <a:gd name="connsiteY4" fmla="*/ 0 h 63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22" h="638629">
                <a:moveTo>
                  <a:pt x="369222" y="638629"/>
                </a:moveTo>
                <a:cubicBezTo>
                  <a:pt x="280927" y="602343"/>
                  <a:pt x="192632" y="566057"/>
                  <a:pt x="166022" y="508000"/>
                </a:cubicBezTo>
                <a:cubicBezTo>
                  <a:pt x="139412" y="449943"/>
                  <a:pt x="233755" y="333829"/>
                  <a:pt x="209565" y="290286"/>
                </a:cubicBezTo>
                <a:cubicBezTo>
                  <a:pt x="185375" y="246743"/>
                  <a:pt x="54746" y="295124"/>
                  <a:pt x="20879" y="246743"/>
                </a:cubicBezTo>
                <a:cubicBezTo>
                  <a:pt x="-12988" y="198362"/>
                  <a:pt x="3946" y="36286"/>
                  <a:pt x="6365" y="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triangl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3929647" y="2329574"/>
            <a:ext cx="502824" cy="825711"/>
          </a:xfrm>
          <a:custGeom>
            <a:avLst/>
            <a:gdLst>
              <a:gd name="connsiteX0" fmla="*/ 369222 w 369222"/>
              <a:gd name="connsiteY0" fmla="*/ 638629 h 638629"/>
              <a:gd name="connsiteX1" fmla="*/ 166022 w 369222"/>
              <a:gd name="connsiteY1" fmla="*/ 508000 h 638629"/>
              <a:gd name="connsiteX2" fmla="*/ 209565 w 369222"/>
              <a:gd name="connsiteY2" fmla="*/ 290286 h 638629"/>
              <a:gd name="connsiteX3" fmla="*/ 20879 w 369222"/>
              <a:gd name="connsiteY3" fmla="*/ 246743 h 638629"/>
              <a:gd name="connsiteX4" fmla="*/ 6365 w 369222"/>
              <a:gd name="connsiteY4" fmla="*/ 0 h 63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22" h="638629">
                <a:moveTo>
                  <a:pt x="369222" y="638629"/>
                </a:moveTo>
                <a:cubicBezTo>
                  <a:pt x="280927" y="602343"/>
                  <a:pt x="192632" y="566057"/>
                  <a:pt x="166022" y="508000"/>
                </a:cubicBezTo>
                <a:cubicBezTo>
                  <a:pt x="139412" y="449943"/>
                  <a:pt x="233755" y="333829"/>
                  <a:pt x="209565" y="290286"/>
                </a:cubicBezTo>
                <a:cubicBezTo>
                  <a:pt x="185375" y="246743"/>
                  <a:pt x="54746" y="295124"/>
                  <a:pt x="20879" y="246743"/>
                </a:cubicBezTo>
                <a:cubicBezTo>
                  <a:pt x="-12988" y="198362"/>
                  <a:pt x="3946" y="36286"/>
                  <a:pt x="6365" y="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triangl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945977" y="317190"/>
            <a:ext cx="502824" cy="825711"/>
          </a:xfrm>
          <a:custGeom>
            <a:avLst/>
            <a:gdLst>
              <a:gd name="connsiteX0" fmla="*/ 369222 w 369222"/>
              <a:gd name="connsiteY0" fmla="*/ 638629 h 638629"/>
              <a:gd name="connsiteX1" fmla="*/ 166022 w 369222"/>
              <a:gd name="connsiteY1" fmla="*/ 508000 h 638629"/>
              <a:gd name="connsiteX2" fmla="*/ 209565 w 369222"/>
              <a:gd name="connsiteY2" fmla="*/ 290286 h 638629"/>
              <a:gd name="connsiteX3" fmla="*/ 20879 w 369222"/>
              <a:gd name="connsiteY3" fmla="*/ 246743 h 638629"/>
              <a:gd name="connsiteX4" fmla="*/ 6365 w 369222"/>
              <a:gd name="connsiteY4" fmla="*/ 0 h 63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22" h="638629">
                <a:moveTo>
                  <a:pt x="369222" y="638629"/>
                </a:moveTo>
                <a:cubicBezTo>
                  <a:pt x="280927" y="602343"/>
                  <a:pt x="192632" y="566057"/>
                  <a:pt x="166022" y="508000"/>
                </a:cubicBezTo>
                <a:cubicBezTo>
                  <a:pt x="139412" y="449943"/>
                  <a:pt x="233755" y="333829"/>
                  <a:pt x="209565" y="290286"/>
                </a:cubicBezTo>
                <a:cubicBezTo>
                  <a:pt x="185375" y="246743"/>
                  <a:pt x="54746" y="295124"/>
                  <a:pt x="20879" y="246743"/>
                </a:cubicBezTo>
                <a:cubicBezTo>
                  <a:pt x="-12988" y="198362"/>
                  <a:pt x="3946" y="36286"/>
                  <a:pt x="6365" y="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triangl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67" y="835172"/>
            <a:ext cx="1343660" cy="894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66C8A3-B056-4B9D-90E5-B9BC9ABE3751}"/>
              </a:ext>
            </a:extLst>
          </p:cNvPr>
          <p:cNvSpPr txBox="1"/>
          <p:nvPr/>
        </p:nvSpPr>
        <p:spPr>
          <a:xfrm>
            <a:off x="4489966" y="5510748"/>
            <a:ext cx="298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Producer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45BAE-D11A-436F-B8A5-561C55D1F1C0}"/>
              </a:ext>
            </a:extLst>
          </p:cNvPr>
          <p:cNvSpPr txBox="1"/>
          <p:nvPr/>
        </p:nvSpPr>
        <p:spPr>
          <a:xfrm>
            <a:off x="4986233" y="3456049"/>
            <a:ext cx="238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Primary Consumers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D167A3-58F1-47DA-A4CA-FB64A8965A10}"/>
              </a:ext>
            </a:extLst>
          </p:cNvPr>
          <p:cNvSpPr txBox="1"/>
          <p:nvPr/>
        </p:nvSpPr>
        <p:spPr>
          <a:xfrm>
            <a:off x="5638873" y="1831551"/>
            <a:ext cx="2062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Secondary Consumers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B60B08-5B55-46AA-B548-BF3CB1C9AEF1}"/>
              </a:ext>
            </a:extLst>
          </p:cNvPr>
          <p:cNvSpPr txBox="1"/>
          <p:nvPr/>
        </p:nvSpPr>
        <p:spPr>
          <a:xfrm>
            <a:off x="5109459" y="1182936"/>
            <a:ext cx="129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Tertiary Consumers</a:t>
            </a:r>
          </a:p>
        </p:txBody>
      </p:sp>
    </p:spTree>
    <p:extLst>
      <p:ext uri="{BB962C8B-B14F-4D97-AF65-F5344CB8AC3E}">
        <p14:creationId xmlns:p14="http://schemas.microsoft.com/office/powerpoint/2010/main" val="25830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1" grpId="0" animBg="1"/>
      <p:bldP spid="54" grpId="0" animBg="1"/>
      <p:bldP spid="57" grpId="0"/>
      <p:bldP spid="60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7" grpId="0" animBg="1"/>
      <p:bldP spid="79" grpId="0" animBg="1"/>
      <p:bldP spid="85" grpId="0" animBg="1"/>
      <p:bldP spid="2" grpId="0"/>
      <p:bldP spid="3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1" y="136078"/>
            <a:ext cx="8858552" cy="5805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91" y="196207"/>
            <a:ext cx="4852609" cy="13208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What’s missing from this picture?</a:t>
            </a:r>
          </a:p>
        </p:txBody>
      </p:sp>
      <p:sp>
        <p:nvSpPr>
          <p:cNvPr id="7" name="32-Point Star 6"/>
          <p:cNvSpPr/>
          <p:nvPr/>
        </p:nvSpPr>
        <p:spPr>
          <a:xfrm rot="21063407">
            <a:off x="530366" y="232825"/>
            <a:ext cx="1353345" cy="1389473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43167" y="1736266"/>
            <a:ext cx="303462" cy="160202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136078"/>
            <a:ext cx="2373892" cy="13353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47" y="2076454"/>
            <a:ext cx="2634702" cy="14820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306" y="4163536"/>
            <a:ext cx="2367014" cy="177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3167" y="5934670"/>
            <a:ext cx="77638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Decomposers</a:t>
            </a:r>
            <a:endParaRPr lang="en-US" sz="5400" b="0" cap="none" spc="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63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Flows Through, and Nutrients Cycle Within, an Ecosystem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2052918"/>
            <a:ext cx="11384923" cy="4195481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trophic level</a:t>
            </a:r>
            <a:r>
              <a:rPr lang="en-US" dirty="0"/>
              <a:t> is the position that an organism occupies in a food chain - what it eats, and what eats it.</a:t>
            </a:r>
          </a:p>
          <a:p>
            <a:r>
              <a:rPr lang="en-US" dirty="0"/>
              <a:t>The energy level within each trophic level of the pyramid decreases by 90% as we move up the pyramid. For example:</a:t>
            </a:r>
          </a:p>
          <a:p>
            <a:pPr lvl="1"/>
            <a:r>
              <a:rPr lang="en-US" dirty="0"/>
              <a:t>If the energy in the bottom or 1</a:t>
            </a:r>
            <a:r>
              <a:rPr lang="en-US" baseline="30000" dirty="0"/>
              <a:t>st</a:t>
            </a:r>
            <a:r>
              <a:rPr lang="en-US" dirty="0"/>
              <a:t> level represents 100%...</a:t>
            </a:r>
          </a:p>
          <a:p>
            <a:pPr lvl="1"/>
            <a:r>
              <a:rPr lang="en-US" dirty="0"/>
              <a:t>Then as we move up the levels of the pyramid our energy in each trophic level decreases by 90% in this fashion: 2</a:t>
            </a:r>
            <a:r>
              <a:rPr lang="en-US" baseline="30000" dirty="0"/>
              <a:t>nd</a:t>
            </a:r>
            <a:r>
              <a:rPr lang="en-US" dirty="0"/>
              <a:t> level </a:t>
            </a:r>
            <a:r>
              <a:rPr lang="en-US" dirty="0">
                <a:sym typeface="Wingdings" panose="05000000000000000000" pitchFamily="2" charset="2"/>
              </a:rPr>
              <a:t>10%  3</a:t>
            </a:r>
            <a:r>
              <a:rPr lang="en-US" baseline="30000" dirty="0">
                <a:sym typeface="Wingdings" panose="05000000000000000000" pitchFamily="2" charset="2"/>
              </a:rPr>
              <a:t>rd</a:t>
            </a:r>
            <a:r>
              <a:rPr lang="en-US" dirty="0">
                <a:sym typeface="Wingdings" panose="05000000000000000000" pitchFamily="2" charset="2"/>
              </a:rPr>
              <a:t> level 1%  top or 4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level 0.1% …and so on</a:t>
            </a:r>
          </a:p>
          <a:p>
            <a:r>
              <a:rPr lang="en-US" dirty="0">
                <a:sym typeface="Wingdings" panose="05000000000000000000" pitchFamily="2" charset="2"/>
              </a:rPr>
              <a:t>So…energy flows from the sun and through organisms, it leaves the organisms as heat, and gives the organisms the ability to do work until they die.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energy flows into the organism, and then flows out…</a:t>
            </a:r>
          </a:p>
          <a:p>
            <a:r>
              <a:rPr lang="en-US" dirty="0">
                <a:sym typeface="Wingdings" panose="05000000000000000000" pitchFamily="2" charset="2"/>
              </a:rPr>
              <a:t>Lastly, nutrients and atoms that composed the organism are recycled by decomposers </a:t>
            </a:r>
          </a:p>
        </p:txBody>
      </p:sp>
    </p:spTree>
    <p:extLst>
      <p:ext uri="{BB962C8B-B14F-4D97-AF65-F5344CB8AC3E}">
        <p14:creationId xmlns:p14="http://schemas.microsoft.com/office/powerpoint/2010/main" val="170131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</TotalTime>
  <Words>222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Times New Roman</vt:lpstr>
      <vt:lpstr>Trebuchet MS</vt:lpstr>
      <vt:lpstr>Wingdings</vt:lpstr>
      <vt:lpstr>Wingdings 3</vt:lpstr>
      <vt:lpstr>Office Theme</vt:lpstr>
      <vt:lpstr>Facet</vt:lpstr>
      <vt:lpstr>Ion</vt:lpstr>
      <vt:lpstr>PowerPoint Presentation</vt:lpstr>
      <vt:lpstr>What’s missing from this picture?</vt:lpstr>
      <vt:lpstr>Energy Flows Through, and Nutrients Cycle Within, an Ecosystem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Vagnone</dc:creator>
  <cp:lastModifiedBy>Anthony Vagnone</cp:lastModifiedBy>
  <cp:revision>45</cp:revision>
  <dcterms:created xsi:type="dcterms:W3CDTF">2016-04-23T19:43:54Z</dcterms:created>
  <dcterms:modified xsi:type="dcterms:W3CDTF">2017-11-07T19:19:08Z</dcterms:modified>
</cp:coreProperties>
</file>