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123E6AAA-A9C5-4EE1-89D5-E9DB6764D585}">
  <a:tblStyle styleId="{123E6AAA-A9C5-4EE1-89D5-E9DB6764D585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tcBdr/>
        <a:fill>
          <a:solidFill>
            <a:srgbClr val="CFD7E7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FD7E7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B8243DD6-A355-4065-9F8A-C0BDCB112172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CC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44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Academic Vocabulary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88888"/>
              </a:buClr>
              <a:buSzPct val="25000"/>
              <a:buFont typeface="Arial"/>
              <a:buNone/>
            </a:pPr>
            <a:r>
              <a:rPr lang="en-US"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Lesson 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6705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lvl="0" algn="l" rtl="0">
              <a:lnSpc>
                <a:spcPct val="90000"/>
              </a:lnSpc>
              <a:spcBef>
                <a:spcPts val="800"/>
              </a:spcBef>
              <a:buNone/>
            </a:pPr>
            <a:r>
              <a:rPr lang="en-US" sz="4000" b="1" dirty="0">
                <a:latin typeface="Comic Sans MS"/>
                <a:ea typeface="Comic Sans MS"/>
                <a:cs typeface="Comic Sans MS"/>
                <a:sym typeface="Comic Sans MS"/>
              </a:rPr>
              <a:t>  </a:t>
            </a:r>
          </a:p>
          <a:p>
            <a:pPr lvl="0" indent="457200" algn="l" rtl="0">
              <a:lnSpc>
                <a:spcPct val="90000"/>
              </a:lnSpc>
              <a:spcBef>
                <a:spcPts val="800"/>
              </a:spcBef>
              <a:buNone/>
            </a:pPr>
            <a:r>
              <a:rPr lang="en-US" sz="4000" b="1" dirty="0" smtClean="0">
                <a:latin typeface="Comic Sans MS"/>
                <a:ea typeface="Comic Sans MS"/>
                <a:cs typeface="Comic Sans MS"/>
                <a:sym typeface="Comic Sans MS"/>
              </a:rPr>
              <a:t>retort</a:t>
            </a:r>
            <a:r>
              <a:rPr lang="en-US" sz="4000" b="1" dirty="0">
                <a:latin typeface="Comic Sans MS"/>
                <a:ea typeface="Comic Sans MS"/>
                <a:cs typeface="Comic Sans MS"/>
                <a:sym typeface="Comic Sans MS"/>
              </a:rPr>
              <a:t>			  </a:t>
            </a:r>
            <a:r>
              <a:rPr lang="en-US" sz="4000" b="1" dirty="0" smtClean="0">
                <a:latin typeface="Comic Sans MS"/>
                <a:ea typeface="Comic Sans MS"/>
                <a:cs typeface="Comic Sans MS"/>
                <a:sym typeface="Comic Sans MS"/>
              </a:rPr>
              <a:t>verify</a:t>
            </a:r>
            <a:endParaRPr lang="en-US" sz="4000" b="1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lvl="0" algn="l" rtl="0">
              <a:lnSpc>
                <a:spcPct val="90000"/>
              </a:lnSpc>
              <a:spcBef>
                <a:spcPts val="800"/>
              </a:spcBef>
              <a:buNone/>
            </a:pPr>
            <a:r>
              <a:rPr lang="en-US" b="1" dirty="0">
                <a:latin typeface="Comic Sans MS"/>
                <a:ea typeface="Comic Sans MS"/>
                <a:cs typeface="Comic Sans MS"/>
                <a:sym typeface="Comic Sans MS"/>
              </a:rPr>
              <a:t>  </a:t>
            </a:r>
            <a:r>
              <a:rPr lang="en-US" b="1" dirty="0" smtClean="0">
                <a:latin typeface="Comic Sans MS"/>
                <a:ea typeface="Comic Sans MS"/>
                <a:cs typeface="Comic Sans MS"/>
                <a:sym typeface="Comic Sans MS"/>
              </a:rPr>
              <a:t>speculate</a:t>
            </a:r>
            <a:r>
              <a:rPr lang="en-US" b="1" dirty="0">
                <a:latin typeface="Comic Sans MS"/>
                <a:ea typeface="Comic Sans MS"/>
                <a:cs typeface="Comic Sans MS"/>
                <a:sym typeface="Comic Sans MS"/>
              </a:rPr>
              <a:t>		  rectify </a:t>
            </a:r>
          </a:p>
          <a:p>
            <a:pPr lvl="0" algn="l" rtl="0">
              <a:lnSpc>
                <a:spcPct val="90000"/>
              </a:lnSpc>
              <a:spcBef>
                <a:spcPts val="800"/>
              </a:spcBef>
              <a:buNone/>
            </a:pPr>
            <a:r>
              <a:rPr lang="en-US" b="1" dirty="0">
                <a:latin typeface="Comic Sans MS"/>
                <a:ea typeface="Comic Sans MS"/>
                <a:cs typeface="Comic Sans MS"/>
                <a:sym typeface="Comic Sans MS"/>
              </a:rPr>
              <a:t>  </a:t>
            </a:r>
            <a:r>
              <a:rPr lang="en-US" b="1" dirty="0" smtClean="0">
                <a:latin typeface="Comic Sans MS"/>
                <a:ea typeface="Comic Sans MS"/>
                <a:cs typeface="Comic Sans MS"/>
                <a:sym typeface="Comic Sans MS"/>
              </a:rPr>
              <a:t>candid</a:t>
            </a:r>
            <a:endParaRPr lang="en-US" b="1" dirty="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91" name="Shape 9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483625"/>
            <a:ext cx="9144000" cy="1900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Homework #1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Create one sentence for each of the following vocabulary terms:</a:t>
            </a:r>
          </a:p>
          <a:p>
            <a:pPr marL="514350" lvl="0" rtl="0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SzPct val="80000"/>
              <a:buFont typeface="Arial"/>
              <a:buAutoNum type="arabicPeriod"/>
            </a:pPr>
            <a:r>
              <a:rPr lang="en-US" sz="4000" b="1">
                <a:latin typeface="Comic Sans MS"/>
                <a:ea typeface="Comic Sans MS"/>
                <a:cs typeface="Comic Sans MS"/>
                <a:sym typeface="Comic Sans MS"/>
              </a:rPr>
              <a:t>retort	</a:t>
            </a:r>
          </a:p>
          <a:p>
            <a:pPr marL="514350" lvl="0" rtl="0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SzPct val="80000"/>
              <a:buFont typeface="Arial"/>
              <a:buAutoNum type="arabicPeriod"/>
            </a:pPr>
            <a:r>
              <a:rPr lang="en-US" sz="4000" b="1">
                <a:latin typeface="Comic Sans MS"/>
                <a:ea typeface="Comic Sans MS"/>
                <a:cs typeface="Comic Sans MS"/>
                <a:sym typeface="Comic Sans MS"/>
              </a:rPr>
              <a:t>speculate</a:t>
            </a:r>
          </a:p>
          <a:p>
            <a:pPr marL="514350" lvl="0" rtl="0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SzPct val="80000"/>
              <a:buFont typeface="Arial"/>
              <a:buAutoNum type="arabicPeriod"/>
            </a:pPr>
            <a:r>
              <a:rPr lang="en-US" sz="4000" b="1">
                <a:latin typeface="Comic Sans MS"/>
                <a:ea typeface="Comic Sans MS"/>
                <a:cs typeface="Comic Sans MS"/>
                <a:sym typeface="Comic Sans MS"/>
              </a:rPr>
              <a:t>candid	</a:t>
            </a:r>
          </a:p>
          <a:p>
            <a:pPr marL="514350" lvl="0" rtl="0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SzPct val="80000"/>
              <a:buFont typeface="Arial"/>
              <a:buAutoNum type="arabicPeriod"/>
            </a:pPr>
            <a:r>
              <a:rPr lang="en-US" sz="4000" b="1">
                <a:latin typeface="Comic Sans MS"/>
                <a:ea typeface="Comic Sans MS"/>
                <a:cs typeface="Comic Sans MS"/>
                <a:sym typeface="Comic Sans MS"/>
              </a:rPr>
              <a:t>verify </a:t>
            </a:r>
          </a:p>
          <a:p>
            <a:pPr marL="514350" lvl="0" rtl="0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SzPct val="80000"/>
              <a:buFont typeface="Arial"/>
              <a:buAutoNum type="arabicPeriod"/>
            </a:pPr>
            <a:r>
              <a:rPr lang="en-US" sz="4000" b="1">
                <a:latin typeface="Comic Sans MS"/>
                <a:ea typeface="Comic Sans MS"/>
                <a:cs typeface="Comic Sans MS"/>
                <a:sym typeface="Comic Sans MS"/>
              </a:rPr>
              <a:t>rectify </a:t>
            </a:r>
          </a:p>
          <a:p>
            <a:pPr marL="0" marR="0" lvl="0" indent="0" algn="l" rtl="0">
              <a:spcBef>
                <a:spcPts val="640"/>
              </a:spcBef>
              <a:buNone/>
            </a:pP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Table of Contents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dirty="0">
                <a:latin typeface="Comic Sans MS"/>
                <a:ea typeface="Comic Sans MS"/>
                <a:cs typeface="Comic Sans MS"/>
                <a:sym typeface="Comic Sans MS"/>
              </a:rPr>
              <a:t>11/9/17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Academic Vocabulary: </a:t>
            </a:r>
            <a:r>
              <a:rPr lang="en-US" dirty="0">
                <a:latin typeface="Comic Sans MS"/>
                <a:ea typeface="Comic Sans MS"/>
                <a:cs typeface="Comic Sans MS"/>
                <a:sym typeface="Comic Sans MS"/>
              </a:rPr>
              <a:t>Argument</a:t>
            </a:r>
          </a:p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dirty="0"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What is an argument?	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1905000"/>
            <a:ext cx="830580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Noun</a:t>
            </a:r>
          </a:p>
          <a:p>
            <a:endParaRPr lang="en-US" sz="2400" dirty="0" smtClean="0"/>
          </a:p>
          <a:p>
            <a:r>
              <a:rPr lang="en-US" sz="2400" dirty="0" smtClean="0"/>
              <a:t>1.  an oral disagreement; verbal opposition; contention; altercation: a </a:t>
            </a:r>
            <a:r>
              <a:rPr lang="en-US" sz="2400" dirty="0" smtClean="0"/>
              <a:t>violent argument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n-US" sz="2400" dirty="0" smtClean="0"/>
              <a:t>2.  a discussion involving differing points of view; debate:</a:t>
            </a:r>
          </a:p>
          <a:p>
            <a:r>
              <a:rPr lang="en-US" sz="2400" dirty="0" smtClean="0"/>
              <a:t>They </a:t>
            </a:r>
            <a:r>
              <a:rPr lang="en-US" sz="2400" dirty="0" smtClean="0"/>
              <a:t>were deeply involved in an argument about inflation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n-US" sz="2400" dirty="0" smtClean="0"/>
              <a:t>3.  a process of reasoning; series of reasons:</a:t>
            </a:r>
          </a:p>
          <a:p>
            <a:r>
              <a:rPr lang="en-US" sz="2400" dirty="0" smtClean="0"/>
              <a:t>I </a:t>
            </a:r>
            <a:r>
              <a:rPr lang="en-US" sz="2400" dirty="0" smtClean="0"/>
              <a:t>couldn't follow his argument.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Objective</a:t>
            </a:r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Students will be able to master academic vocabulary for the unit </a:t>
            </a: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of </a:t>
            </a:r>
            <a:r>
              <a:rPr lang="en-US" sz="3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Pearson Realize Unit “</a:t>
            </a:r>
            <a:r>
              <a:rPr lang="en-US">
                <a:latin typeface="Comic Sans MS"/>
                <a:ea typeface="Comic Sans MS"/>
                <a:cs typeface="Comic Sans MS"/>
                <a:sym typeface="Comic Sans MS"/>
              </a:rPr>
              <a:t>What matters.</a:t>
            </a:r>
            <a:r>
              <a:rPr lang="en-US" sz="32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” 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0" y="0"/>
            <a:ext cx="9144000" cy="1676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en-US"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21" name="Shape 121"/>
          <p:cNvGraphicFramePr/>
          <p:nvPr/>
        </p:nvGraphicFramePr>
        <p:xfrm>
          <a:off x="152400" y="1752599"/>
          <a:ext cx="8839200" cy="6607616"/>
        </p:xfrm>
        <a:graphic>
          <a:graphicData uri="http://schemas.openxmlformats.org/drawingml/2006/table">
            <a:tbl>
              <a:tblPr firstRow="1" bandRow="1">
                <a:noFill/>
                <a:tableStyleId>{123E6AAA-A9C5-4EE1-89D5-E9DB6764D585}</a:tableStyleId>
              </a:tblPr>
              <a:tblGrid>
                <a:gridCol w="1524000"/>
                <a:gridCol w="3657600"/>
                <a:gridCol w="1447800"/>
                <a:gridCol w="2209800"/>
              </a:tblGrid>
              <a:tr h="4788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b="1" u="none" strike="noStrike" cap="none">
                          <a:solidFill>
                            <a:schemeClr val="dk1"/>
                          </a:solidFill>
                        </a:rPr>
                        <a:t>WORD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b="1" u="none" strike="noStrike" cap="none">
                          <a:solidFill>
                            <a:schemeClr val="dk1"/>
                          </a:solidFill>
                        </a:rPr>
                        <a:t>SENTENCES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b="1" u="none" strike="noStrike" cap="none">
                          <a:solidFill>
                            <a:schemeClr val="dk1"/>
                          </a:solidFill>
                        </a:rPr>
                        <a:t>PREDICT MEANING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400" b="1" u="none" strike="noStrike" cap="none">
                          <a:solidFill>
                            <a:schemeClr val="dk1"/>
                          </a:solidFill>
                        </a:rPr>
                        <a:t>RELATED WORDS</a:t>
                      </a:r>
                    </a:p>
                  </a:txBody>
                  <a:tcPr marL="91450" marR="91450" marT="45725" marB="45725"/>
                </a:tc>
              </a:tr>
              <a:tr h="14672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/>
                        <a:t>Retort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000" b="1"/>
                    </a:p>
                    <a:p>
                      <a:pPr marL="0" marR="0" lvl="0" indent="-69850" algn="l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91666"/>
                        <a:buFont typeface="Arial"/>
                        <a:buNone/>
                      </a:pPr>
                      <a:r>
                        <a:rPr lang="en-US" sz="1200">
                          <a:solidFill>
                            <a:srgbClr val="666666"/>
                          </a:solidFill>
                          <a:highlight>
                            <a:srgbClr val="FFFFFF"/>
                          </a:highlight>
                          <a:latin typeface="Arial"/>
                          <a:ea typeface="Arial"/>
                          <a:cs typeface="Arial"/>
                          <a:sym typeface="Arial"/>
                        </a:rPr>
                        <a:t>  ROOT:</a:t>
                      </a:r>
                    </a:p>
                    <a:p>
                      <a:pPr marL="0" marR="0" lvl="0" indent="-69850" algn="l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91666"/>
                        <a:buFont typeface="Arial"/>
                        <a:buNone/>
                      </a:pPr>
                      <a:r>
                        <a:rPr lang="en-US" sz="1200">
                          <a:solidFill>
                            <a:srgbClr val="333333"/>
                          </a:solidFill>
                          <a:highlight>
                            <a:srgbClr val="FFFFFF"/>
                          </a:highlight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sz="1200" i="1">
                          <a:solidFill>
                            <a:srgbClr val="333333"/>
                          </a:solidFill>
                          <a:highlight>
                            <a:srgbClr val="FFFFFF"/>
                          </a:highlight>
                          <a:latin typeface="Arial"/>
                          <a:ea typeface="Arial"/>
                          <a:cs typeface="Arial"/>
                          <a:sym typeface="Arial"/>
                        </a:rPr>
                        <a:t> -tort-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 i="1">
                          <a:solidFill>
                            <a:srgbClr val="666666"/>
                          </a:solidFill>
                          <a:highlight>
                            <a:srgbClr val="FFFFFF"/>
                          </a:highlight>
                          <a:latin typeface="Arial"/>
                          <a:ea typeface="Arial"/>
                          <a:cs typeface="Arial"/>
                          <a:sym typeface="Arial"/>
                        </a:rPr>
                        <a:t>  </a:t>
                      </a:r>
                      <a:r>
                        <a:rPr lang="en-US" sz="1200">
                          <a:solidFill>
                            <a:srgbClr val="666666"/>
                          </a:solidFill>
                          <a:highlight>
                            <a:srgbClr val="FFFFFF"/>
                          </a:highlight>
                          <a:latin typeface="Arial"/>
                          <a:ea typeface="Arial"/>
                          <a:cs typeface="Arial"/>
                          <a:sym typeface="Arial"/>
                        </a:rPr>
                        <a:t>"twist"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342900" lvl="0" indent="-342900" rtl="0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500"/>
                        </a:spcAft>
                        <a:buClr>
                          <a:srgbClr val="333333"/>
                        </a:buClr>
                        <a:buSzPct val="128571"/>
                        <a:buFont typeface="Arial"/>
                        <a:buAutoNum type="arabicPeriod"/>
                      </a:pPr>
                      <a:r>
                        <a:rPr lang="en-US">
                          <a:solidFill>
                            <a:srgbClr val="33333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His grumpy </a:t>
                      </a:r>
                      <a:r>
                        <a:rPr lang="en-US" i="1">
                          <a:solidFill>
                            <a:srgbClr val="33333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retort </a:t>
                      </a:r>
                      <a:r>
                        <a:rPr lang="en-US">
                          <a:solidFill>
                            <a:srgbClr val="33333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made me</a:t>
                      </a:r>
                      <a:r>
                        <a:rPr lang="en-US" sz="1800">
                          <a:solidFill>
                            <a:srgbClr val="33333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>
                          <a:solidFill>
                            <a:srgbClr val="33333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sorry I had asked the question.</a:t>
                      </a:r>
                    </a:p>
                    <a:p>
                      <a:pPr marL="342900" lvl="0" indent="-317500" rtl="0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500"/>
                        </a:spcAft>
                        <a:buClr>
                          <a:srgbClr val="333333"/>
                        </a:buClr>
                        <a:buSzPct val="100000"/>
                        <a:buFont typeface="Arial"/>
                        <a:buAutoNum type="arabicPeriod"/>
                      </a:pPr>
                      <a:r>
                        <a:rPr lang="en-US">
                          <a:solidFill>
                            <a:srgbClr val="33333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 fired off a</a:t>
                      </a:r>
                      <a:r>
                        <a:rPr lang="en-US" i="1">
                          <a:solidFill>
                            <a:srgbClr val="33333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retort</a:t>
                      </a:r>
                      <a:r>
                        <a:rPr lang="en-US">
                          <a:solidFill>
                            <a:srgbClr val="33333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so clever she couldn't think of anything to add.</a:t>
                      </a:r>
                    </a:p>
                    <a:p>
                      <a:pPr marR="0" lvl="0" algn="l" rtl="0">
                        <a:spcBef>
                          <a:spcPts val="0"/>
                        </a:spcBef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highlight>
                            <a:srgbClr val="FFFFFF"/>
                          </a:highlight>
                          <a:latin typeface="Arial"/>
                          <a:ea typeface="Arial"/>
                          <a:cs typeface="Arial"/>
                          <a:sym typeface="Arial"/>
                        </a:rPr>
                        <a:t>contort, torture</a:t>
                      </a:r>
                    </a:p>
                  </a:txBody>
                  <a:tcPr marL="91450" marR="91450" marT="45725" marB="45725"/>
                </a:tc>
              </a:tr>
              <a:tr h="11308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/>
                        <a:t>Candid</a:t>
                      </a:r>
                    </a:p>
                    <a:p>
                      <a:pPr marL="0" marR="0" lvl="0" indent="-69850" algn="l" rtl="0">
                        <a:spcBef>
                          <a:spcPts val="0"/>
                        </a:spcBef>
                        <a:buSzPct val="91666"/>
                        <a:buNone/>
                      </a:pPr>
                      <a:r>
                        <a:rPr lang="en-US" sz="1200">
                          <a:solidFill>
                            <a:srgbClr val="666666"/>
                          </a:solidFill>
                          <a:highlight>
                            <a:srgbClr val="FFFFFF"/>
                          </a:highlight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</a:p>
                    <a:p>
                      <a:pPr marL="0" marR="0" lvl="0" indent="-69850" algn="l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91666"/>
                        <a:buFont typeface="Arial"/>
                        <a:buNone/>
                      </a:pPr>
                      <a:r>
                        <a:rPr lang="en-US" sz="1200">
                          <a:solidFill>
                            <a:srgbClr val="666666"/>
                          </a:solidFill>
                          <a:highlight>
                            <a:srgbClr val="FFFFFF"/>
                          </a:highlight>
                          <a:latin typeface="Arial"/>
                          <a:ea typeface="Arial"/>
                          <a:cs typeface="Arial"/>
                          <a:sym typeface="Arial"/>
                        </a:rPr>
                        <a:t> ROOT:</a:t>
                      </a:r>
                    </a:p>
                    <a:p>
                      <a:pPr marL="0" marR="0" lvl="0" indent="-69850" algn="l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91666"/>
                        <a:buFont typeface="Arial"/>
                        <a:buNone/>
                      </a:pPr>
                      <a:r>
                        <a:rPr lang="en-US" sz="1200">
                          <a:solidFill>
                            <a:srgbClr val="333333"/>
                          </a:solidFill>
                          <a:highlight>
                            <a:srgbClr val="FFFFFF"/>
                          </a:highlight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en-US" sz="1200" i="1">
                          <a:solidFill>
                            <a:srgbClr val="333333"/>
                          </a:solidFill>
                          <a:highlight>
                            <a:srgbClr val="FFFFFF"/>
                          </a:highlight>
                          <a:latin typeface="Arial"/>
                          <a:ea typeface="Arial"/>
                          <a:cs typeface="Arial"/>
                          <a:sym typeface="Arial"/>
                        </a:rPr>
                        <a:t> -cand-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 i="1">
                          <a:solidFill>
                            <a:srgbClr val="666666"/>
                          </a:solidFill>
                          <a:highlight>
                            <a:srgbClr val="FFFFFF"/>
                          </a:highlight>
                          <a:latin typeface="Arial"/>
                          <a:ea typeface="Arial"/>
                          <a:cs typeface="Arial"/>
                          <a:sym typeface="Arial"/>
                        </a:rPr>
                        <a:t>  </a:t>
                      </a:r>
                      <a:r>
                        <a:rPr lang="en-US" sz="1200">
                          <a:solidFill>
                            <a:srgbClr val="666666"/>
                          </a:solidFill>
                          <a:highlight>
                            <a:srgbClr val="FFFFFF"/>
                          </a:highlight>
                          <a:latin typeface="Arial"/>
                          <a:ea typeface="Arial"/>
                          <a:cs typeface="Arial"/>
                          <a:sym typeface="Arial"/>
                        </a:rPr>
                        <a:t>"shine"; "white"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2000" b="1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457200" lvl="0" indent="-317500" rtl="0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500"/>
                        </a:spcAft>
                        <a:buClr>
                          <a:srgbClr val="333333"/>
                        </a:buClr>
                        <a:buSzPct val="100000"/>
                        <a:buAutoNum type="arabicPeriod"/>
                      </a:pPr>
                      <a:r>
                        <a:rPr lang="en-US">
                          <a:solidFill>
                            <a:srgbClr val="33333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Take a</a:t>
                      </a:r>
                      <a:r>
                        <a:rPr lang="en-US" i="1">
                          <a:solidFill>
                            <a:srgbClr val="33333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candid</a:t>
                      </a:r>
                      <a:r>
                        <a:rPr lang="en-US">
                          <a:solidFill>
                            <a:srgbClr val="33333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photo of us so that we look like we do in real life.</a:t>
                      </a:r>
                    </a:p>
                    <a:p>
                      <a:pPr marR="0" lvl="0" algn="l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400"/>
                    </a:p>
                  </a:txBody>
                  <a:tcPr marL="91450" marR="91450" marT="45725" marB="45725"/>
                </a:tc>
              </a:tr>
              <a:tr h="5915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/>
                        <a:t>Rectify </a:t>
                      </a:r>
                    </a:p>
                    <a:p>
                      <a:pPr marL="0" marR="0" lvl="0" indent="-69850" algn="l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91666"/>
                        <a:buFont typeface="Arial"/>
                        <a:buNone/>
                      </a:pPr>
                      <a:r>
                        <a:rPr lang="en-US" sz="1200">
                          <a:solidFill>
                            <a:srgbClr val="0083CA"/>
                          </a:solidFill>
                          <a:highlight>
                            <a:srgbClr val="FFFFFF"/>
                          </a:highlight>
                          <a:latin typeface="Arial"/>
                          <a:ea typeface="Arial"/>
                          <a:cs typeface="Arial"/>
                          <a:sym typeface="Arial"/>
                        </a:rPr>
                        <a:t>  </a:t>
                      </a:r>
                      <a:r>
                        <a:rPr lang="en-US" sz="1200">
                          <a:solidFill>
                            <a:srgbClr val="666666"/>
                          </a:solidFill>
                          <a:highlight>
                            <a:srgbClr val="FFFFFF"/>
                          </a:highlight>
                          <a:latin typeface="Arial"/>
                          <a:ea typeface="Arial"/>
                          <a:cs typeface="Arial"/>
                          <a:sym typeface="Arial"/>
                        </a:rPr>
                        <a:t>ROOT:</a:t>
                      </a:r>
                    </a:p>
                    <a:p>
                      <a:pPr marL="0" marR="0" lvl="0" indent="-69850" algn="l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91666"/>
                        <a:buFont typeface="Arial"/>
                        <a:buNone/>
                      </a:pPr>
                      <a:r>
                        <a:rPr lang="en-US" sz="1200">
                          <a:solidFill>
                            <a:srgbClr val="0083CA"/>
                          </a:solidFill>
                          <a:highlight>
                            <a:srgbClr val="FFFFFF"/>
                          </a:highlight>
                          <a:latin typeface="Arial"/>
                          <a:ea typeface="Arial"/>
                          <a:cs typeface="Arial"/>
                          <a:sym typeface="Arial"/>
                        </a:rPr>
                        <a:t>  </a:t>
                      </a:r>
                      <a:r>
                        <a:rPr lang="en-US" sz="1200" i="1">
                          <a:solidFill>
                            <a:srgbClr val="333333"/>
                          </a:solidFill>
                          <a:highlight>
                            <a:srgbClr val="FFFFFF"/>
                          </a:highlight>
                          <a:latin typeface="Arial"/>
                          <a:ea typeface="Arial"/>
                          <a:cs typeface="Arial"/>
                          <a:sym typeface="Arial"/>
                        </a:rPr>
                        <a:t>-rect-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>
                          <a:solidFill>
                            <a:srgbClr val="0083CA"/>
                          </a:solidFill>
                          <a:highlight>
                            <a:srgbClr val="FFFFFF"/>
                          </a:highlight>
                          <a:latin typeface="Arial"/>
                          <a:ea typeface="Arial"/>
                          <a:cs typeface="Arial"/>
                          <a:sym typeface="Arial"/>
                        </a:rPr>
                        <a:t>  </a:t>
                      </a:r>
                      <a:r>
                        <a:rPr lang="en-US" sz="1200">
                          <a:solidFill>
                            <a:srgbClr val="666666"/>
                          </a:solidFill>
                          <a:highlight>
                            <a:srgbClr val="FFFFFF"/>
                          </a:highlight>
                          <a:latin typeface="Arial"/>
                          <a:ea typeface="Arial"/>
                          <a:cs typeface="Arial"/>
                          <a:sym typeface="Arial"/>
                        </a:rPr>
                        <a:t>"straight"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1. </a:t>
                      </a:r>
                      <a:r>
                        <a:rPr lang="en-US" sz="1200">
                          <a:solidFill>
                            <a:srgbClr val="33333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 will try to </a:t>
                      </a:r>
                      <a:r>
                        <a:rPr lang="en-US" sz="1200" i="1">
                          <a:solidFill>
                            <a:srgbClr val="33333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rectify</a:t>
                      </a:r>
                      <a:r>
                        <a:rPr lang="en-US" sz="1200">
                          <a:solidFill>
                            <a:srgbClr val="33333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the situation, but I think things are beyond fixing.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400"/>
                    </a:p>
                  </a:txBody>
                  <a:tcPr marL="91450" marR="91450" marT="45725" marB="45725"/>
                </a:tc>
              </a:tr>
              <a:tr h="5915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/>
                        <a:t>Speculate</a:t>
                      </a:r>
                    </a:p>
                    <a:p>
                      <a:pPr marL="101600" lvl="0" indent="-69850" rtl="0">
                        <a:lnSpc>
                          <a:spcPct val="115000"/>
                        </a:lnSpc>
                        <a:spcBef>
                          <a:spcPts val="0"/>
                        </a:spcBef>
                        <a:buClr>
                          <a:schemeClr val="dk1"/>
                        </a:buClr>
                        <a:buSzPct val="91666"/>
                        <a:buFont typeface="Arial"/>
                        <a:buNone/>
                      </a:pPr>
                      <a:r>
                        <a:rPr lang="en-US" sz="1200">
                          <a:solidFill>
                            <a:srgbClr val="80808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ROOT:</a:t>
                      </a:r>
                    </a:p>
                    <a:p>
                      <a:pPr marL="101600" lvl="0" indent="-69850" rtl="0">
                        <a:lnSpc>
                          <a:spcPct val="115000"/>
                        </a:lnSpc>
                        <a:spcBef>
                          <a:spcPts val="0"/>
                        </a:spcBef>
                        <a:buClr>
                          <a:schemeClr val="dk1"/>
                        </a:buClr>
                        <a:buSzPct val="91666"/>
                        <a:buFont typeface="Arial"/>
                        <a:buNone/>
                      </a:pPr>
                      <a:r>
                        <a:rPr lang="en-US" sz="1200" i="1">
                          <a:solidFill>
                            <a:srgbClr val="33333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-spec-</a:t>
                      </a:r>
                    </a:p>
                    <a:p>
                      <a:pPr marL="101600" lvl="0" indent="-69850" rtl="0">
                        <a:lnSpc>
                          <a:spcPct val="115000"/>
                        </a:lnSpc>
                        <a:spcBef>
                          <a:spcPts val="0"/>
                        </a:spcBef>
                        <a:buSzPct val="91666"/>
                        <a:buNone/>
                      </a:pPr>
                      <a:r>
                        <a:rPr lang="en-US" sz="1200">
                          <a:solidFill>
                            <a:srgbClr val="80808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"look"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457200" marR="0" lvl="0" indent="-304800" algn="l" rtl="0">
                        <a:spcBef>
                          <a:spcPts val="0"/>
                        </a:spcBef>
                        <a:buClr>
                          <a:srgbClr val="333333"/>
                        </a:buClr>
                        <a:buSzPct val="100000"/>
                        <a:buFont typeface="Arial"/>
                        <a:buAutoNum type="arabicPeriod"/>
                      </a:pPr>
                      <a:r>
                        <a:rPr lang="en-US" sz="1200">
                          <a:solidFill>
                            <a:srgbClr val="33333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The police did not want to </a:t>
                      </a:r>
                      <a:r>
                        <a:rPr lang="en-US" sz="1200" i="1">
                          <a:solidFill>
                            <a:srgbClr val="33333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speculate</a:t>
                      </a:r>
                      <a:r>
                        <a:rPr lang="en-US" sz="1200">
                          <a:solidFill>
                            <a:srgbClr val="33333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as to what motivated the crime.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400"/>
                    </a:p>
                  </a:txBody>
                  <a:tcPr marL="91450" marR="91450" marT="45725" marB="45725"/>
                </a:tc>
              </a:tr>
              <a:tr h="5915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/>
                        <a:t>Verify </a:t>
                      </a:r>
                      <a:r>
                        <a:rPr lang="en-US" sz="1200">
                          <a:solidFill>
                            <a:srgbClr val="666666"/>
                          </a:solidFill>
                          <a:highlight>
                            <a:srgbClr val="FFFFFF"/>
                          </a:highlight>
                          <a:latin typeface="Arial"/>
                          <a:ea typeface="Arial"/>
                          <a:cs typeface="Arial"/>
                          <a:sym typeface="Arial"/>
                        </a:rPr>
                        <a:t>ROOT:</a:t>
                      </a:r>
                    </a:p>
                    <a:p>
                      <a:pPr marL="0" marR="0" lvl="0" indent="-69850" algn="l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91666"/>
                        <a:buFont typeface="Arial"/>
                        <a:buNone/>
                      </a:pPr>
                      <a:r>
                        <a:rPr lang="en-US" sz="1200">
                          <a:solidFill>
                            <a:srgbClr val="0083CA"/>
                          </a:solidFill>
                          <a:highlight>
                            <a:srgbClr val="FFFFFF"/>
                          </a:highlight>
                          <a:latin typeface="Arial"/>
                          <a:ea typeface="Arial"/>
                          <a:cs typeface="Arial"/>
                          <a:sym typeface="Arial"/>
                        </a:rPr>
                        <a:t>  </a:t>
                      </a:r>
                      <a:r>
                        <a:rPr lang="en-US" sz="1200" i="1">
                          <a:solidFill>
                            <a:srgbClr val="333333"/>
                          </a:solidFill>
                          <a:highlight>
                            <a:srgbClr val="FFFFFF"/>
                          </a:highlight>
                          <a:latin typeface="Arial"/>
                          <a:ea typeface="Arial"/>
                          <a:cs typeface="Arial"/>
                          <a:sym typeface="Arial"/>
                        </a:rPr>
                        <a:t>-ver-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200">
                          <a:solidFill>
                            <a:srgbClr val="0083CA"/>
                          </a:solidFill>
                          <a:highlight>
                            <a:srgbClr val="FFFFFF"/>
                          </a:highlight>
                          <a:latin typeface="Arial"/>
                          <a:ea typeface="Arial"/>
                          <a:cs typeface="Arial"/>
                          <a:sym typeface="Arial"/>
                        </a:rPr>
                        <a:t>  </a:t>
                      </a:r>
                      <a:r>
                        <a:rPr lang="en-US" sz="1200">
                          <a:solidFill>
                            <a:srgbClr val="666666"/>
                          </a:solidFill>
                          <a:highlight>
                            <a:srgbClr val="FFFFFF"/>
                          </a:highlight>
                          <a:latin typeface="Arial"/>
                          <a:ea typeface="Arial"/>
                          <a:cs typeface="Arial"/>
                          <a:sym typeface="Arial"/>
                        </a:rPr>
                        <a:t>"truth"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/>
                        <a:t>1. </a:t>
                      </a:r>
                      <a:r>
                        <a:rPr lang="en-US" sz="1200">
                          <a:solidFill>
                            <a:srgbClr val="33333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Can you please </a:t>
                      </a:r>
                      <a:r>
                        <a:rPr lang="en-US" sz="1200" i="1">
                          <a:solidFill>
                            <a:srgbClr val="33333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verify </a:t>
                      </a:r>
                      <a:r>
                        <a:rPr lang="en-US" sz="1200">
                          <a:solidFill>
                            <a:srgbClr val="333333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that your name is correct on this form?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8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40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400"/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  <p:pic>
        <p:nvPicPr>
          <p:cNvPr id="122" name="Shape 1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8600" y="0"/>
            <a:ext cx="8681371" cy="17511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447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632423"/>
              </a:buClr>
              <a:buSzPct val="25000"/>
              <a:buFont typeface="Comic Sans MS"/>
              <a:buNone/>
            </a:pPr>
            <a:r>
              <a:rPr lang="en-US" sz="2520" b="1" i="0" u="none" strike="noStrike" cap="none" dirty="0">
                <a:solidFill>
                  <a:srgbClr val="632423"/>
                </a:solidFill>
                <a:latin typeface="Comic Sans MS"/>
                <a:ea typeface="Comic Sans MS"/>
                <a:cs typeface="Comic Sans MS"/>
                <a:sym typeface="Comic Sans MS"/>
              </a:rPr>
              <a:t>Work Time: </a:t>
            </a:r>
            <a:r>
              <a:rPr lang="en-US" sz="2520" b="1" dirty="0">
                <a:solidFill>
                  <a:srgbClr val="632423"/>
                </a:solidFill>
                <a:latin typeface="Comic Sans MS"/>
                <a:ea typeface="Comic Sans MS"/>
                <a:cs typeface="Comic Sans MS"/>
                <a:sym typeface="Comic Sans MS"/>
              </a:rPr>
              <a:t>P</a:t>
            </a:r>
            <a:r>
              <a:rPr lang="en-US" sz="2520" b="1" i="0" u="none" strike="noStrike" cap="none" dirty="0">
                <a:solidFill>
                  <a:srgbClr val="632423"/>
                </a:solidFill>
                <a:latin typeface="Comic Sans MS"/>
                <a:ea typeface="Comic Sans MS"/>
                <a:cs typeface="Comic Sans MS"/>
                <a:sym typeface="Comic Sans MS"/>
              </a:rPr>
              <a:t>art </a:t>
            </a:r>
            <a:r>
              <a:rPr lang="en-US" sz="2520" b="1" i="0" u="none" strike="noStrike" cap="none" dirty="0" smtClean="0">
                <a:solidFill>
                  <a:srgbClr val="632423"/>
                </a:solidFill>
                <a:latin typeface="Comic Sans MS"/>
                <a:ea typeface="Comic Sans MS"/>
                <a:cs typeface="Comic Sans MS"/>
                <a:sym typeface="Comic Sans MS"/>
              </a:rPr>
              <a:t>II</a:t>
            </a:r>
            <a:r>
              <a:rPr lang="en-US" sz="2520" b="1" i="0" u="none" strike="noStrike" cap="none" dirty="0">
                <a:solidFill>
                  <a:srgbClr val="632423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2520" b="1" i="0" u="none" strike="noStrike" cap="none" dirty="0">
                <a:solidFill>
                  <a:srgbClr val="632423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2520" b="1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Rate Your Knowledge of Academic Vocabulary in the Unit on “</a:t>
            </a:r>
            <a:r>
              <a:rPr lang="en-US" sz="2520" b="1" dirty="0">
                <a:latin typeface="Comic Sans MS"/>
                <a:ea typeface="Comic Sans MS"/>
                <a:cs typeface="Comic Sans MS"/>
                <a:sym typeface="Comic Sans MS"/>
              </a:rPr>
              <a:t>What Matters</a:t>
            </a:r>
            <a:r>
              <a:rPr lang="en-US" sz="2520" b="1" i="0" u="none" strike="noStrike" cap="none" dirty="0" smtClean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”</a:t>
            </a:r>
            <a:endParaRPr lang="en-US" sz="3240" b="0" i="0" u="none" strike="noStrike" cap="none" dirty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0" y="1600200"/>
            <a:ext cx="9144000" cy="609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1" i="0" u="none" strike="noStrike" cap="none" dirty="0" smtClean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Directions</a:t>
            </a:r>
            <a:r>
              <a:rPr lang="en-US" sz="2000" b="1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: 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Rate your level of understanding of the following vocabulary words that we worked on today</a:t>
            </a:r>
            <a:r>
              <a:rPr lang="en-US" sz="2000" b="0" i="0" u="none" strike="noStrike" cap="none" dirty="0" smtClean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  <a:endParaRPr lang="en-US"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29" name="Shape 129"/>
          <p:cNvGraphicFramePr/>
          <p:nvPr/>
        </p:nvGraphicFramePr>
        <p:xfrm>
          <a:off x="152400" y="2209800"/>
          <a:ext cx="8839200" cy="990600"/>
        </p:xfrm>
        <a:graphic>
          <a:graphicData uri="http://schemas.openxmlformats.org/drawingml/2006/table">
            <a:tbl>
              <a:tblPr>
                <a:noFill/>
                <a:tableStyleId>{B8243DD6-A355-4065-9F8A-C0BDCB112172}</a:tableStyleId>
              </a:tblPr>
              <a:tblGrid>
                <a:gridCol w="2895600"/>
                <a:gridCol w="2997200"/>
                <a:gridCol w="2946400"/>
              </a:tblGrid>
              <a:tr h="9906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900" b="1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1: </a:t>
                      </a:r>
                      <a:r>
                        <a:rPr lang="en-US" sz="1900" b="1" dirty="0">
                          <a:solidFill>
                            <a:srgbClr val="632423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I </a:t>
                      </a:r>
                      <a:r>
                        <a:rPr lang="en-US" sz="1900" b="1" u="sng" dirty="0">
                          <a:solidFill>
                            <a:srgbClr val="632423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do </a:t>
                      </a:r>
                      <a:r>
                        <a:rPr lang="en-US" sz="1900" b="1" u="sng" dirty="0" smtClean="0">
                          <a:solidFill>
                            <a:srgbClr val="632423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not</a:t>
                      </a:r>
                      <a:r>
                        <a:rPr lang="en-US" sz="1900" b="1" u="sng" baseline="0" dirty="0" smtClean="0">
                          <a:solidFill>
                            <a:srgbClr val="632423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 </a:t>
                      </a:r>
                      <a:r>
                        <a:rPr lang="en-US" sz="1900" b="1" dirty="0" smtClean="0">
                          <a:solidFill>
                            <a:srgbClr val="632423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understand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900" b="1" dirty="0" smtClean="0">
                          <a:solidFill>
                            <a:srgbClr val="632423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 </a:t>
                      </a:r>
                      <a:r>
                        <a:rPr lang="en-US" sz="1900" b="1" dirty="0">
                          <a:solidFill>
                            <a:srgbClr val="632423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the term yet.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900" b="1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2: </a:t>
                      </a:r>
                      <a:r>
                        <a:rPr lang="en-US" sz="1900" b="1" dirty="0">
                          <a:solidFill>
                            <a:srgbClr val="632423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I </a:t>
                      </a:r>
                      <a:r>
                        <a:rPr lang="en-US" sz="1900" b="1" u="sng" dirty="0">
                          <a:solidFill>
                            <a:srgbClr val="632423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kind of </a:t>
                      </a:r>
                      <a:r>
                        <a:rPr lang="en-US" sz="1900" b="1" dirty="0">
                          <a:solidFill>
                            <a:srgbClr val="632423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understand the term  but need </a:t>
                      </a:r>
                      <a:r>
                        <a:rPr lang="en-US" sz="1900" b="1" dirty="0" smtClean="0">
                          <a:solidFill>
                            <a:srgbClr val="632423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more</a:t>
                      </a:r>
                      <a:r>
                        <a:rPr lang="en-US" sz="1900" b="1" baseline="0" dirty="0" smtClean="0">
                          <a:solidFill>
                            <a:srgbClr val="632423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 </a:t>
                      </a:r>
                      <a:r>
                        <a:rPr lang="en-US" sz="1900" b="1" dirty="0" smtClean="0">
                          <a:solidFill>
                            <a:srgbClr val="632423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practice</a:t>
                      </a:r>
                      <a:r>
                        <a:rPr lang="en-US" sz="1900" b="1" dirty="0">
                          <a:solidFill>
                            <a:srgbClr val="632423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.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900" b="1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3</a:t>
                      </a:r>
                      <a:r>
                        <a:rPr lang="en-US" sz="1900" b="1" dirty="0">
                          <a:solidFill>
                            <a:srgbClr val="632423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: I </a:t>
                      </a:r>
                      <a:r>
                        <a:rPr lang="en-US" sz="1900" b="1" u="sng" dirty="0">
                          <a:solidFill>
                            <a:srgbClr val="632423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understand</a:t>
                      </a:r>
                      <a:r>
                        <a:rPr lang="en-US" sz="1900" b="1" dirty="0">
                          <a:solidFill>
                            <a:srgbClr val="632423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 the term completely and can teach others.</a:t>
                      </a:r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  <p:graphicFrame>
        <p:nvGraphicFramePr>
          <p:cNvPr id="130" name="Shape 130"/>
          <p:cNvGraphicFramePr/>
          <p:nvPr/>
        </p:nvGraphicFramePr>
        <p:xfrm>
          <a:off x="304800" y="3276600"/>
          <a:ext cx="8458200" cy="3500170"/>
        </p:xfrm>
        <a:graphic>
          <a:graphicData uri="http://schemas.openxmlformats.org/drawingml/2006/table">
            <a:tbl>
              <a:tblPr>
                <a:noFill/>
                <a:tableStyleId>{B8243DD6-A355-4065-9F8A-C0BDCB112172}</a:tableStyleId>
              </a:tblPr>
              <a:tblGrid>
                <a:gridCol w="4229100"/>
                <a:gridCol w="4229100"/>
              </a:tblGrid>
              <a:tr h="371479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 dirty="0">
                          <a:solidFill>
                            <a:srgbClr val="002060"/>
                          </a:solidFill>
                        </a:rPr>
                        <a:t>Term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2000" b="1">
                          <a:solidFill>
                            <a:srgbClr val="002060"/>
                          </a:solidFill>
                        </a:rPr>
                        <a:t>Rating</a:t>
                      </a:r>
                    </a:p>
                  </a:txBody>
                  <a:tcPr marL="91450" marR="91450" marT="45725" marB="45725"/>
                </a:tc>
              </a:tr>
              <a:tr h="2009753">
                <a:tc>
                  <a:txBody>
                    <a:bodyPr/>
                    <a:lstStyle/>
                    <a:p>
                      <a:pPr marL="514350" lvl="0" indent="-463550" rtl="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chemeClr val="dk1"/>
                        </a:buClr>
                        <a:buSzPct val="100000"/>
                        <a:buAutoNum type="arabicPeriod"/>
                      </a:pPr>
                      <a:r>
                        <a:rPr lang="en-US" sz="2400" b="1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retort	</a:t>
                      </a:r>
                    </a:p>
                    <a:p>
                      <a:pPr marL="514350" lvl="0" indent="-463550" rtl="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chemeClr val="dk1"/>
                        </a:buClr>
                        <a:buSzPct val="100000"/>
                        <a:buAutoNum type="arabicPeriod"/>
                      </a:pPr>
                      <a:r>
                        <a:rPr lang="en-US" sz="2400" b="1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speculate</a:t>
                      </a:r>
                    </a:p>
                    <a:p>
                      <a:pPr marL="514350" lvl="0" indent="-463550" rtl="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chemeClr val="dk1"/>
                        </a:buClr>
                        <a:buSzPct val="100000"/>
                        <a:buAutoNum type="arabicPeriod"/>
                      </a:pPr>
                      <a:r>
                        <a:rPr lang="en-US" sz="2400" b="1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candid	</a:t>
                      </a:r>
                    </a:p>
                    <a:p>
                      <a:pPr marL="514350" lvl="0" indent="-463550" rtl="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chemeClr val="dk1"/>
                        </a:buClr>
                        <a:buSzPct val="100000"/>
                        <a:buAutoNum type="arabicPeriod"/>
                      </a:pPr>
                      <a:r>
                        <a:rPr lang="en-US" sz="2400" b="1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verify </a:t>
                      </a:r>
                    </a:p>
                    <a:p>
                      <a:pPr marL="514350" lvl="0" indent="-463550" rtl="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chemeClr val="dk1"/>
                        </a:buClr>
                        <a:buSzPct val="100000"/>
                        <a:buAutoNum type="arabicPeriod"/>
                      </a:pPr>
                      <a:r>
                        <a:rPr lang="en-US" sz="2400" b="1" dirty="0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rectify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500" dirty="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/>
                </a:tc>
              </a:tr>
              <a:tr h="300042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5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/>
                </a:tc>
              </a:tr>
              <a:tr h="300042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5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/>
                </a:tc>
              </a:tr>
              <a:tr h="300042">
                <a:tc>
                  <a:txBody>
                    <a:bodyPr/>
                    <a:lstStyle/>
                    <a:p>
                      <a:pPr lvl="0" rtl="0">
                        <a:lnSpc>
                          <a:spcPct val="90000"/>
                        </a:lnSpc>
                        <a:spcBef>
                          <a:spcPts val="800"/>
                        </a:spcBef>
                        <a:buNone/>
                      </a:pPr>
                      <a:endParaRPr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sz="1500" dirty="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xfrm>
            <a:off x="457200" y="228600"/>
            <a:ext cx="8229600" cy="533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3959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Closing</a:t>
            </a:r>
          </a:p>
        </p:txBody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457200" y="1066800"/>
            <a:ext cx="8229600" cy="505936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25000"/>
              <a:buFont typeface="Arial"/>
              <a:buNone/>
            </a:pPr>
            <a:r>
              <a:rPr lang="en-US" sz="2720" b="0" i="0" u="none" strike="noStrike" cap="none" dirty="0">
                <a:solidFill>
                  <a:srgbClr val="002060"/>
                </a:solidFill>
                <a:latin typeface="Comic Sans MS"/>
                <a:ea typeface="Comic Sans MS"/>
                <a:cs typeface="Comic Sans MS"/>
                <a:sym typeface="Comic Sans MS"/>
              </a:rPr>
              <a:t>Choose two-three words from the graphic organizer and </a:t>
            </a:r>
            <a:r>
              <a:rPr lang="en-US" sz="2720" b="1" i="0" u="none" strike="noStrike" cap="none" dirty="0">
                <a:solidFill>
                  <a:srgbClr val="002060"/>
                </a:solidFill>
                <a:latin typeface="Comic Sans MS"/>
                <a:ea typeface="Comic Sans MS"/>
                <a:cs typeface="Comic Sans MS"/>
                <a:sym typeface="Comic Sans MS"/>
              </a:rPr>
              <a:t>explain</a:t>
            </a:r>
            <a:r>
              <a:rPr lang="en-US" sz="2720" b="0" i="0" u="none" strike="noStrike" cap="none" dirty="0">
                <a:solidFill>
                  <a:srgbClr val="002060"/>
                </a:solidFill>
                <a:latin typeface="Comic Sans MS"/>
                <a:ea typeface="Comic Sans MS"/>
                <a:cs typeface="Comic Sans MS"/>
                <a:sym typeface="Comic Sans MS"/>
              </a:rPr>
              <a:t> why you gave them the rating that you did.</a:t>
            </a:r>
          </a:p>
          <a:p>
            <a:pPr marL="457200" lvl="0" indent="387350" rtl="0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SzPct val="27500"/>
              <a:buFont typeface="Arial"/>
              <a:buNone/>
            </a:pPr>
            <a:endParaRPr lang="en-US" sz="4000" b="1" dirty="0" smtClean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457200" lvl="0" indent="387350" rtl="0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SzPct val="27500"/>
              <a:buFont typeface="Arial"/>
              <a:buNone/>
            </a:pPr>
            <a:r>
              <a:rPr lang="en-US" sz="4000" b="1" dirty="0" smtClean="0">
                <a:latin typeface="Comic Sans MS"/>
                <a:ea typeface="Comic Sans MS"/>
                <a:cs typeface="Comic Sans MS"/>
                <a:sym typeface="Comic Sans MS"/>
              </a:rPr>
              <a:t>retort</a:t>
            </a:r>
            <a:r>
              <a:rPr lang="en-US" sz="4000" b="1" dirty="0">
                <a:latin typeface="Comic Sans MS"/>
                <a:ea typeface="Comic Sans MS"/>
                <a:cs typeface="Comic Sans MS"/>
                <a:sym typeface="Comic Sans MS"/>
              </a:rPr>
              <a:t>			    	</a:t>
            </a:r>
            <a:r>
              <a:rPr lang="en-US" sz="4000" b="1" dirty="0" smtClean="0">
                <a:latin typeface="Comic Sans MS"/>
                <a:ea typeface="Comic Sans MS"/>
                <a:cs typeface="Comic Sans MS"/>
                <a:sym typeface="Comic Sans MS"/>
              </a:rPr>
              <a:t>verify</a:t>
            </a:r>
            <a:endParaRPr lang="en-US" sz="4000" b="1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-69850" rtl="0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4400" b="1" dirty="0">
                <a:latin typeface="Comic Sans MS"/>
                <a:ea typeface="Comic Sans MS"/>
                <a:cs typeface="Comic Sans MS"/>
                <a:sym typeface="Comic Sans MS"/>
              </a:rPr>
              <a:t>   </a:t>
            </a:r>
            <a:r>
              <a:rPr lang="en-US" sz="4400" b="1" dirty="0" smtClean="0">
                <a:latin typeface="Comic Sans MS"/>
                <a:ea typeface="Comic Sans MS"/>
                <a:cs typeface="Comic Sans MS"/>
                <a:sym typeface="Comic Sans MS"/>
              </a:rPr>
              <a:t>speculate</a:t>
            </a:r>
            <a:r>
              <a:rPr lang="en-US" sz="4400" b="1" dirty="0">
                <a:latin typeface="Comic Sans MS"/>
                <a:ea typeface="Comic Sans MS"/>
                <a:cs typeface="Comic Sans MS"/>
                <a:sym typeface="Comic Sans MS"/>
              </a:rPr>
              <a:t>			</a:t>
            </a:r>
            <a:r>
              <a:rPr lang="en-US" sz="4400" b="1" dirty="0" smtClean="0">
                <a:latin typeface="Comic Sans MS"/>
                <a:ea typeface="Comic Sans MS"/>
                <a:cs typeface="Comic Sans MS"/>
                <a:sym typeface="Comic Sans MS"/>
              </a:rPr>
              <a:t>rectify </a:t>
            </a:r>
            <a:endParaRPr lang="en-US" sz="4400" b="1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lvl="0" indent="-69850" rtl="0">
              <a:lnSpc>
                <a:spcPct val="90000"/>
              </a:lnSpc>
              <a:spcBef>
                <a:spcPts val="8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4400" b="1" dirty="0">
                <a:latin typeface="Comic Sans MS"/>
                <a:ea typeface="Comic Sans MS"/>
                <a:cs typeface="Comic Sans MS"/>
                <a:sym typeface="Comic Sans MS"/>
              </a:rPr>
              <a:t>   </a:t>
            </a:r>
            <a:r>
              <a:rPr lang="en-US" sz="4400" b="1" dirty="0" smtClean="0">
                <a:latin typeface="Comic Sans MS"/>
                <a:ea typeface="Comic Sans MS"/>
                <a:cs typeface="Comic Sans MS"/>
                <a:sym typeface="Comic Sans MS"/>
              </a:rPr>
              <a:t>candid</a:t>
            </a:r>
            <a:endParaRPr lang="en-US" sz="4400" b="1" dirty="0"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544"/>
              </a:spcBef>
              <a:buClr>
                <a:schemeClr val="dk1"/>
              </a:buClr>
              <a:buSzPct val="25000"/>
              <a:buFont typeface="Arial"/>
              <a:buNone/>
            </a:pPr>
            <a:endParaRPr sz="272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350</Words>
  <Application>Microsoft Office PowerPoint</Application>
  <PresentationFormat>On-screen Show (4:3)</PresentationFormat>
  <Paragraphs>79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Academic Vocabulary</vt:lpstr>
      <vt:lpstr>   retort     verify   speculate    rectify    candid</vt:lpstr>
      <vt:lpstr>Homework #1</vt:lpstr>
      <vt:lpstr>Table of Contents</vt:lpstr>
      <vt:lpstr>What is an argument? </vt:lpstr>
      <vt:lpstr>Objective</vt:lpstr>
      <vt:lpstr> </vt:lpstr>
      <vt:lpstr>Work Time: Part II Rate Your Knowledge of Academic Vocabulary in the Unit on “What Matters”</vt:lpstr>
      <vt:lpstr>Closing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Vocabulary</dc:title>
  <cp:lastModifiedBy>Windows User</cp:lastModifiedBy>
  <cp:revision>1</cp:revision>
  <dcterms:modified xsi:type="dcterms:W3CDTF">2017-11-10T17:24:35Z</dcterms:modified>
</cp:coreProperties>
</file>