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9" r:id="rId1"/>
  </p:sldMasterIdLst>
  <p:sldIdLst>
    <p:sldId id="256" r:id="rId2"/>
    <p:sldId id="276" r:id="rId3"/>
    <p:sldId id="257" r:id="rId4"/>
    <p:sldId id="274" r:id="rId5"/>
    <p:sldId id="262" r:id="rId6"/>
    <p:sldId id="263" r:id="rId7"/>
    <p:sldId id="258" r:id="rId8"/>
    <p:sldId id="271" r:id="rId9"/>
    <p:sldId id="259" r:id="rId10"/>
    <p:sldId id="261" r:id="rId11"/>
    <p:sldId id="260" r:id="rId12"/>
    <p:sldId id="270" r:id="rId13"/>
    <p:sldId id="265" r:id="rId14"/>
    <p:sldId id="264" r:id="rId15"/>
    <p:sldId id="266" r:id="rId16"/>
    <p:sldId id="278" r:id="rId17"/>
    <p:sldId id="268" r:id="rId18"/>
    <p:sldId id="267" r:id="rId19"/>
    <p:sldId id="269"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4660"/>
  </p:normalViewPr>
  <p:slideViewPr>
    <p:cSldViewPr snapToGrid="0" snapToObjects="1">
      <p:cViewPr>
        <p:scale>
          <a:sx n="66" d="100"/>
          <a:sy n="66" d="100"/>
        </p:scale>
        <p:origin x="-468" y="-3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D3E4A06-073A-9B44-B5B8-D789F3635E70}" type="datetimeFigureOut">
              <a:rPr lang="en-US" smtClean="0"/>
              <a:pPr/>
              <a:t>11/24/2014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normAutofit/>
          </a:bodyPr>
          <a:lstStyle/>
          <a:p>
            <a:fld id="{1D72EBF8-7CF5-44B7-B2BF-E22DE4D0703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3E4A06-073A-9B44-B5B8-D789F3635E70}" type="datetimeFigureOut">
              <a:rPr lang="en-US" smtClean="0"/>
              <a:pPr/>
              <a:t>11/24/2014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6E7D8-B3D2-8547-8B03-C8E0AEE9CCB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3E4A06-073A-9B44-B5B8-D789F3635E70}" type="datetimeFigureOut">
              <a:rPr lang="en-US" smtClean="0"/>
              <a:pPr/>
              <a:t>11/24/2014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6E7D8-B3D2-8547-8B03-C8E0AEE9CCB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D3E4A06-073A-9B44-B5B8-D789F3635E70}" type="datetimeFigureOut">
              <a:rPr lang="en-US" smtClean="0"/>
              <a:pPr/>
              <a:t>11/24/2014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6E7D8-B3D2-8547-8B03-C8E0AEE9CCB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D3E4A06-073A-9B44-B5B8-D789F3635E70}" type="datetimeFigureOut">
              <a:rPr lang="en-US" smtClean="0"/>
              <a:pPr/>
              <a:t>11/24/2014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6E7D8-B3D2-8547-8B03-C8E0AEE9CCB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D3E4A06-073A-9B44-B5B8-D789F3635E70}" type="datetimeFigureOut">
              <a:rPr lang="en-US" smtClean="0"/>
              <a:pPr/>
              <a:t>11/24/2014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6E7D8-B3D2-8547-8B03-C8E0AEE9CCB7}" type="slidenum">
              <a:rPr lang="en-US" smtClean="0"/>
              <a:pPr/>
              <a:t>‹#›</a:t>
            </a:fld>
            <a:endParaRPr lang="en-US"/>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0D3E4A06-073A-9B44-B5B8-D789F3635E70}" type="datetimeFigureOut">
              <a:rPr lang="en-US" smtClean="0"/>
              <a:pPr/>
              <a:t>11/24/2014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D6E7D8-B3D2-8547-8B03-C8E0AEE9CCB7}" type="slidenum">
              <a:rPr lang="en-US" smtClean="0"/>
              <a:pPr/>
              <a:t>‹#›</a:t>
            </a:fld>
            <a:endParaRPr lang="en-US"/>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0D3E4A06-073A-9B44-B5B8-D789F3635E70}" type="datetimeFigureOut">
              <a:rPr lang="en-US" smtClean="0"/>
              <a:pPr/>
              <a:t>11/24/2014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D6E7D8-B3D2-8547-8B03-C8E0AEE9CCB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0D3E4A06-073A-9B44-B5B8-D789F3635E70}" type="datetimeFigureOut">
              <a:rPr lang="en-US" smtClean="0"/>
              <a:pPr/>
              <a:t>11/24/2014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6E7D8-B3D2-8547-8B03-C8E0AEE9CCB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D3E4A06-073A-9B44-B5B8-D789F3635E70}" type="datetimeFigureOut">
              <a:rPr lang="en-US" smtClean="0"/>
              <a:pPr/>
              <a:t>11/24/2014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pPr/>
              <a:t>‹#›</a:t>
            </a:fld>
            <a:endParaRPr lang="en-US"/>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D3E4A06-073A-9B44-B5B8-D789F3635E70}" type="datetimeFigureOut">
              <a:rPr lang="en-US" smtClean="0"/>
              <a:pPr/>
              <a:t>11/24/2014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6E7D8-B3D2-8547-8B03-C8E0AEE9CCB7}" type="slidenum">
              <a:rPr lang="en-US" smtClean="0"/>
              <a:pPr/>
              <a:t>‹#›</a:t>
            </a:fld>
            <a:endParaRPr lang="en-US"/>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0D3E4A06-073A-9B44-B5B8-D789F3635E70}" type="datetimeFigureOut">
              <a:rPr lang="en-US" smtClean="0"/>
              <a:pPr/>
              <a:t>11/24/2014</a:t>
            </a:fld>
            <a:endParaRPr lang="en-US"/>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en-US"/>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7FD6E7D8-B3D2-8547-8B03-C8E0AEE9CCB7}"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flippedtips.com/plegal/tips/gather.html" TargetMode="External"/><Relationship Id="rId7" Type="http://schemas.openxmlformats.org/officeDocument/2006/relationships/hyperlink" Target="http://flippedtips.com/plegal/tips/bestsol.html" TargetMode="External"/><Relationship Id="rId2" Type="http://schemas.openxmlformats.org/officeDocument/2006/relationships/hyperlink" Target="http://flippedtips.com/plegal/tips/select.html" TargetMode="External"/><Relationship Id="rId1" Type="http://schemas.openxmlformats.org/officeDocument/2006/relationships/slideLayout" Target="../slideLayouts/slideLayout2.xml"/><Relationship Id="rId6" Type="http://schemas.openxmlformats.org/officeDocument/2006/relationships/hyperlink" Target="http://flippedtips.com/plegal/tips/solutions.html" TargetMode="External"/><Relationship Id="rId5" Type="http://schemas.openxmlformats.org/officeDocument/2006/relationships/hyperlink" Target="http://flippedtips.com/plegal/tips/existing.html" TargetMode="External"/><Relationship Id="rId4" Type="http://schemas.openxmlformats.org/officeDocument/2006/relationships/hyperlink" Target="http://flippedtips.com/plegal/tips/identify.htm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bullying.about.com/od/Basics/a/Bullying-Or-Unkind-Behavior-How-To-Know-The-Difference.htm" TargetMode="External"/><Relationship Id="rId2" Type="http://schemas.openxmlformats.org/officeDocument/2006/relationships/hyperlink" Target="http://www.stopbullyingnowfoundation.org/main/" TargetMode="External"/><Relationship Id="rId1" Type="http://schemas.openxmlformats.org/officeDocument/2006/relationships/slideLayout" Target="../slideLayouts/slideLayout2.xml"/><Relationship Id="rId6" Type="http://schemas.openxmlformats.org/officeDocument/2006/relationships/hyperlink" Target="http://www.bullyingtalk.com/being-bullied-can-hurt-both-emotionally-and-physically/" TargetMode="External"/><Relationship Id="rId5" Type="http://schemas.openxmlformats.org/officeDocument/2006/relationships/hyperlink" Target="http://www.makebeatsnotbeatdowns.org/facts_new.html" TargetMode="External"/><Relationship Id="rId4" Type="http://schemas.openxmlformats.org/officeDocument/2006/relationships/hyperlink" Target="http://www.psychalive.org/emotional-physical-or-cyber-bullying-hurt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391" y="1482657"/>
            <a:ext cx="6819473" cy="1723361"/>
          </a:xfrm>
        </p:spPr>
        <p:txBody>
          <a:bodyPr>
            <a:noAutofit/>
          </a:bodyPr>
          <a:lstStyle/>
          <a:p>
            <a:pPr algn="ctr"/>
            <a:r>
              <a:rPr lang="en-US" sz="6600" dirty="0" smtClean="0">
                <a:latin typeface="Bernard MT Condensed"/>
                <a:cs typeface="Bernard MT Condensed"/>
              </a:rPr>
              <a:t>bullying in school</a:t>
            </a:r>
            <a:endParaRPr lang="en-US" sz="6600" dirty="0">
              <a:latin typeface="Bernard MT Condensed"/>
              <a:cs typeface="Bernard MT Condensed"/>
            </a:endParaRPr>
          </a:p>
        </p:txBody>
      </p:sp>
      <p:sp>
        <p:nvSpPr>
          <p:cNvPr id="3" name="Subtitle 2"/>
          <p:cNvSpPr>
            <a:spLocks noGrp="1"/>
          </p:cNvSpPr>
          <p:nvPr>
            <p:ph type="subTitle" idx="1"/>
          </p:nvPr>
        </p:nvSpPr>
        <p:spPr>
          <a:xfrm>
            <a:off x="2688821" y="3183286"/>
            <a:ext cx="3886200" cy="1825625"/>
          </a:xfrm>
        </p:spPr>
        <p:txBody>
          <a:bodyPr>
            <a:normAutofit/>
          </a:bodyPr>
          <a:lstStyle/>
          <a:p>
            <a:pPr algn="ctr"/>
            <a:r>
              <a:rPr lang="en-US" sz="2400" dirty="0" smtClean="0"/>
              <a:t>By: Mr. Brent </a:t>
            </a:r>
            <a:r>
              <a:rPr lang="en-US" sz="2400" dirty="0" err="1" smtClean="0"/>
              <a:t>Tupa</a:t>
            </a:r>
            <a:endParaRPr lang="en-US" sz="2400" dirty="0" smtClean="0"/>
          </a:p>
          <a:p>
            <a:pPr algn="ctr"/>
            <a:r>
              <a:rPr lang="en-US" sz="2400" dirty="0" smtClean="0"/>
              <a:t>P.S. 128 M</a:t>
            </a:r>
            <a:endParaRPr lang="en-US" sz="2400" dirty="0"/>
          </a:p>
        </p:txBody>
      </p:sp>
    </p:spTree>
    <p:extLst>
      <p:ext uri="{BB962C8B-B14F-4D97-AF65-F5344CB8AC3E}">
        <p14:creationId xmlns="" xmlns:p14="http://schemas.microsoft.com/office/powerpoint/2010/main" val="901729989"/>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u="sng" dirty="0" smtClean="0"/>
              <a:t>Bullying or unkind behavior?</a:t>
            </a:r>
            <a:br>
              <a:rPr lang="en-US" sz="3200" u="sng" dirty="0" smtClean="0"/>
            </a:br>
            <a:r>
              <a:rPr lang="en-US" sz="3200" u="sng" dirty="0" smtClean="0"/>
              <a:t> how to know the difference: </a:t>
            </a:r>
            <a:endParaRPr lang="en-US" sz="3200" u="sng" dirty="0"/>
          </a:p>
        </p:txBody>
      </p:sp>
      <p:sp>
        <p:nvSpPr>
          <p:cNvPr id="3" name="Text Placeholder 2"/>
          <p:cNvSpPr>
            <a:spLocks noGrp="1"/>
          </p:cNvSpPr>
          <p:nvPr>
            <p:ph type="body" idx="1"/>
          </p:nvPr>
        </p:nvSpPr>
        <p:spPr>
          <a:xfrm>
            <a:off x="417725" y="1518401"/>
            <a:ext cx="3925675" cy="386740"/>
          </a:xfrm>
          <a:ln w="38100" cmpd="sng">
            <a:solidFill>
              <a:schemeClr val="accent1"/>
            </a:solidFill>
          </a:ln>
        </p:spPr>
        <p:txBody>
          <a:bodyPr>
            <a:noAutofit/>
          </a:bodyPr>
          <a:lstStyle/>
          <a:p>
            <a:pPr algn="ctr"/>
            <a:r>
              <a:rPr lang="en-US" sz="2800" dirty="0" smtClean="0">
                <a:solidFill>
                  <a:schemeClr val="tx2">
                    <a:lumMod val="90000"/>
                  </a:schemeClr>
                </a:solidFill>
              </a:rPr>
              <a:t>Bullying:</a:t>
            </a:r>
            <a:endParaRPr lang="en-US" sz="2800" dirty="0">
              <a:solidFill>
                <a:schemeClr val="tx2">
                  <a:lumMod val="90000"/>
                </a:schemeClr>
              </a:solidFill>
            </a:endParaRPr>
          </a:p>
        </p:txBody>
      </p:sp>
      <p:sp>
        <p:nvSpPr>
          <p:cNvPr id="5" name="Content Placeholder 4"/>
          <p:cNvSpPr>
            <a:spLocks noGrp="1"/>
          </p:cNvSpPr>
          <p:nvPr>
            <p:ph sz="quarter" idx="13"/>
          </p:nvPr>
        </p:nvSpPr>
        <p:spPr>
          <a:xfrm>
            <a:off x="417725" y="1942439"/>
            <a:ext cx="3925675" cy="3689351"/>
          </a:xfrm>
          <a:ln w="28575" cmpd="sng">
            <a:solidFill>
              <a:srgbClr val="80B606"/>
            </a:solidFill>
          </a:ln>
        </p:spPr>
        <p:txBody>
          <a:bodyPr>
            <a:normAutofit lnSpcReduction="10000"/>
          </a:bodyPr>
          <a:lstStyle/>
          <a:p>
            <a:r>
              <a:rPr lang="en-US" dirty="0" smtClean="0"/>
              <a:t>Someone is purposely being excluded.</a:t>
            </a:r>
          </a:p>
          <a:p>
            <a:r>
              <a:rPr lang="en-US" dirty="0" smtClean="0"/>
              <a:t>Joking and teasing becomes bullying when there is a conscious decision to hurt another person. This includes making mean comments, name-calling, spreading rumors, and making threats to someone. </a:t>
            </a:r>
          </a:p>
          <a:p>
            <a:r>
              <a:rPr lang="en-US" dirty="0" smtClean="0"/>
              <a:t>When a child physically hurts others when things don’t go their way. </a:t>
            </a:r>
            <a:endParaRPr lang="en-US" dirty="0"/>
          </a:p>
        </p:txBody>
      </p:sp>
      <p:sp>
        <p:nvSpPr>
          <p:cNvPr id="6" name="Content Placeholder 5"/>
          <p:cNvSpPr>
            <a:spLocks noGrp="1"/>
          </p:cNvSpPr>
          <p:nvPr>
            <p:ph sz="quarter" idx="14"/>
          </p:nvPr>
        </p:nvSpPr>
        <p:spPr>
          <a:xfrm>
            <a:off x="4800599" y="1925728"/>
            <a:ext cx="3888081" cy="4157273"/>
          </a:xfrm>
          <a:ln w="38100" cmpd="sng">
            <a:solidFill>
              <a:srgbClr val="80B606"/>
            </a:solidFill>
          </a:ln>
        </p:spPr>
        <p:txBody>
          <a:bodyPr>
            <a:normAutofit lnSpcReduction="10000"/>
          </a:bodyPr>
          <a:lstStyle/>
          <a:p>
            <a:r>
              <a:rPr lang="en-US" dirty="0" smtClean="0"/>
              <a:t>Speaking the truth without even thinking about consequences. Sometimes children have one-time comments about someone like “you’re hair is really messy.” While unkind, it comes from a place of innocence. </a:t>
            </a:r>
          </a:p>
          <a:p>
            <a:r>
              <a:rPr lang="en-US" dirty="0" smtClean="0"/>
              <a:t>Being left out. It’s normal that a child won’t be invited to every event. </a:t>
            </a:r>
          </a:p>
          <a:p>
            <a:r>
              <a:rPr lang="en-US" dirty="0" smtClean="0"/>
              <a:t>Teasing is not bullying as long as both kids find it funny. It’s done in a playful and friendly way. </a:t>
            </a:r>
          </a:p>
          <a:p>
            <a:endParaRPr lang="en-US" dirty="0"/>
          </a:p>
        </p:txBody>
      </p:sp>
      <p:sp>
        <p:nvSpPr>
          <p:cNvPr id="7" name="Text Placeholder 2"/>
          <p:cNvSpPr>
            <a:spLocks noGrp="1"/>
          </p:cNvSpPr>
          <p:nvPr>
            <p:ph type="body" idx="1"/>
          </p:nvPr>
        </p:nvSpPr>
        <p:spPr>
          <a:xfrm>
            <a:off x="4800600" y="1518401"/>
            <a:ext cx="3888080" cy="386740"/>
          </a:xfrm>
          <a:ln w="38100" cmpd="sng">
            <a:solidFill>
              <a:schemeClr val="accent1"/>
            </a:solidFill>
          </a:ln>
        </p:spPr>
        <p:txBody>
          <a:bodyPr>
            <a:noAutofit/>
          </a:bodyPr>
          <a:lstStyle/>
          <a:p>
            <a:pPr algn="ctr"/>
            <a:r>
              <a:rPr lang="en-US" sz="2800" dirty="0" smtClean="0">
                <a:solidFill>
                  <a:schemeClr val="tx2">
                    <a:lumMod val="90000"/>
                  </a:schemeClr>
                </a:solidFill>
              </a:rPr>
              <a:t>Unkind Behavior:</a:t>
            </a:r>
            <a:endParaRPr lang="en-US" sz="2800" dirty="0">
              <a:solidFill>
                <a:schemeClr val="tx2">
                  <a:lumMod val="90000"/>
                </a:schemeClr>
              </a:solidFill>
            </a:endParaRPr>
          </a:p>
        </p:txBody>
      </p:sp>
    </p:spTree>
    <p:extLst>
      <p:ext uri="{BB962C8B-B14F-4D97-AF65-F5344CB8AC3E}">
        <p14:creationId xmlns="" xmlns:p14="http://schemas.microsoft.com/office/powerpoint/2010/main" val="35138896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dissolve">
                                      <p:cBhvr>
                                        <p:cTn id="10" dur="500"/>
                                        <p:tgtEl>
                                          <p:spTgt spid="5">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dissolve">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dissolve">
                                      <p:cBhvr>
                                        <p:cTn id="18" dur="500"/>
                                        <p:tgtEl>
                                          <p:spTgt spid="6">
                                            <p:txEl>
                                              <p:pRg st="0" end="0"/>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dissolve">
                                      <p:cBhvr>
                                        <p:cTn id="21" dur="500"/>
                                        <p:tgtEl>
                                          <p:spTgt spid="6">
                                            <p:txEl>
                                              <p:pRg st="1" end="1"/>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dissolve">
                                      <p:cBhvr>
                                        <p:cTn id="24"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u="sng" dirty="0" smtClean="0"/>
              <a:t>Emotional, physical, or cyber: bullying hurts</a:t>
            </a:r>
            <a:endParaRPr lang="en-US" u="sng" dirty="0"/>
          </a:p>
        </p:txBody>
      </p:sp>
      <p:sp>
        <p:nvSpPr>
          <p:cNvPr id="3" name="Content Placeholder 2"/>
          <p:cNvSpPr>
            <a:spLocks noGrp="1"/>
          </p:cNvSpPr>
          <p:nvPr>
            <p:ph idx="1"/>
          </p:nvPr>
        </p:nvSpPr>
        <p:spPr/>
        <p:txBody>
          <a:bodyPr/>
          <a:lstStyle/>
          <a:p>
            <a:r>
              <a:rPr lang="en-US" dirty="0" smtClean="0"/>
              <a:t>Verbal, physical, and cyberbullying all have detrimental effects on the personality and esteem of the individual.</a:t>
            </a:r>
          </a:p>
          <a:p>
            <a:r>
              <a:rPr lang="en-US" dirty="0" smtClean="0"/>
              <a:t>The victim of bullying may struggle with depression, anxiety, and loneliness. Sometimes these effects will continue into their adult life, leading to increased drug abuse and decreased social skills. </a:t>
            </a:r>
          </a:p>
          <a:p>
            <a:r>
              <a:rPr lang="en-US" dirty="0" smtClean="0"/>
              <a:t>Cyberbullying especially increases the likelihood of depression and anxiety in teens. </a:t>
            </a:r>
          </a:p>
          <a:p>
            <a:r>
              <a:rPr lang="en-US" dirty="0" smtClean="0"/>
              <a:t>Most victims of bullying tend to keep the abuse a secret because of shame and fear of even more pain from their bullies. </a:t>
            </a:r>
            <a:endParaRPr lang="en-US" dirty="0"/>
          </a:p>
        </p:txBody>
      </p:sp>
    </p:spTree>
    <p:extLst>
      <p:ext uri="{BB962C8B-B14F-4D97-AF65-F5344CB8AC3E}">
        <p14:creationId xmlns="" xmlns:p14="http://schemas.microsoft.com/office/powerpoint/2010/main" val="2409739405"/>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47579" y="789140"/>
            <a:ext cx="7456761" cy="50205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0345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glow rad="139700">
              <a:schemeClr val="accent3">
                <a:satMod val="175000"/>
                <a:alpha val="40000"/>
              </a:schemeClr>
            </a:glow>
          </a:effectLst>
        </p:spPr>
        <p:txBody>
          <a:bodyPr/>
          <a:lstStyle/>
          <a:p>
            <a:pPr algn="ctr"/>
            <a:r>
              <a:rPr lang="en-US" u="sng" dirty="0" smtClean="0"/>
              <a:t>Facts &amp; stats of bullying:</a:t>
            </a:r>
            <a:endParaRPr lang="en-US" u="sng" dirty="0"/>
          </a:p>
        </p:txBody>
      </p:sp>
      <p:sp>
        <p:nvSpPr>
          <p:cNvPr id="3" name="Content Placeholder 2"/>
          <p:cNvSpPr>
            <a:spLocks noGrp="1"/>
          </p:cNvSpPr>
          <p:nvPr>
            <p:ph idx="1"/>
          </p:nvPr>
        </p:nvSpPr>
        <p:spPr>
          <a:xfrm>
            <a:off x="225469" y="1240076"/>
            <a:ext cx="8663720" cy="4985359"/>
          </a:xfrm>
          <a:noFill/>
          <a:ln w="38100" cmpd="sng">
            <a:solidFill>
              <a:schemeClr val="accent3"/>
            </a:solidFill>
          </a:ln>
          <a:effectLst>
            <a:glow rad="139700">
              <a:schemeClr val="accent4">
                <a:satMod val="175000"/>
                <a:alpha val="40000"/>
              </a:schemeClr>
            </a:glow>
            <a:outerShdw blurRad="50800" dist="38100" dir="5400000" rotWithShape="0">
              <a:srgbClr val="000000">
                <a:alpha val="58000"/>
              </a:srgbClr>
            </a:outerShdw>
          </a:effectLst>
        </p:spPr>
        <p:style>
          <a:lnRef idx="0">
            <a:schemeClr val="accent6"/>
          </a:lnRef>
          <a:fillRef idx="3">
            <a:schemeClr val="accent6"/>
          </a:fillRef>
          <a:effectRef idx="3">
            <a:schemeClr val="accent6"/>
          </a:effectRef>
          <a:fontRef idx="minor">
            <a:schemeClr val="lt1"/>
          </a:fontRef>
        </p:style>
        <p:txBody>
          <a:bodyPr>
            <a:noAutofit/>
          </a:bodyPr>
          <a:lstStyle/>
          <a:p>
            <a:r>
              <a:rPr lang="en-US" dirty="0" smtClean="0"/>
              <a:t>American schools harbor approximately 2.1 million bullies and 2.7 million of their victims</a:t>
            </a:r>
          </a:p>
          <a:p>
            <a:r>
              <a:rPr lang="en-US" dirty="0" smtClean="0">
                <a:latin typeface="Times"/>
                <a:cs typeface="Times"/>
              </a:rPr>
              <a:t>1 </a:t>
            </a:r>
            <a:r>
              <a:rPr lang="en-US" dirty="0" smtClean="0">
                <a:latin typeface="Gill Sans"/>
                <a:cs typeface="Gill Sans"/>
              </a:rPr>
              <a:t>in 7 students in Grades K-12 is either a bully or a victim of bullying.</a:t>
            </a:r>
          </a:p>
          <a:p>
            <a:r>
              <a:rPr lang="en-US" dirty="0" smtClean="0">
                <a:latin typeface="Gill Sans"/>
                <a:cs typeface="Gill Sans"/>
              </a:rPr>
              <a:t>56% of students have personally witnessed some type of bullying at school</a:t>
            </a:r>
          </a:p>
          <a:p>
            <a:r>
              <a:rPr lang="en-US" dirty="0" smtClean="0">
                <a:latin typeface="Gill Sans"/>
                <a:cs typeface="Gill Sans"/>
              </a:rPr>
              <a:t>15% of all school absentees is directly related to fears of being bullied at school</a:t>
            </a:r>
          </a:p>
          <a:p>
            <a:r>
              <a:rPr lang="en-US" dirty="0" smtClean="0">
                <a:latin typeface="Gill Sans"/>
                <a:cs typeface="Gill Sans"/>
              </a:rPr>
              <a:t>90% of 4</a:t>
            </a:r>
            <a:r>
              <a:rPr lang="en-US" baseline="30000" dirty="0" smtClean="0">
                <a:latin typeface="Gill Sans"/>
                <a:cs typeface="Gill Sans"/>
              </a:rPr>
              <a:t>th</a:t>
            </a:r>
            <a:r>
              <a:rPr lang="en-US" dirty="0" smtClean="0">
                <a:latin typeface="Gill Sans"/>
                <a:cs typeface="Gill Sans"/>
              </a:rPr>
              <a:t> through 8</a:t>
            </a:r>
            <a:r>
              <a:rPr lang="en-US" baseline="30000" dirty="0" smtClean="0">
                <a:latin typeface="Gill Sans"/>
                <a:cs typeface="Gill Sans"/>
              </a:rPr>
              <a:t>th</a:t>
            </a:r>
            <a:r>
              <a:rPr lang="en-US" dirty="0" smtClean="0">
                <a:latin typeface="Gill Sans"/>
                <a:cs typeface="Gill Sans"/>
              </a:rPr>
              <a:t> graders report being victims of bullying</a:t>
            </a:r>
          </a:p>
          <a:p>
            <a:r>
              <a:rPr lang="en-US" dirty="0" smtClean="0">
                <a:latin typeface="Gill Sans"/>
                <a:cs typeface="Gill Sans"/>
              </a:rPr>
              <a:t>Bullying statistic say revenge is the strongest motivation for school shootings</a:t>
            </a:r>
          </a:p>
          <a:p>
            <a:r>
              <a:rPr lang="en-US" dirty="0" smtClean="0">
                <a:latin typeface="Gill Sans"/>
                <a:cs typeface="Gill Sans"/>
              </a:rPr>
              <a:t>87% of students said shootings are motivated by a desire to “get back at those who have hurt them.</a:t>
            </a:r>
            <a:endParaRPr lang="en-US" dirty="0">
              <a:latin typeface="Gill Sans"/>
              <a:cs typeface="Gill Sans"/>
            </a:endParaRPr>
          </a:p>
        </p:txBody>
      </p:sp>
    </p:spTree>
    <p:extLst>
      <p:ext uri="{BB962C8B-B14F-4D97-AF65-F5344CB8AC3E}">
        <p14:creationId xmlns="" xmlns:p14="http://schemas.microsoft.com/office/powerpoint/2010/main" val="34419726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ssolv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ssolv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dissolv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dissolv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dissolve">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u="sng" dirty="0" smtClean="0"/>
              <a:t/>
            </a:r>
            <a:br>
              <a:rPr lang="en-US" u="sng" dirty="0" smtClean="0"/>
            </a:br>
            <a:r>
              <a:rPr lang="en-US" u="sng" dirty="0" smtClean="0"/>
              <a:t>Examining existing policy</a:t>
            </a:r>
            <a:r>
              <a:rPr lang="en-US" u="sng" dirty="0"/>
              <a:t/>
            </a:r>
            <a:br>
              <a:rPr lang="en-US" u="sng" dirty="0"/>
            </a:br>
            <a:r>
              <a:rPr lang="en-US" sz="3100" u="sng" dirty="0" smtClean="0"/>
              <a:t>Anti-bullying programs:</a:t>
            </a:r>
            <a:endParaRPr lang="en-US" sz="3100" u="sng" dirty="0"/>
          </a:p>
        </p:txBody>
      </p:sp>
      <p:sp>
        <p:nvSpPr>
          <p:cNvPr id="3" name="Content Placeholder 2"/>
          <p:cNvSpPr>
            <a:spLocks noGrp="1"/>
          </p:cNvSpPr>
          <p:nvPr>
            <p:ph idx="1"/>
          </p:nvPr>
        </p:nvSpPr>
        <p:spPr>
          <a:xfrm>
            <a:off x="685800" y="1615857"/>
            <a:ext cx="7919335" cy="3333777"/>
          </a:xfrm>
        </p:spPr>
        <p:txBody>
          <a:bodyPr>
            <a:normAutofit fontScale="92500"/>
          </a:bodyPr>
          <a:lstStyle/>
          <a:p>
            <a:r>
              <a:rPr lang="en-US" sz="2200" dirty="0" smtClean="0"/>
              <a:t>Currently there are many laws and policies in each state that were created to prevent bullying and protect children. </a:t>
            </a:r>
          </a:p>
          <a:p>
            <a:r>
              <a:rPr lang="en-US" sz="2200" dirty="0" smtClean="0"/>
              <a:t>In New York, there are anti-bullying laws that cover harassment, bullying, intimidations, taunting, discrimination, and cyberbullying. </a:t>
            </a:r>
          </a:p>
          <a:p>
            <a:r>
              <a:rPr lang="en-US" sz="2200" dirty="0" smtClean="0"/>
              <a:t>Anti-bullying programs have been created and are available in many schools.</a:t>
            </a:r>
          </a:p>
          <a:p>
            <a:r>
              <a:rPr lang="en-US" sz="2200" dirty="0"/>
              <a:t>S</a:t>
            </a:r>
            <a:r>
              <a:rPr lang="en-US" sz="2200" dirty="0" smtClean="0"/>
              <a:t>chools that have an anti-bullying program, bullying is reduced by 50%.</a:t>
            </a:r>
          </a:p>
          <a:p>
            <a:r>
              <a:rPr lang="en-US" sz="2200" dirty="0" smtClean="0"/>
              <a:t>Schools also suspend and sometimes expel a student who is guilty of bullying.</a:t>
            </a:r>
          </a:p>
        </p:txBody>
      </p:sp>
      <p:pic>
        <p:nvPicPr>
          <p:cNvPr id="4" name="Picture 3"/>
          <p:cNvPicPr>
            <a:picLocks noChangeAspect="1"/>
          </p:cNvPicPr>
          <p:nvPr/>
        </p:nvPicPr>
        <p:blipFill>
          <a:blip r:embed="rId2"/>
          <a:stretch>
            <a:fillRect/>
          </a:stretch>
        </p:blipFill>
        <p:spPr>
          <a:xfrm>
            <a:off x="485292" y="4949634"/>
            <a:ext cx="8458200" cy="1471727"/>
          </a:xfrm>
          <a:prstGeom prst="rect">
            <a:avLst/>
          </a:prstGeom>
        </p:spPr>
      </p:pic>
    </p:spTree>
    <p:extLst>
      <p:ext uri="{BB962C8B-B14F-4D97-AF65-F5344CB8AC3E}">
        <p14:creationId xmlns="" xmlns:p14="http://schemas.microsoft.com/office/powerpoint/2010/main" val="386611599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900" decel="100000" fill="hold"/>
                                        <p:tgtEl>
                                          <p:spTgt spid="4"/>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345" y="274638"/>
            <a:ext cx="8504880" cy="1143000"/>
          </a:xfrm>
        </p:spPr>
        <p:txBody>
          <a:bodyPr>
            <a:normAutofit fontScale="90000"/>
          </a:bodyPr>
          <a:lstStyle/>
          <a:p>
            <a:pPr algn="ctr"/>
            <a:r>
              <a:rPr lang="en-US" u="sng" dirty="0" smtClean="0"/>
              <a:t>Develop Policy Solutions</a:t>
            </a:r>
            <a:br>
              <a:rPr lang="en-US" u="sng" dirty="0" smtClean="0"/>
            </a:br>
            <a:r>
              <a:rPr lang="en-US" u="sng" dirty="0" smtClean="0"/>
              <a:t>(How to stop bullying in schools):</a:t>
            </a:r>
            <a:endParaRPr lang="en-US" u="sng" dirty="0"/>
          </a:p>
        </p:txBody>
      </p:sp>
      <p:sp>
        <p:nvSpPr>
          <p:cNvPr id="3" name="Content Placeholder 2"/>
          <p:cNvSpPr>
            <a:spLocks noGrp="1"/>
          </p:cNvSpPr>
          <p:nvPr>
            <p:ph idx="1"/>
          </p:nvPr>
        </p:nvSpPr>
        <p:spPr>
          <a:xfrm>
            <a:off x="418456" y="1253366"/>
            <a:ext cx="8086425" cy="718596"/>
          </a:xfrm>
        </p:spPr>
        <p:txBody>
          <a:bodyPr/>
          <a:lstStyle/>
          <a:p>
            <a:pPr marL="68580" indent="0" algn="ctr">
              <a:buNone/>
            </a:pPr>
            <a:r>
              <a:rPr lang="en-US" dirty="0" smtClean="0"/>
              <a:t>Here are some things kids can do to address bullying:</a:t>
            </a:r>
            <a:endParaRPr lang="en-US" dirty="0"/>
          </a:p>
        </p:txBody>
      </p:sp>
      <p:sp>
        <p:nvSpPr>
          <p:cNvPr id="4" name="Content Placeholder 2"/>
          <p:cNvSpPr txBox="1">
            <a:spLocks/>
          </p:cNvSpPr>
          <p:nvPr/>
        </p:nvSpPr>
        <p:spPr>
          <a:xfrm>
            <a:off x="267345" y="1971962"/>
            <a:ext cx="4879027" cy="3898072"/>
          </a:xfrm>
          <a:prstGeom prst="rect">
            <a:avLst/>
          </a:prstGeom>
        </p:spPr>
        <p:txBody>
          <a:bodyPr vert="horz" lIns="0" tIns="45720" rIns="0" bIns="45720" rtlCol="0">
            <a:normAutofit/>
          </a:bodyPr>
          <a:lst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a:lstStyle>
          <a:p>
            <a:pPr marL="68580" indent="0" algn="ctr">
              <a:buFont typeface="Wingdings 3" pitchFamily="18" charset="2"/>
              <a:buNone/>
            </a:pPr>
            <a:endParaRPr lang="en-US" dirty="0"/>
          </a:p>
        </p:txBody>
      </p:sp>
      <p:sp>
        <p:nvSpPr>
          <p:cNvPr id="5" name="TextBox 4"/>
          <p:cNvSpPr txBox="1"/>
          <p:nvPr/>
        </p:nvSpPr>
        <p:spPr>
          <a:xfrm>
            <a:off x="2188879" y="3091636"/>
            <a:ext cx="184666" cy="369332"/>
          </a:xfrm>
          <a:prstGeom prst="rect">
            <a:avLst/>
          </a:prstGeom>
          <a:noFill/>
        </p:spPr>
        <p:txBody>
          <a:bodyPr wrap="none" rtlCol="0">
            <a:spAutoFit/>
          </a:bodyPr>
          <a:lstStyle/>
          <a:p>
            <a:endParaRPr lang="en-US" dirty="0"/>
          </a:p>
        </p:txBody>
      </p:sp>
      <p:sp>
        <p:nvSpPr>
          <p:cNvPr id="6" name="Content Placeholder 2"/>
          <p:cNvSpPr txBox="1">
            <a:spLocks/>
          </p:cNvSpPr>
          <p:nvPr/>
        </p:nvSpPr>
        <p:spPr>
          <a:xfrm>
            <a:off x="117695" y="1654443"/>
            <a:ext cx="4527408" cy="3898072"/>
          </a:xfrm>
          <a:prstGeom prst="rect">
            <a:avLst/>
          </a:prstGeom>
        </p:spPr>
        <p:txBody>
          <a:bodyPr vert="horz" lIns="0" tIns="45720" rIns="0" bIns="45720" rtlCol="0">
            <a:normAutofit lnSpcReduction="10000"/>
          </a:bodyPr>
          <a:lst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a:lstStyle>
          <a:p>
            <a:r>
              <a:rPr lang="en-US" b="1" dirty="0" smtClean="0">
                <a:solidFill>
                  <a:srgbClr val="A7D5F3"/>
                </a:solidFill>
              </a:rPr>
              <a:t>Treat everyone with respect: </a:t>
            </a:r>
            <a:r>
              <a:rPr lang="en-US" dirty="0"/>
              <a:t>N</a:t>
            </a:r>
            <a:r>
              <a:rPr lang="en-US" dirty="0" smtClean="0"/>
              <a:t>obody should be mean to others! Stop &amp; think before you say or do something that could hurt someone else. </a:t>
            </a:r>
          </a:p>
          <a:p>
            <a:r>
              <a:rPr lang="en-US" b="1" dirty="0" smtClean="0">
                <a:solidFill>
                  <a:schemeClr val="tx2"/>
                </a:solidFill>
              </a:rPr>
              <a:t>Stand up for others: </a:t>
            </a:r>
            <a:r>
              <a:rPr lang="en-US" dirty="0" smtClean="0"/>
              <a:t>When you see bullying, there are safe things you can do to make it stop. Talk to a parent, teacher or another adult. Adults need to know when bad things happen so they can help! Be kind to the kid being bullied and show them that you care. Not saying anything could make things worse for everyone!</a:t>
            </a:r>
            <a:endParaRPr lang="en-US" b="1" dirty="0" smtClean="0">
              <a:solidFill>
                <a:schemeClr val="tx2"/>
              </a:solidFill>
            </a:endParaRPr>
          </a:p>
        </p:txBody>
      </p:sp>
      <p:sp>
        <p:nvSpPr>
          <p:cNvPr id="8" name="Content Placeholder 2"/>
          <p:cNvSpPr txBox="1">
            <a:spLocks/>
          </p:cNvSpPr>
          <p:nvPr/>
        </p:nvSpPr>
        <p:spPr>
          <a:xfrm>
            <a:off x="4616592" y="1671155"/>
            <a:ext cx="4527408" cy="3898072"/>
          </a:xfrm>
          <a:prstGeom prst="rect">
            <a:avLst/>
          </a:prstGeom>
        </p:spPr>
        <p:txBody>
          <a:bodyPr vert="horz" lIns="0" tIns="45720" rIns="0" bIns="45720" rtlCol="0">
            <a:normAutofit/>
          </a:bodyPr>
          <a:lst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a:lstStyle>
          <a:p>
            <a:pPr>
              <a:buFont typeface="Wingdings 3" charset="2"/>
              <a:buChar char=""/>
            </a:pPr>
            <a:r>
              <a:rPr lang="en-US" b="1" dirty="0" smtClean="0">
                <a:solidFill>
                  <a:srgbClr val="BBD7F8"/>
                </a:solidFill>
              </a:rPr>
              <a:t>Protect yourself from cyberbullying: </a:t>
            </a:r>
            <a:r>
              <a:rPr lang="en-US" dirty="0"/>
              <a:t>A</a:t>
            </a:r>
            <a:r>
              <a:rPr lang="en-US" dirty="0" smtClean="0"/>
              <a:t>lways think about what you post online and keep your password a secret from other kids. Keep your parents in the loop and if you are being cyber bullied tell an adult you trust.</a:t>
            </a:r>
            <a:endParaRPr lang="en-US" b="1" dirty="0" smtClean="0">
              <a:solidFill>
                <a:srgbClr val="BBD7F8"/>
              </a:solidFill>
            </a:endParaRPr>
          </a:p>
        </p:txBody>
      </p:sp>
      <p:pic>
        <p:nvPicPr>
          <p:cNvPr id="11" name="Picture 10"/>
          <p:cNvPicPr>
            <a:picLocks noChangeAspect="1"/>
          </p:cNvPicPr>
          <p:nvPr/>
        </p:nvPicPr>
        <p:blipFill>
          <a:blip r:embed="rId2">
            <a:extLst>
              <a:ext uri="{BEBA8EAE-BF5A-486C-A8C5-ECC9F3942E4B}">
                <a14:imgProps xmlns="" xmlns:a14="http://schemas.microsoft.com/office/drawing/2010/main">
                  <a14:imgLayer r:embed="rId3">
                    <a14:imgEffect>
                      <a14:backgroundRemoval t="10000" b="90000" l="10000" r="90000"/>
                    </a14:imgEffect>
                  </a14:imgLayer>
                </a14:imgProps>
              </a:ext>
            </a:extLst>
          </a:blip>
          <a:stretch>
            <a:fillRect/>
          </a:stretch>
        </p:blipFill>
        <p:spPr>
          <a:xfrm>
            <a:off x="5341136" y="3293177"/>
            <a:ext cx="3163745" cy="3163745"/>
          </a:xfrm>
          <a:prstGeom prst="rect">
            <a:avLst/>
          </a:prstGeom>
          <a:ln>
            <a:noFill/>
          </a:ln>
          <a:effectLst>
            <a:softEdge rad="112500"/>
          </a:effectLst>
        </p:spPr>
      </p:pic>
    </p:spTree>
    <p:extLst>
      <p:ext uri="{BB962C8B-B14F-4D97-AF65-F5344CB8AC3E}">
        <p14:creationId xmlns="" xmlns:p14="http://schemas.microsoft.com/office/powerpoint/2010/main" val="358656768"/>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select the best solution</a:t>
            </a:r>
            <a:endParaRPr lang="en-US" dirty="0"/>
          </a:p>
        </p:txBody>
      </p:sp>
      <p:sp>
        <p:nvSpPr>
          <p:cNvPr id="3" name="Content Placeholder 2"/>
          <p:cNvSpPr>
            <a:spLocks noGrp="1"/>
          </p:cNvSpPr>
          <p:nvPr>
            <p:ph idx="1"/>
          </p:nvPr>
        </p:nvSpPr>
        <p:spPr/>
        <p:txBody>
          <a:bodyPr>
            <a:normAutofit lnSpcReduction="10000"/>
          </a:bodyPr>
          <a:lstStyle/>
          <a:p>
            <a:r>
              <a:rPr lang="en-US" sz="4400" b="1" dirty="0" smtClean="0">
                <a:solidFill>
                  <a:srgbClr val="A7D5F3"/>
                </a:solidFill>
              </a:rPr>
              <a:t>Treat everyone with respect including yourself: </a:t>
            </a:r>
            <a:r>
              <a:rPr lang="en-US" sz="4400" dirty="0" smtClean="0"/>
              <a:t>Nobody should be mean to others! Stop &amp; think before you say or do something that could hurt someone else.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WHAT IF You're the VICTIM?</a:t>
            </a:r>
            <a:endParaRPr lang="en-US" u="sng" dirty="0"/>
          </a:p>
        </p:txBody>
      </p:sp>
      <p:sp>
        <p:nvSpPr>
          <p:cNvPr id="3" name="Content Placeholder 2"/>
          <p:cNvSpPr>
            <a:spLocks noGrp="1"/>
          </p:cNvSpPr>
          <p:nvPr>
            <p:ph idx="1"/>
          </p:nvPr>
        </p:nvSpPr>
        <p:spPr>
          <a:xfrm>
            <a:off x="685800" y="1417638"/>
            <a:ext cx="7772400" cy="3733800"/>
          </a:xfrm>
          <a:ln>
            <a:solidFill>
              <a:srgbClr val="589DEE"/>
            </a:solidFill>
          </a:ln>
        </p:spPr>
        <p:txBody>
          <a:bodyPr>
            <a:normAutofit/>
          </a:bodyPr>
          <a:lstStyle/>
          <a:p>
            <a:r>
              <a:rPr lang="en-US" sz="3600" b="1" dirty="0">
                <a:solidFill>
                  <a:srgbClr val="A7D5F3"/>
                </a:solidFill>
              </a:rPr>
              <a:t>If you’re being bullied…</a:t>
            </a:r>
          </a:p>
          <a:p>
            <a:pPr lvl="1"/>
            <a:r>
              <a:rPr lang="en-US" sz="2800" dirty="0">
                <a:solidFill>
                  <a:srgbClr val="FFFFFF"/>
                </a:solidFill>
              </a:rPr>
              <a:t>Look at the bully and tell him or her to stop in a calm, clear voice.</a:t>
            </a:r>
          </a:p>
          <a:p>
            <a:pPr lvl="1"/>
            <a:r>
              <a:rPr lang="en-US" sz="2800" dirty="0">
                <a:solidFill>
                  <a:srgbClr val="FFFFFF"/>
                </a:solidFill>
              </a:rPr>
              <a:t>If speaking up seems too hard or not safe, walk away and stay away. Don’t fight back.</a:t>
            </a:r>
          </a:p>
          <a:p>
            <a:pPr lvl="1"/>
            <a:r>
              <a:rPr lang="en-US" sz="2800" dirty="0" smtClean="0">
                <a:solidFill>
                  <a:srgbClr val="FFFFFF"/>
                </a:solidFill>
              </a:rPr>
              <a:t>Most importantly, find </a:t>
            </a:r>
            <a:r>
              <a:rPr lang="en-US" sz="2800" dirty="0">
                <a:solidFill>
                  <a:srgbClr val="FFFFFF"/>
                </a:solidFill>
              </a:rPr>
              <a:t>an adult to stop the bullying on the </a:t>
            </a:r>
            <a:r>
              <a:rPr lang="en-US" sz="2800" dirty="0" smtClean="0">
                <a:solidFill>
                  <a:srgbClr val="FFFFFF"/>
                </a:solidFill>
              </a:rPr>
              <a:t>spot!</a:t>
            </a:r>
            <a:endParaRPr lang="en-US" sz="2800" dirty="0">
              <a:solidFill>
                <a:srgbClr val="FFFFFF"/>
              </a:solidFill>
            </a:endParaRPr>
          </a:p>
          <a:p>
            <a:endParaRPr lang="en-US" sz="3600" dirty="0"/>
          </a:p>
        </p:txBody>
      </p:sp>
    </p:spTree>
    <p:extLst>
      <p:ext uri="{BB962C8B-B14F-4D97-AF65-F5344CB8AC3E}">
        <p14:creationId xmlns="" xmlns:p14="http://schemas.microsoft.com/office/powerpoint/2010/main" val="1425057667"/>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bg/>
                                          </p:spTgt>
                                        </p:tgtEl>
                                        <p:attrNameLst>
                                          <p:attrName>ppt_y</p:attrName>
                                        </p:attrNameLst>
                                      </p:cBhvr>
                                      <p:tavLst>
                                        <p:tav tm="0">
                                          <p:val>
                                            <p:strVal val="#ppt_y"/>
                                          </p:val>
                                        </p:tav>
                                        <p:tav tm="100000">
                                          <p:val>
                                            <p:strVal val="#ppt_y"/>
                                          </p:val>
                                        </p:tav>
                                      </p:tavLst>
                                    </p:anim>
                                    <p:anim calcmode="lin" valueType="num">
                                      <p:cBhvr>
                                        <p:cTn id="9" dur="500" fill="hold"/>
                                        <p:tgtEl>
                                          <p:spTgt spid="3">
                                            <p:bg/>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bg/>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bg/>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8"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xEl>
                                              <p:pRg st="0" end="0"/>
                                            </p:txEl>
                                          </p:spTgt>
                                        </p:tgtEl>
                                      </p:cBhvr>
                                    </p:animEffect>
                                  </p:childTnLst>
                                </p:cTn>
                              </p:par>
                              <p:par>
                                <p:cTn id="21" presetID="41" presetClass="entr" presetSubtype="0" fill="hold" grpId="0" nodeType="withEffect">
                                  <p:stCondLst>
                                    <p:cond delay="0"/>
                                  </p:stCondLst>
                                  <p:iterate type="lt">
                                    <p:tmPct val="10000"/>
                                  </p:iterate>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5"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txEl>
                                              <p:pRg st="1" end="1"/>
                                            </p:txEl>
                                          </p:spTgt>
                                        </p:tgtEl>
                                      </p:cBhvr>
                                    </p:animEffect>
                                  </p:childTnLst>
                                </p:cTn>
                              </p:par>
                              <p:par>
                                <p:cTn id="28" presetID="41" presetClass="entr" presetSubtype="0" fill="hold" grpId="0" nodeType="withEffect">
                                  <p:stCondLst>
                                    <p:cond delay="0"/>
                                  </p:stCondLst>
                                  <p:iterate type="lt">
                                    <p:tmPct val="10000"/>
                                  </p:iterate>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32"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3">
                                            <p:txEl>
                                              <p:pRg st="2" end="2"/>
                                            </p:txEl>
                                          </p:spTgt>
                                        </p:tgtEl>
                                      </p:cBhvr>
                                    </p:animEffect>
                                  </p:childTnLst>
                                </p:cTn>
                              </p:par>
                              <p:par>
                                <p:cTn id="35" presetID="41" presetClass="entr" presetSubtype="0" fill="hold" grpId="0" nodeType="withEffect">
                                  <p:stCondLst>
                                    <p:cond delay="0"/>
                                  </p:stCondLst>
                                  <p:iterate type="lt">
                                    <p:tmPct val="10000"/>
                                  </p:iterate>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p:cTn id="37"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39"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u="sng" dirty="0" smtClean="0"/>
              <a:t>get involved:</a:t>
            </a:r>
            <a:endParaRPr lang="en-US" sz="4800" u="sng" dirty="0"/>
          </a:p>
        </p:txBody>
      </p:sp>
      <p:sp>
        <p:nvSpPr>
          <p:cNvPr id="3" name="Content Placeholder 2"/>
          <p:cNvSpPr>
            <a:spLocks noGrp="1"/>
          </p:cNvSpPr>
          <p:nvPr>
            <p:ph idx="1"/>
          </p:nvPr>
        </p:nvSpPr>
        <p:spPr>
          <a:xfrm>
            <a:off x="318202" y="1417638"/>
            <a:ext cx="4427154" cy="3829787"/>
          </a:xfrm>
          <a:ln w="38100" cmpd="sng">
            <a:solidFill>
              <a:schemeClr val="tx2">
                <a:lumMod val="75000"/>
              </a:schemeClr>
            </a:solidFill>
            <a:prstDash val="dash"/>
          </a:ln>
        </p:spPr>
        <p:txBody>
          <a:bodyPr>
            <a:noAutofit/>
          </a:bodyPr>
          <a:lstStyle/>
          <a:p>
            <a:pPr marL="68580" indent="0" algn="ctr">
              <a:buNone/>
            </a:pPr>
            <a:r>
              <a:rPr lang="en-US" sz="2100" dirty="0" smtClean="0"/>
              <a:t>You can be a leader in preventing bullying in your school!</a:t>
            </a:r>
          </a:p>
          <a:p>
            <a:pPr marL="68580" indent="0" algn="ctr">
              <a:buNone/>
            </a:pPr>
            <a:r>
              <a:rPr lang="en-US" sz="2100" dirty="0" smtClean="0"/>
              <a:t>Find out about where and when bullying happens in your school. Think about what could help. Then, share your ideas!</a:t>
            </a:r>
          </a:p>
          <a:p>
            <a:pPr marL="68580" indent="0" algn="ctr">
              <a:buNone/>
            </a:pPr>
            <a:r>
              <a:rPr lang="en-US" sz="2100" dirty="0" smtClean="0"/>
              <a:t>Schools sometimes give students a voice in programs to stop bullying. Create posters for your school about bullying. Be a role model for the younger kids!</a:t>
            </a:r>
            <a:endParaRPr lang="en-US" sz="2100" dirty="0"/>
          </a:p>
        </p:txBody>
      </p:sp>
      <p:pic>
        <p:nvPicPr>
          <p:cNvPr id="4" name="Picture 3"/>
          <p:cNvPicPr>
            <a:picLocks noChangeAspect="1"/>
          </p:cNvPicPr>
          <p:nvPr/>
        </p:nvPicPr>
        <p:blipFill>
          <a:blip r:embed="rId2"/>
          <a:stretch>
            <a:fillRect/>
          </a:stretch>
        </p:blipFill>
        <p:spPr>
          <a:xfrm>
            <a:off x="4929155" y="1417638"/>
            <a:ext cx="3720920" cy="4824583"/>
          </a:xfrm>
          <a:prstGeom prst="rect">
            <a:avLst/>
          </a:prstGeom>
          <a:ln>
            <a:noFill/>
          </a:ln>
          <a:effectLst>
            <a:softEdge rad="112500"/>
          </a:effectLst>
        </p:spPr>
      </p:pic>
    </p:spTree>
    <p:extLst>
      <p:ext uri="{BB962C8B-B14F-4D97-AF65-F5344CB8AC3E}">
        <p14:creationId xmlns="" xmlns:p14="http://schemas.microsoft.com/office/powerpoint/2010/main" val="3887503098"/>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ssolv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t>THE END</a:t>
            </a:r>
            <a:endParaRPr lang="en-US" sz="5400" dirty="0"/>
          </a:p>
        </p:txBody>
      </p:sp>
      <p:pic>
        <p:nvPicPr>
          <p:cNvPr id="5" name="Picture 4"/>
          <p:cNvPicPr>
            <a:picLocks noChangeAspect="1"/>
          </p:cNvPicPr>
          <p:nvPr/>
        </p:nvPicPr>
        <p:blipFill>
          <a:blip r:embed="rId2"/>
          <a:stretch>
            <a:fillRect/>
          </a:stretch>
        </p:blipFill>
        <p:spPr>
          <a:xfrm>
            <a:off x="1503124" y="1430165"/>
            <a:ext cx="5749446" cy="3970751"/>
          </a:xfrm>
          <a:prstGeom prst="rect">
            <a:avLst/>
          </a:prstGeom>
          <a:ln>
            <a:noFill/>
          </a:ln>
          <a:effectLst>
            <a:softEdge rad="112500"/>
          </a:effectLst>
        </p:spPr>
      </p:pic>
    </p:spTree>
    <p:extLst>
      <p:ext uri="{BB962C8B-B14F-4D97-AF65-F5344CB8AC3E}">
        <p14:creationId xmlns="" xmlns:p14="http://schemas.microsoft.com/office/powerpoint/2010/main" val="1849156608"/>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PPA Process</a:t>
            </a:r>
            <a:endParaRPr lang="en-US" sz="4800" dirty="0"/>
          </a:p>
        </p:txBody>
      </p:sp>
      <p:sp>
        <p:nvSpPr>
          <p:cNvPr id="3" name="Content Placeholder 2"/>
          <p:cNvSpPr>
            <a:spLocks noGrp="1"/>
          </p:cNvSpPr>
          <p:nvPr>
            <p:ph idx="1"/>
          </p:nvPr>
        </p:nvSpPr>
        <p:spPr/>
        <p:txBody>
          <a:bodyPr>
            <a:normAutofit lnSpcReduction="10000"/>
          </a:bodyPr>
          <a:lstStyle/>
          <a:p>
            <a:r>
              <a:rPr lang="en-US" sz="3600" dirty="0" smtClean="0">
                <a:hlinkClick r:id="rId2"/>
              </a:rPr>
              <a:t>Define the Problem</a:t>
            </a:r>
            <a:endParaRPr lang="en-US" sz="3600" dirty="0" smtClean="0"/>
          </a:p>
          <a:p>
            <a:r>
              <a:rPr lang="en-US" sz="3600" dirty="0" smtClean="0">
                <a:hlinkClick r:id="rId3"/>
              </a:rPr>
              <a:t>Gather the Evidence</a:t>
            </a:r>
            <a:endParaRPr lang="en-US" sz="3600" dirty="0" smtClean="0"/>
          </a:p>
          <a:p>
            <a:r>
              <a:rPr lang="en-US" sz="3600" dirty="0" smtClean="0">
                <a:hlinkClick r:id="rId4"/>
              </a:rPr>
              <a:t>Identify the Causes</a:t>
            </a:r>
            <a:endParaRPr lang="en-US" sz="3600" dirty="0" smtClean="0"/>
          </a:p>
          <a:p>
            <a:r>
              <a:rPr lang="en-US" sz="3600" dirty="0" smtClean="0">
                <a:hlinkClick r:id="rId5"/>
              </a:rPr>
              <a:t>Examine Existing </a:t>
            </a:r>
            <a:r>
              <a:rPr lang="en-US" sz="3600" dirty="0">
                <a:hlinkClick r:id="rId5"/>
              </a:rPr>
              <a:t>P</a:t>
            </a:r>
            <a:r>
              <a:rPr lang="en-US" sz="3600" dirty="0" smtClean="0">
                <a:hlinkClick r:id="rId5"/>
              </a:rPr>
              <a:t>olicy</a:t>
            </a:r>
            <a:endParaRPr lang="en-US" sz="3600" dirty="0" smtClean="0"/>
          </a:p>
          <a:p>
            <a:r>
              <a:rPr lang="en-US" sz="3600" dirty="0" smtClean="0">
                <a:hlinkClick r:id="rId6"/>
              </a:rPr>
              <a:t>Develop Policy Solution</a:t>
            </a:r>
            <a:endParaRPr lang="en-US" sz="3600" dirty="0" smtClean="0"/>
          </a:p>
          <a:p>
            <a:r>
              <a:rPr lang="en-US" sz="3600" dirty="0" smtClean="0">
                <a:hlinkClick r:id="rId7"/>
              </a:rPr>
              <a:t>Select the Best Solution</a:t>
            </a:r>
            <a:endParaRPr lang="en-US" sz="3600" dirty="0" smtClean="0"/>
          </a:p>
          <a:p>
            <a:pPr marL="0" indent="0">
              <a:buNone/>
            </a:pPr>
            <a:endParaRPr lang="en-US" dirty="0" smtClean="0"/>
          </a:p>
          <a:p>
            <a:endParaRPr lang="en-US" dirty="0"/>
          </a:p>
        </p:txBody>
      </p:sp>
    </p:spTree>
    <p:extLst>
      <p:ext uri="{BB962C8B-B14F-4D97-AF65-F5344CB8AC3E}">
        <p14:creationId xmlns="" xmlns:p14="http://schemas.microsoft.com/office/powerpoint/2010/main" val="158242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838200" y="1752601"/>
            <a:ext cx="7772400" cy="3733800"/>
          </a:xfrm>
          <a:prstGeom prst="rect">
            <a:avLst/>
          </a:prstGeom>
        </p:spPr>
        <p:txBody>
          <a:bodyPr vert="horz" lIns="0" tIns="45720" rIns="0" bIns="45720" rtlCol="0">
            <a:normAutofit/>
          </a:bodyPr>
          <a:lst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a:lstStyle>
          <a:p>
            <a:r>
              <a:rPr lang="en-US" sz="2800" dirty="0" smtClean="0"/>
              <a:t>Bullying in school hurts kids physically, emotionally, and psychologically. </a:t>
            </a:r>
            <a:endParaRPr lang="en-US" sz="2800" dirty="0"/>
          </a:p>
        </p:txBody>
      </p:sp>
      <p:sp>
        <p:nvSpPr>
          <p:cNvPr id="5" name="Title 4"/>
          <p:cNvSpPr>
            <a:spLocks noGrp="1"/>
          </p:cNvSpPr>
          <p:nvPr>
            <p:ph type="title"/>
          </p:nvPr>
        </p:nvSpPr>
        <p:spPr/>
        <p:txBody>
          <a:bodyPr>
            <a:normAutofit fontScale="90000"/>
          </a:bodyPr>
          <a:lstStyle/>
          <a:p>
            <a:pPr algn="ctr"/>
            <a:r>
              <a:rPr lang="en-US" u="sng" dirty="0" smtClean="0"/>
              <a:t>define the problem: </a:t>
            </a:r>
            <a:br>
              <a:rPr lang="en-US" u="sng" dirty="0" smtClean="0"/>
            </a:br>
            <a:r>
              <a:rPr lang="en-US" u="sng" dirty="0" smtClean="0"/>
              <a:t>bullying in school</a:t>
            </a:r>
            <a:endParaRPr lang="en-US" u="sng" dirty="0"/>
          </a:p>
        </p:txBody>
      </p:sp>
      <p:pic>
        <p:nvPicPr>
          <p:cNvPr id="7" name="Picture 6"/>
          <p:cNvPicPr>
            <a:picLocks noChangeAspect="1"/>
          </p:cNvPicPr>
          <p:nvPr/>
        </p:nvPicPr>
        <p:blipFill>
          <a:blip r:embed="rId2"/>
          <a:stretch>
            <a:fillRect/>
          </a:stretch>
        </p:blipFill>
        <p:spPr>
          <a:xfrm>
            <a:off x="2383599" y="2875321"/>
            <a:ext cx="4372009" cy="29771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109778969"/>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Gather the Evidence</a:t>
            </a:r>
            <a:endParaRPr lang="en-US" u="sng" dirty="0"/>
          </a:p>
        </p:txBody>
      </p:sp>
      <p:sp>
        <p:nvSpPr>
          <p:cNvPr id="3" name="Content Placeholder 2"/>
          <p:cNvSpPr>
            <a:spLocks noGrp="1"/>
          </p:cNvSpPr>
          <p:nvPr>
            <p:ph idx="1"/>
          </p:nvPr>
        </p:nvSpPr>
        <p:spPr/>
        <p:txBody>
          <a:bodyPr>
            <a:normAutofit lnSpcReduction="10000"/>
          </a:bodyPr>
          <a:lstStyle/>
          <a:p>
            <a:r>
              <a:rPr lang="en-US" b="1" dirty="0" smtClean="0">
                <a:effectLst/>
              </a:rPr>
              <a:t>School Bullying </a:t>
            </a:r>
            <a:r>
              <a:rPr lang="en-US" b="1" dirty="0" smtClean="0"/>
              <a:t>Af</a:t>
            </a:r>
            <a:r>
              <a:rPr lang="en-US" b="1" dirty="0" smtClean="0">
                <a:effectLst/>
              </a:rPr>
              <a:t>fects </a:t>
            </a:r>
            <a:r>
              <a:rPr lang="en-US" b="1" dirty="0" smtClean="0"/>
              <a:t>U</a:t>
            </a:r>
            <a:r>
              <a:rPr lang="en-US" b="1" dirty="0" smtClean="0">
                <a:effectLst/>
              </a:rPr>
              <a:t>s </a:t>
            </a:r>
            <a:r>
              <a:rPr lang="en-US" b="1" dirty="0" smtClean="0"/>
              <a:t>A</a:t>
            </a:r>
            <a:r>
              <a:rPr lang="en-US" b="1" dirty="0" smtClean="0">
                <a:effectLst/>
              </a:rPr>
              <a:t>ll</a:t>
            </a:r>
          </a:p>
          <a:p>
            <a:pPr marL="457200" lvl="1" indent="0">
              <a:buNone/>
            </a:pPr>
            <a:r>
              <a:rPr lang="en-US" dirty="0" smtClean="0">
                <a:hlinkClick r:id="rId2"/>
              </a:rPr>
              <a:t>http://www.stopbullyingnowfoundation.org/main/</a:t>
            </a:r>
            <a:r>
              <a:rPr lang="en-US" dirty="0" smtClean="0"/>
              <a:t> </a:t>
            </a:r>
          </a:p>
          <a:p>
            <a:r>
              <a:rPr lang="en-US" b="1" dirty="0" smtClean="0"/>
              <a:t>Bullying or Unkind Behavior? How to Know the Difference</a:t>
            </a:r>
          </a:p>
          <a:p>
            <a:pPr marL="457200" lvl="1" indent="0">
              <a:buNone/>
            </a:pPr>
            <a:r>
              <a:rPr lang="en-US" dirty="0" smtClean="0">
                <a:effectLst/>
                <a:hlinkClick r:id="rId3"/>
              </a:rPr>
              <a:t>http://bullying.about.com/od/Basics/a/Bullying-Or-Unkind-Behavior-How-To-Know-The-Difference.htm</a:t>
            </a:r>
            <a:r>
              <a:rPr lang="en-US" dirty="0" smtClean="0">
                <a:effectLst/>
              </a:rPr>
              <a:t> </a:t>
            </a:r>
          </a:p>
          <a:p>
            <a:r>
              <a:rPr lang="en-US" b="1" dirty="0" smtClean="0">
                <a:effectLst/>
              </a:rPr>
              <a:t>Emotional, Physical, or Cyber: Bullying Hurts</a:t>
            </a:r>
          </a:p>
          <a:p>
            <a:pPr marL="457200" lvl="1" indent="0">
              <a:buNone/>
            </a:pPr>
            <a:r>
              <a:rPr lang="en-US" dirty="0" smtClean="0">
                <a:hlinkClick r:id="rId4"/>
              </a:rPr>
              <a:t>http://www.psychalive.org/emotional-physical-or-cyber-bullying-hurts/</a:t>
            </a:r>
            <a:r>
              <a:rPr lang="en-US" dirty="0" smtClean="0"/>
              <a:t> </a:t>
            </a:r>
          </a:p>
          <a:p>
            <a:r>
              <a:rPr lang="en-US" b="1" dirty="0" smtClean="0"/>
              <a:t>Facts and Statistics About Bullying</a:t>
            </a:r>
          </a:p>
          <a:p>
            <a:pPr marL="457200" lvl="1" indent="0">
              <a:buNone/>
            </a:pPr>
            <a:r>
              <a:rPr lang="en-US" dirty="0" smtClean="0">
                <a:effectLst/>
                <a:hlinkClick r:id="rId5"/>
              </a:rPr>
              <a:t>http://www.makebeatsnotbeatdowns.org/facts_new.html</a:t>
            </a:r>
            <a:r>
              <a:rPr lang="en-US" dirty="0" smtClean="0">
                <a:effectLst/>
              </a:rPr>
              <a:t> </a:t>
            </a:r>
          </a:p>
          <a:p>
            <a:pPr marL="342900" lvl="1" indent="-342900">
              <a:buFont typeface="Arial" panose="020B0604020202020204" pitchFamily="34" charset="0"/>
              <a:buChar char="•"/>
            </a:pPr>
            <a:r>
              <a:rPr lang="en-US" b="1" dirty="0" smtClean="0"/>
              <a:t>Being Bullied Can Hurt Both Emotionally And Physically</a:t>
            </a:r>
          </a:p>
          <a:p>
            <a:pPr marL="457200" lvl="1" indent="0">
              <a:buNone/>
            </a:pPr>
            <a:r>
              <a:rPr lang="en-US" dirty="0" smtClean="0">
                <a:hlinkClick r:id="rId6"/>
              </a:rPr>
              <a:t>http://www.bullyingtalk.com/being-bullied-can-hurt-both-emotionally-and-physically/</a:t>
            </a:r>
            <a:r>
              <a:rPr lang="en-US" dirty="0" smtClean="0"/>
              <a:t> </a:t>
            </a:r>
          </a:p>
        </p:txBody>
      </p:sp>
    </p:spTree>
    <p:extLst>
      <p:ext uri="{BB962C8B-B14F-4D97-AF65-F5344CB8AC3E}">
        <p14:creationId xmlns="" xmlns:p14="http://schemas.microsoft.com/office/powerpoint/2010/main" val="39555802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977" y="1602361"/>
            <a:ext cx="8956023" cy="2883715"/>
          </a:xfrm>
        </p:spPr>
        <p:txBody>
          <a:bodyPr>
            <a:noAutofit/>
          </a:bodyPr>
          <a:lstStyle/>
          <a:p>
            <a:pPr algn="ctr"/>
            <a:r>
              <a:rPr lang="en-US" sz="4800" dirty="0" smtClean="0"/>
              <a:t>if bullying hurts so much, THEN why do </a:t>
            </a:r>
            <a:br>
              <a:rPr lang="en-US" sz="4800" dirty="0" smtClean="0"/>
            </a:br>
            <a:r>
              <a:rPr lang="en-US" sz="4800" dirty="0" smtClean="0"/>
              <a:t>people bully???</a:t>
            </a:r>
            <a:endParaRPr lang="en-US" sz="4800" dirty="0"/>
          </a:p>
        </p:txBody>
      </p:sp>
    </p:spTree>
    <p:extLst>
      <p:ext uri="{BB962C8B-B14F-4D97-AF65-F5344CB8AC3E}">
        <p14:creationId xmlns="" xmlns:p14="http://schemas.microsoft.com/office/powerpoint/2010/main" val="2709686845"/>
      </p:ext>
    </p:extLst>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0852" y="100208"/>
            <a:ext cx="7772400" cy="1042792"/>
          </a:xfrm>
        </p:spPr>
        <p:txBody>
          <a:bodyPr>
            <a:normAutofit fontScale="90000"/>
          </a:bodyPr>
          <a:lstStyle/>
          <a:p>
            <a:pPr algn="ctr"/>
            <a:r>
              <a:rPr lang="en-US" u="sng" dirty="0" smtClean="0"/>
              <a:t>Identify the causes</a:t>
            </a:r>
            <a:br>
              <a:rPr lang="en-US" u="sng" dirty="0" smtClean="0"/>
            </a:br>
            <a:r>
              <a:rPr lang="en-US" sz="2700" u="sng" dirty="0" smtClean="0"/>
              <a:t>People bully because…</a:t>
            </a:r>
            <a:endParaRPr lang="en-US" sz="2700" u="sng" dirty="0"/>
          </a:p>
        </p:txBody>
      </p:sp>
      <p:sp>
        <p:nvSpPr>
          <p:cNvPr id="3" name="Content Placeholder 2"/>
          <p:cNvSpPr>
            <a:spLocks noGrp="1"/>
          </p:cNvSpPr>
          <p:nvPr>
            <p:ph idx="1"/>
          </p:nvPr>
        </p:nvSpPr>
        <p:spPr>
          <a:xfrm>
            <a:off x="670142" y="1034962"/>
            <a:ext cx="3875757" cy="4763583"/>
          </a:xfrm>
        </p:spPr>
        <p:txBody>
          <a:bodyPr>
            <a:normAutofit/>
          </a:bodyPr>
          <a:lstStyle/>
          <a:p>
            <a:r>
              <a:rPr lang="en-US" b="1" dirty="0" smtClean="0">
                <a:solidFill>
                  <a:schemeClr val="accent3">
                    <a:lumMod val="40000"/>
                    <a:lumOff val="60000"/>
                  </a:schemeClr>
                </a:solidFill>
              </a:rPr>
              <a:t>The feeling of power: </a:t>
            </a:r>
            <a:r>
              <a:rPr lang="en-US" dirty="0" smtClean="0"/>
              <a:t>Some people enjoy the feeling of power over other people.</a:t>
            </a:r>
          </a:p>
          <a:p>
            <a:r>
              <a:rPr lang="en-US" b="1" dirty="0" smtClean="0">
                <a:solidFill>
                  <a:srgbClr val="A7D5F3"/>
                </a:solidFill>
              </a:rPr>
              <a:t>Misunderstanding differences: </a:t>
            </a:r>
            <a:r>
              <a:rPr lang="en-US" dirty="0" smtClean="0"/>
              <a:t>Children don’t know how to handle differences between people. If a child does something different from other children, that child becomes a target.</a:t>
            </a:r>
          </a:p>
          <a:p>
            <a:r>
              <a:rPr lang="en-US" b="1" dirty="0" smtClean="0">
                <a:solidFill>
                  <a:srgbClr val="A7D5F3"/>
                </a:solidFill>
              </a:rPr>
              <a:t>Craving attention: </a:t>
            </a:r>
            <a:r>
              <a:rPr lang="en-US" dirty="0" smtClean="0"/>
              <a:t>Some children bully to get attention. Even though it is negative attention, it is better than feeling ignored. </a:t>
            </a:r>
          </a:p>
        </p:txBody>
      </p:sp>
      <p:sp>
        <p:nvSpPr>
          <p:cNvPr id="5" name="Content Placeholder 2"/>
          <p:cNvSpPr txBox="1">
            <a:spLocks/>
          </p:cNvSpPr>
          <p:nvPr/>
        </p:nvSpPr>
        <p:spPr>
          <a:xfrm>
            <a:off x="5060515" y="1142999"/>
            <a:ext cx="3882976" cy="4923291"/>
          </a:xfrm>
          <a:prstGeom prst="rect">
            <a:avLst/>
          </a:prstGeom>
        </p:spPr>
        <p:txBody>
          <a:bodyPr vert="horz" lIns="0" tIns="45720" rIns="0" bIns="45720" rtlCol="0">
            <a:normAutofit/>
          </a:bodyPr>
          <a:lst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a:lstStyle>
          <a:p>
            <a:r>
              <a:rPr lang="en-US" b="1" dirty="0">
                <a:solidFill>
                  <a:srgbClr val="A7D5F3"/>
                </a:solidFill>
              </a:rPr>
              <a:t>A reflection on family and their own self-worth: </a:t>
            </a:r>
            <a:r>
              <a:rPr lang="en-US" dirty="0"/>
              <a:t>Children who are emotionally abused and bullied by their own families end up bullying other kids</a:t>
            </a:r>
            <a:r>
              <a:rPr lang="en-US" dirty="0" smtClean="0"/>
              <a:t>. The </a:t>
            </a:r>
            <a:r>
              <a:rPr lang="en-US" dirty="0"/>
              <a:t>bully may also have low self-esteem. </a:t>
            </a:r>
          </a:p>
          <a:p>
            <a:r>
              <a:rPr lang="en-US" b="1" dirty="0">
                <a:solidFill>
                  <a:srgbClr val="A7D5F3"/>
                </a:solidFill>
              </a:rPr>
              <a:t>The media:</a:t>
            </a:r>
            <a:r>
              <a:rPr lang="en-US" dirty="0"/>
              <a:t> Seeing something on a TV show or movie may make the child believe that bullying behavior is acceptable.</a:t>
            </a:r>
          </a:p>
        </p:txBody>
      </p:sp>
      <p:pic>
        <p:nvPicPr>
          <p:cNvPr id="6" name="Picture 5"/>
          <p:cNvPicPr>
            <a:picLocks noChangeAspect="1"/>
          </p:cNvPicPr>
          <p:nvPr/>
        </p:nvPicPr>
        <p:blipFill>
          <a:blip r:embed="rId2"/>
          <a:stretch>
            <a:fillRect/>
          </a:stretch>
        </p:blipFill>
        <p:spPr>
          <a:xfrm>
            <a:off x="6713951" y="4385116"/>
            <a:ext cx="2229540" cy="2472883"/>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a:stretch>
            <a:fillRect/>
          </a:stretch>
        </p:blipFill>
        <p:spPr>
          <a:xfrm>
            <a:off x="2077153" y="4948648"/>
            <a:ext cx="2983362" cy="19093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55444958"/>
      </p:ext>
    </p:extLst>
  </p:cSld>
  <p:clrMapOvr>
    <a:masterClrMapping/>
  </p:clrMapOvr>
  <mc:AlternateContent xmlns:mc="http://schemas.openxmlformats.org/markup-compatibility/2006">
    <mc:Choice xmlns=""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school bullying affects us all:</a:t>
            </a:r>
            <a:endParaRPr lang="en-US" u="sng" dirty="0"/>
          </a:p>
        </p:txBody>
      </p:sp>
      <p:sp>
        <p:nvSpPr>
          <p:cNvPr id="3" name="Content Placeholder 2"/>
          <p:cNvSpPr>
            <a:spLocks noGrp="1"/>
          </p:cNvSpPr>
          <p:nvPr>
            <p:ph idx="1"/>
          </p:nvPr>
        </p:nvSpPr>
        <p:spPr>
          <a:xfrm>
            <a:off x="276115" y="1600201"/>
            <a:ext cx="8541149" cy="3733800"/>
          </a:xfrm>
        </p:spPr>
        <p:txBody>
          <a:bodyPr>
            <a:noAutofit/>
          </a:bodyPr>
          <a:lstStyle/>
          <a:p>
            <a:r>
              <a:rPr lang="en-US" sz="2400" dirty="0" smtClean="0"/>
              <a:t>Did you know that every 7 minutes a child is bullied? </a:t>
            </a:r>
          </a:p>
          <a:p>
            <a:r>
              <a:rPr lang="en-US" sz="2400" dirty="0" smtClean="0"/>
              <a:t>Bullying can have a big impact on both child and teenage students.</a:t>
            </a:r>
          </a:p>
          <a:p>
            <a:r>
              <a:rPr lang="en-US" sz="2400" dirty="0" smtClean="0"/>
              <a:t>Students who are bullied often suffer from anxiety, fear, withdrawal, low self-esteem, and poor concentration.</a:t>
            </a:r>
          </a:p>
          <a:p>
            <a:r>
              <a:rPr lang="en-US" sz="2400" dirty="0" smtClean="0"/>
              <a:t>A bullied student will often avoid school, have lower grades, and become socially isolated.</a:t>
            </a:r>
          </a:p>
          <a:p>
            <a:pPr lvl="1"/>
            <a:r>
              <a:rPr lang="en-US" sz="1800" dirty="0" smtClean="0"/>
              <a:t>About 160,000 students miss school each day for fear of being bullied</a:t>
            </a:r>
          </a:p>
          <a:p>
            <a:r>
              <a:rPr lang="en-US" sz="2400" dirty="0" smtClean="0"/>
              <a:t>There have been numerous reports of suicide due to bullying. </a:t>
            </a:r>
            <a:endParaRPr lang="en-US" sz="2400" dirty="0"/>
          </a:p>
        </p:txBody>
      </p:sp>
    </p:spTree>
    <p:extLst>
      <p:ext uri="{BB962C8B-B14F-4D97-AF65-F5344CB8AC3E}">
        <p14:creationId xmlns="" xmlns:p14="http://schemas.microsoft.com/office/powerpoint/2010/main" val="296875018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dissolv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dissolv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48795" y="1014607"/>
            <a:ext cx="8405774" cy="423379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 xmlns:p14="http://schemas.microsoft.com/office/powerpoint/2010/main" val="2524633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Bullies are also affected</a:t>
            </a:r>
            <a:endParaRPr lang="en-US" u="sng" dirty="0"/>
          </a:p>
        </p:txBody>
      </p:sp>
      <p:sp>
        <p:nvSpPr>
          <p:cNvPr id="3" name="Content Placeholder 2"/>
          <p:cNvSpPr>
            <a:spLocks noGrp="1"/>
          </p:cNvSpPr>
          <p:nvPr>
            <p:ph idx="1"/>
          </p:nvPr>
        </p:nvSpPr>
        <p:spPr>
          <a:xfrm>
            <a:off x="336055" y="1176895"/>
            <a:ext cx="5057387" cy="4804587"/>
          </a:xfrm>
        </p:spPr>
        <p:txBody>
          <a:bodyPr>
            <a:normAutofit/>
          </a:bodyPr>
          <a:lstStyle/>
          <a:p>
            <a:r>
              <a:rPr lang="en-US" sz="2400" dirty="0" smtClean="0"/>
              <a:t>Bullying is often a warning sign that children and teens are heading for trouble and are at risk for serious violence. </a:t>
            </a:r>
          </a:p>
          <a:p>
            <a:r>
              <a:rPr lang="en-US" sz="2400" dirty="0" smtClean="0"/>
              <a:t>Teen (particularly boys) who bully are more likely to engage in other antisocial or delinquent behavior into adulthood.</a:t>
            </a:r>
          </a:p>
          <a:p>
            <a:r>
              <a:rPr lang="en-US" sz="2400" dirty="0" smtClean="0"/>
              <a:t>They are 4 times more likely than nonbullies to be convicted of crimes.</a:t>
            </a:r>
            <a:endParaRPr lang="en-US" sz="2400" dirty="0"/>
          </a:p>
        </p:txBody>
      </p:sp>
      <p:pic>
        <p:nvPicPr>
          <p:cNvPr id="5" name="Picture 4"/>
          <p:cNvPicPr>
            <a:picLocks noChangeAspect="1"/>
          </p:cNvPicPr>
          <p:nvPr/>
        </p:nvPicPr>
        <p:blipFill>
          <a:blip r:embed="rId2">
            <a:extLst>
              <a:ext uri="{BEBA8EAE-BF5A-486C-A8C5-ECC9F3942E4B}">
                <a14:imgProps xmlns="" xmlns:a14="http://schemas.microsoft.com/office/drawing/2010/main">
                  <a14:imgLayer r:embed="rId3">
                    <a14:imgEffect>
                      <a14:backgroundRemoval t="0" b="100000" l="10000" r="90000">
                        <a14:foregroundMark x1="34800" y1="29487" x2="34800" y2="29487"/>
                      </a14:backgroundRemoval>
                    </a14:imgEffect>
                  </a14:imgLayer>
                </a14:imgProps>
              </a:ext>
            </a:extLst>
          </a:blip>
          <a:stretch>
            <a:fillRect/>
          </a:stretch>
        </p:blipFill>
        <p:spPr>
          <a:xfrm>
            <a:off x="4705166" y="1176895"/>
            <a:ext cx="4875902" cy="45638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97551277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Urban Pop">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Urban Pop">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 Pop.thmx</Template>
  <TotalTime>237</TotalTime>
  <Words>1140</Words>
  <Application>Microsoft Office PowerPoint</Application>
  <PresentationFormat>On-screen Show (4:3)</PresentationFormat>
  <Paragraphs>86</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Urban Pop</vt:lpstr>
      <vt:lpstr>bullying in school</vt:lpstr>
      <vt:lpstr>PPA Process</vt:lpstr>
      <vt:lpstr>define the problem:  bullying in school</vt:lpstr>
      <vt:lpstr>Gather the Evidence</vt:lpstr>
      <vt:lpstr>if bullying hurts so much, THEN why do  people bully???</vt:lpstr>
      <vt:lpstr>Identify the causes People bully because…</vt:lpstr>
      <vt:lpstr>school bullying affects us all:</vt:lpstr>
      <vt:lpstr>Slide 8</vt:lpstr>
      <vt:lpstr>Bullies are also affected</vt:lpstr>
      <vt:lpstr>Bullying or unkind behavior?  how to know the difference: </vt:lpstr>
      <vt:lpstr>Emotional, physical, or cyber: bullying hurts</vt:lpstr>
      <vt:lpstr>Slide 12</vt:lpstr>
      <vt:lpstr>Facts &amp; stats of bullying:</vt:lpstr>
      <vt:lpstr> Examining existing policy Anti-bullying programs:</vt:lpstr>
      <vt:lpstr>Develop Policy Solutions (How to stop bullying in schools):</vt:lpstr>
      <vt:lpstr>Let’s select the best solution</vt:lpstr>
      <vt:lpstr>WHAT IF You're the VICTIM?</vt:lpstr>
      <vt:lpstr>get involved:</vt:lpstr>
      <vt:lpstr>THE END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ANTI-BULLYING IN SCHOOLS</dc:title>
  <dc:creator>Kelly Anne Gomez</dc:creator>
  <cp:lastModifiedBy>ann nigro</cp:lastModifiedBy>
  <cp:revision>50</cp:revision>
  <dcterms:created xsi:type="dcterms:W3CDTF">2014-11-20T01:12:48Z</dcterms:created>
  <dcterms:modified xsi:type="dcterms:W3CDTF">2014-11-24T11:08:58Z</dcterms:modified>
</cp:coreProperties>
</file>