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6" autoAdjust="0"/>
    <p:restoredTop sz="94660"/>
  </p:normalViewPr>
  <p:slideViewPr>
    <p:cSldViewPr>
      <p:cViewPr varScale="1">
        <p:scale>
          <a:sx n="64" d="100"/>
          <a:sy n="64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1E22CF-55EB-47FA-9344-6BAC3A9BC6CC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BEE5E-62D5-439F-B162-5E5DE0A6F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1E22CF-55EB-47FA-9344-6BAC3A9BC6CC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BEE5E-62D5-439F-B162-5E5DE0A6F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1E22CF-55EB-47FA-9344-6BAC3A9BC6CC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BEE5E-62D5-439F-B162-5E5DE0A6F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1E22CF-55EB-47FA-9344-6BAC3A9BC6CC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BEE5E-62D5-439F-B162-5E5DE0A6F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1E22CF-55EB-47FA-9344-6BAC3A9BC6CC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BEE5E-62D5-439F-B162-5E5DE0A6F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1E22CF-55EB-47FA-9344-6BAC3A9BC6CC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BEE5E-62D5-439F-B162-5E5DE0A6F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1E22CF-55EB-47FA-9344-6BAC3A9BC6CC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BEE5E-62D5-439F-B162-5E5DE0A6F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1E22CF-55EB-47FA-9344-6BAC3A9BC6CC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BEE5E-62D5-439F-B162-5E5DE0A6F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1E22CF-55EB-47FA-9344-6BAC3A9BC6CC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BEE5E-62D5-439F-B162-5E5DE0A6F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1E22CF-55EB-47FA-9344-6BAC3A9BC6CC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BEE5E-62D5-439F-B162-5E5DE0A6F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1E22CF-55EB-47FA-9344-6BAC3A9BC6CC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5BEE5E-62D5-439F-B162-5E5DE0A6F0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11E22CF-55EB-47FA-9344-6BAC3A9BC6CC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5BEE5E-62D5-439F-B162-5E5DE0A6F0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kidshealth.org/kid/homework/lunch/school_lunches.html" TargetMode="External"/><Relationship Id="rId2" Type="http://schemas.openxmlformats.org/officeDocument/2006/relationships/hyperlink" Target="http://schools.nyc.gov/Offices/Health/GenProgServ/Wellness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flippedtips.complegal/tips/welcom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828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Students Eating “Junk Food” for Lunch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362200"/>
            <a:ext cx="7961376" cy="914400"/>
          </a:xfrm>
        </p:spPr>
        <p:txBody>
          <a:bodyPr>
            <a:normAutofit fontScale="92500"/>
          </a:bodyPr>
          <a:lstStyle/>
          <a:p>
            <a:pPr algn="ctr"/>
            <a:endParaRPr lang="en-US" b="1" i="1" dirty="0" smtClean="0">
              <a:solidFill>
                <a:srgbClr val="FF6600"/>
              </a:solidFill>
            </a:endParaRPr>
          </a:p>
          <a:p>
            <a:pPr algn="ctr"/>
            <a:r>
              <a:rPr lang="en-US" sz="2400" b="1" i="1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6600"/>
                </a:solidFill>
              </a:rPr>
              <a:t>How Can We Encourage Healthier Eating Habits?</a:t>
            </a:r>
            <a:endParaRPr lang="en-US" sz="2400" b="1" i="1" dirty="0">
              <a:ln>
                <a:solidFill>
                  <a:schemeClr val="accent1">
                    <a:lumMod val="75000"/>
                  </a:schemeClr>
                </a:solidFill>
              </a:ln>
              <a:solidFill>
                <a:srgbClr val="FF6600"/>
              </a:solidFill>
            </a:endParaRPr>
          </a:p>
        </p:txBody>
      </p:sp>
      <p:sp>
        <p:nvSpPr>
          <p:cNvPr id="89" name="Oval 88"/>
          <p:cNvSpPr/>
          <p:nvPr/>
        </p:nvSpPr>
        <p:spPr>
          <a:xfrm>
            <a:off x="2209800" y="3733800"/>
            <a:ext cx="2514600" cy="2667000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TextBox 89"/>
          <p:cNvSpPr txBox="1"/>
          <p:nvPr/>
        </p:nvSpPr>
        <p:spPr>
          <a:xfrm>
            <a:off x="6248400" y="55626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cript MT Bold" pitchFamily="66" charset="0"/>
              </a:rPr>
              <a:t>Denise Tinsley</a:t>
            </a:r>
          </a:p>
          <a:p>
            <a:r>
              <a:rPr lang="en-US" dirty="0" smtClean="0">
                <a:latin typeface="Script MT Bold" pitchFamily="66" charset="0"/>
              </a:rPr>
              <a:t>P.S. 28M</a:t>
            </a:r>
          </a:p>
          <a:p>
            <a:r>
              <a:rPr lang="en-US" dirty="0" smtClean="0">
                <a:latin typeface="Script MT Bold" pitchFamily="66" charset="0"/>
              </a:rPr>
              <a:t>dtinsle@schools.nyc.gov</a:t>
            </a:r>
            <a:endParaRPr lang="en-US" dirty="0">
              <a:latin typeface="Script MT Bold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83880" cy="1051560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10600" cy="4187952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r>
              <a:rPr lang="en-US" sz="1800" dirty="0" smtClean="0"/>
              <a:t> </a:t>
            </a:r>
            <a:r>
              <a:rPr lang="en-US" sz="1800" b="1" dirty="0" smtClean="0"/>
              <a:t>The New York City Department of Education Wellness Policy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    </a:t>
            </a:r>
            <a:r>
              <a:rPr lang="en-US" sz="1800" dirty="0" smtClean="0">
                <a:hlinkClick r:id="rId2"/>
              </a:rPr>
              <a:t>http://schools.nyc.gov/Offices/Health/GenProgServ/Wellness.htm</a:t>
            </a: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  </a:t>
            </a:r>
            <a:r>
              <a:rPr lang="en-US" sz="1800" b="1" dirty="0" smtClean="0"/>
              <a:t>Kids Health – School Lunches</a:t>
            </a:r>
            <a:endParaRPr lang="en-US" sz="1800" b="1" dirty="0"/>
          </a:p>
        </p:txBody>
      </p:sp>
      <p:sp>
        <p:nvSpPr>
          <p:cNvPr id="4" name="Rectangle 3"/>
          <p:cNvSpPr/>
          <p:nvPr/>
        </p:nvSpPr>
        <p:spPr>
          <a:xfrm>
            <a:off x="762000" y="3429000"/>
            <a:ext cx="777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http://kidshealth.org/kid/homework/lunch/school_lunches.html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PPA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183880" cy="4187952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What is the problem?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Where is the evidence?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causes the problem?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Is there an existing policy?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are some possible solutions to the problem?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What is the best solution?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flippedtips.complegal/tips/welcome.html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18388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is junk food?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/>
          <a:lstStyle/>
          <a:p>
            <a:r>
              <a:rPr lang="en-US" dirty="0" smtClean="0"/>
              <a:t>Junk food is defined as </a:t>
            </a:r>
            <a:r>
              <a:rPr lang="en-US" b="1" i="1" dirty="0" smtClean="0"/>
              <a:t>food, such as potato chips or candy, that is </a:t>
            </a:r>
            <a:r>
              <a:rPr lang="en-US" b="1" i="1" u="sng" dirty="0" smtClean="0"/>
              <a:t>high in calories</a:t>
            </a:r>
            <a:r>
              <a:rPr lang="en-US" b="1" i="1" dirty="0" smtClean="0"/>
              <a:t> but of </a:t>
            </a:r>
            <a:r>
              <a:rPr lang="en-US" b="1" i="1" u="sng" dirty="0" smtClean="0"/>
              <a:t>little nutritional value</a:t>
            </a:r>
            <a:r>
              <a:rPr lang="en-US" b="1" i="1" dirty="0" smtClean="0"/>
              <a:t>. </a:t>
            </a:r>
          </a:p>
          <a:p>
            <a:endParaRPr lang="en-US" dirty="0"/>
          </a:p>
        </p:txBody>
      </p:sp>
      <p:pic>
        <p:nvPicPr>
          <p:cNvPr id="5" name="Picture 44" descr="C:\Documents and Settings\admin\Local Settings\Temporary Internet Files\Content.IE5\A7IHTPH9\MC90043976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429000"/>
            <a:ext cx="2336074" cy="22098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657600" y="3048000"/>
            <a:ext cx="1905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8000" dirty="0">
                <a:solidFill>
                  <a:srgbClr val="0000FF"/>
                </a:solidFill>
                <a:latin typeface="Calibri"/>
              </a:rPr>
              <a:t>X</a:t>
            </a:r>
            <a:endParaRPr lang="en-US" sz="18000" dirty="0">
              <a:solidFill>
                <a:srgbClr val="00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4572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Define the problem</a:t>
            </a:r>
            <a:endParaRPr lang="en-US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Where is the evidence?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183880" cy="4187952"/>
          </a:xfrm>
        </p:spPr>
        <p:txBody>
          <a:bodyPr/>
          <a:lstStyle/>
          <a:p>
            <a:r>
              <a:rPr lang="en-US" dirty="0" smtClean="0"/>
              <a:t>Each day at lunchtime, we can observe students eating cheese snacks or candy and other sweet snacks instead of a healthy lunch.</a:t>
            </a:r>
          </a:p>
          <a:p>
            <a:r>
              <a:rPr lang="en-US" dirty="0" smtClean="0"/>
              <a:t>Some students take food from the salad bar but discard it.</a:t>
            </a:r>
          </a:p>
          <a:p>
            <a:r>
              <a:rPr lang="en-US" dirty="0" smtClean="0"/>
              <a:t>Several students discard the school lunch instead of eating it, preferring instead to share unhealthy snacks.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72200" y="457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Gather evidence.</a:t>
            </a:r>
            <a:endParaRPr lang="en-US" b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868680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do some students eat unhealthy</a:t>
            </a:r>
            <a:br>
              <a:rPr lang="en-US" dirty="0" smtClean="0"/>
            </a:br>
            <a:r>
              <a:rPr lang="en-US" dirty="0" smtClean="0"/>
              <a:t>           snacks instead of lunch?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458200" cy="4187952"/>
          </a:xfrm>
        </p:spPr>
        <p:txBody>
          <a:bodyPr/>
          <a:lstStyle/>
          <a:p>
            <a:r>
              <a:rPr lang="en-US" dirty="0" smtClean="0"/>
              <a:t>Students may need to learn more about the importance of eating nutritious foods.</a:t>
            </a:r>
          </a:p>
          <a:p>
            <a:pPr lvl="1"/>
            <a:r>
              <a:rPr lang="en-US" dirty="0" smtClean="0"/>
              <a:t>To be physically healthy</a:t>
            </a:r>
          </a:p>
          <a:p>
            <a:pPr lvl="1"/>
            <a:r>
              <a:rPr lang="en-US" dirty="0" smtClean="0"/>
              <a:t>To be able to focus at work and play</a:t>
            </a:r>
          </a:p>
          <a:p>
            <a:r>
              <a:rPr lang="en-US" dirty="0" smtClean="0"/>
              <a:t>Students say that they eat snack food because they like the way it tastes. </a:t>
            </a:r>
          </a:p>
          <a:p>
            <a:r>
              <a:rPr lang="en-US" dirty="0" smtClean="0"/>
              <a:t>Other students say they only like to eat the food they eat at home.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4572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Identify the Causes.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183880" cy="1051560"/>
          </a:xfrm>
        </p:spPr>
        <p:txBody>
          <a:bodyPr/>
          <a:lstStyle/>
          <a:p>
            <a:r>
              <a:rPr lang="en-US" dirty="0" smtClean="0"/>
              <a:t>What is the existing policy?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   </a:t>
            </a:r>
            <a:r>
              <a:rPr lang="en-US" sz="1800" b="1" i="1" dirty="0" smtClean="0"/>
              <a:t>The New York City Department of Education meal policy includes the following goals:</a:t>
            </a:r>
          </a:p>
          <a:p>
            <a:r>
              <a:rPr lang="en-US" sz="1800" dirty="0" smtClean="0"/>
              <a:t>To ensure that food and beverages served at school meet the nutrition recommendations of the </a:t>
            </a:r>
            <a:r>
              <a:rPr lang="en-US" sz="1800" i="1" dirty="0" smtClean="0"/>
              <a:t>U.S. Dietary Guidelines for Americans. </a:t>
            </a:r>
          </a:p>
          <a:p>
            <a:r>
              <a:rPr lang="en-US" sz="1800" dirty="0" smtClean="0"/>
              <a:t>To ensure that school meals provide students with access to a variety of … nutritious, and appealing foods that meet their health and nutritional needs. </a:t>
            </a:r>
          </a:p>
          <a:p>
            <a:r>
              <a:rPr lang="en-US" sz="1800" dirty="0" smtClean="0"/>
              <a:t>To restrict the fat content of meals</a:t>
            </a:r>
          </a:p>
          <a:p>
            <a:r>
              <a:rPr lang="en-US" sz="1800" dirty="0" smtClean="0"/>
              <a:t>To provide limited amounts of sodium and cholesterol. </a:t>
            </a:r>
          </a:p>
          <a:p>
            <a:r>
              <a:rPr lang="en-US" sz="1800" dirty="0" smtClean="0"/>
              <a:t>To offer and promote the consumption of fresh fruit and a variety of vegetables daily. 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53440"/>
            <a:ext cx="8915400" cy="670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policy at the school level?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79448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Students are encouraged to eat school lunch, or to bring a healthy lunch from home.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Students are discouraged from bringing snack food to eat instead of eating a healthy meal.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CHALK program (</a:t>
            </a:r>
            <a:r>
              <a:rPr lang="en-US" i="1" dirty="0" smtClean="0"/>
              <a:t>Choosing Healthy and Active Lifestyles for Kids</a:t>
            </a:r>
            <a:r>
              <a:rPr lang="en-US" dirty="0" smtClean="0"/>
              <a:t>) encourages healthy habits for all.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8183880" cy="5943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some possible solutions?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183880" cy="4187952"/>
          </a:xfrm>
        </p:spPr>
        <p:txBody>
          <a:bodyPr/>
          <a:lstStyle/>
          <a:p>
            <a:r>
              <a:rPr lang="en-US" dirty="0" smtClean="0"/>
              <a:t>Intensify efforts to educate students about the importance of eating healthy meals.</a:t>
            </a:r>
          </a:p>
          <a:p>
            <a:r>
              <a:rPr lang="en-US" dirty="0" smtClean="0"/>
              <a:t>Include parents in a campaign to improve students’ lunchtime eating habits.</a:t>
            </a:r>
          </a:p>
          <a:p>
            <a:r>
              <a:rPr lang="en-US" dirty="0" smtClean="0"/>
              <a:t>Initiate a “zero tolerance” for “junk food” during lunchtime.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/>
          <a:lstStyle/>
          <a:p>
            <a:r>
              <a:rPr lang="en-US" dirty="0" smtClean="0"/>
              <a:t>What is the best solution?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183880" cy="4187952"/>
          </a:xfrm>
        </p:spPr>
        <p:txBody>
          <a:bodyPr/>
          <a:lstStyle/>
          <a:p>
            <a:r>
              <a:rPr lang="en-US" dirty="0" smtClean="0"/>
              <a:t>Collaborate with your team to determine the best solution to the problem.</a:t>
            </a:r>
          </a:p>
          <a:p>
            <a:endParaRPr lang="en-US" dirty="0" smtClean="0"/>
          </a:p>
          <a:p>
            <a:r>
              <a:rPr lang="en-US" dirty="0" smtClean="0"/>
              <a:t>Remember to consider </a:t>
            </a:r>
            <a:r>
              <a:rPr lang="en-US" b="1" dirty="0" smtClean="0"/>
              <a:t>feasibility</a:t>
            </a:r>
            <a:r>
              <a:rPr lang="en-US" dirty="0" smtClean="0"/>
              <a:t> vs. </a:t>
            </a:r>
            <a:r>
              <a:rPr lang="en-US" b="1" dirty="0" smtClean="0"/>
              <a:t>effectiveness</a:t>
            </a:r>
            <a:r>
              <a:rPr lang="en-US" dirty="0" smtClean="0"/>
              <a:t>. Which solution makes the most sense to yield positive results?</a:t>
            </a:r>
            <a:endParaRPr lang="en-US" dirty="0"/>
          </a:p>
        </p:txBody>
      </p:sp>
      <p:pic>
        <p:nvPicPr>
          <p:cNvPr id="3076" name="Picture 4" descr="C:\Documents and Settings\admin\Local Settings\Temporary Internet Files\Content.IE5\24SLE0XQ\MC900439592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114800"/>
            <a:ext cx="2362200" cy="2681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198</TotalTime>
  <Words>491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Aspect</vt:lpstr>
      <vt:lpstr>Students Eating “Junk Food” for Lunch</vt:lpstr>
      <vt:lpstr>PPA Process</vt:lpstr>
      <vt:lpstr>  What is junk food?</vt:lpstr>
      <vt:lpstr>Where is the evidence?</vt:lpstr>
      <vt:lpstr>Why do some students eat unhealthy            snacks instead of lunch?    </vt:lpstr>
      <vt:lpstr>What is the existing policy?</vt:lpstr>
      <vt:lpstr>What is the policy at the school level?</vt:lpstr>
      <vt:lpstr>What are some possible solutions?</vt:lpstr>
      <vt:lpstr>What is the best solution?</vt:lpstr>
      <vt:lpstr>Resources</vt:lpstr>
    </vt:vector>
  </TitlesOfParts>
  <Company>NYCDOE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Students Eating “Junk Food” for Lunch</dc:title>
  <dc:creator>Administrator</dc:creator>
  <cp:lastModifiedBy>ann nigro</cp:lastModifiedBy>
  <cp:revision>9</cp:revision>
  <dcterms:created xsi:type="dcterms:W3CDTF">2014-11-02T23:56:00Z</dcterms:created>
  <dcterms:modified xsi:type="dcterms:W3CDTF">2014-11-06T01:20:52Z</dcterms:modified>
</cp:coreProperties>
</file>