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2" r:id="rId7"/>
    <p:sldId id="260" r:id="rId8"/>
    <p:sldId id="261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9/11/2014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scala2@schools.ny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cation.com/debate/should-schools-have-homewor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2a.html" TargetMode="External"/><Relationship Id="rId7" Type="http://schemas.openxmlformats.org/officeDocument/2006/relationships/hyperlink" Target="http://www2.maxwell.syr.edu/plegal/ppae/step6a.html" TargetMode="External"/><Relationship Id="rId2" Type="http://schemas.openxmlformats.org/officeDocument/2006/relationships/hyperlink" Target="http://www2.maxwell.syr.edu/plegal/ppae/step1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ppae/step5a.html" TargetMode="External"/><Relationship Id="rId5" Type="http://schemas.openxmlformats.org/officeDocument/2006/relationships/hyperlink" Target="http://www2.maxwell.syr.edu/plegal/ppae/step4a.html" TargetMode="External"/><Relationship Id="rId4" Type="http://schemas.openxmlformats.org/officeDocument/2006/relationships/hyperlink" Target="http://www2.maxwell.syr.edu/plegal/ppae/step3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54718" y="2123668"/>
            <a:ext cx="7551601" cy="2455934"/>
          </a:xfrm>
        </p:spPr>
        <p:txBody>
          <a:bodyPr/>
          <a:lstStyle/>
          <a:p>
            <a:pPr algn="ctr"/>
            <a:r>
              <a:rPr lang="en-US" dirty="0" smtClean="0"/>
              <a:t>Students not completing Homework!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Stephanie Scala</a:t>
            </a:r>
          </a:p>
          <a:p>
            <a:r>
              <a:rPr lang="en-US" dirty="0" smtClean="0"/>
              <a:t>P.S.28 Wright Brothers Elementary School</a:t>
            </a:r>
          </a:p>
          <a:p>
            <a:r>
              <a:rPr lang="en-US" dirty="0" smtClean="0">
                <a:hlinkClick r:id="rId2"/>
              </a:rPr>
              <a:t>sscala2@schools.nyc.gov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006841" cy="34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0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54315"/>
            <a:ext cx="7716837" cy="1447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Solutions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402115"/>
            <a:ext cx="7716838" cy="399868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Teachers can assign less work. </a:t>
            </a:r>
          </a:p>
          <a:p>
            <a:r>
              <a:rPr lang="en-US" sz="3600" dirty="0" smtClean="0"/>
              <a:t>Teachers can assign work that is more fun and creative.</a:t>
            </a:r>
          </a:p>
          <a:p>
            <a:pPr algn="ctr"/>
            <a:r>
              <a:rPr lang="en-US" sz="3600" dirty="0" smtClean="0"/>
              <a:t>Develop a homework schedule, a spot and time where you can complete it everyday before participating in other activities.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2714" y="0"/>
            <a:ext cx="1941286" cy="29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1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Pick one!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 Talk with your partner and decide on which solution YOU think is best to help with this problem!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9343" y="43180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4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lets review and Vote!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576286"/>
            <a:ext cx="7716838" cy="38245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hlinkClick r:id="rId2"/>
              </a:rPr>
              <a:t>What's your Opinion??</a:t>
            </a: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6285" y="3283856"/>
            <a:ext cx="4475238" cy="3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9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411223"/>
            <a:ext cx="7716837" cy="1277910"/>
          </a:xfrm>
        </p:spPr>
        <p:txBody>
          <a:bodyPr/>
          <a:lstStyle/>
          <a:p>
            <a:pPr algn="ctr"/>
            <a:r>
              <a:rPr lang="en-US" sz="8000" dirty="0" smtClean="0"/>
              <a:t>PPA Process 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22447"/>
            <a:ext cx="7884390" cy="3810300"/>
          </a:xfrm>
        </p:spPr>
        <p:txBody>
          <a:bodyPr>
            <a:normAutofit lnSpcReduction="10000"/>
          </a:bodyPr>
          <a:lstStyle/>
          <a:p>
            <a:pPr marL="822960" lvl="1" indent="-457200" fontAlgn="auto">
              <a:spcAft>
                <a:spcPts val="0"/>
              </a:spcAft>
              <a:buAutoNum type="arabicPeriod"/>
              <a:defRPr/>
            </a:pPr>
            <a:r>
              <a:rPr lang="en-US" dirty="0" smtClean="0">
                <a:hlinkClick r:id="rId2"/>
              </a:rPr>
              <a:t>What </a:t>
            </a:r>
            <a:r>
              <a:rPr lang="en-US" dirty="0">
                <a:hlinkClick r:id="rId2"/>
              </a:rPr>
              <a:t>is the problem?</a:t>
            </a:r>
            <a:r>
              <a:rPr lang="en-US" dirty="0"/>
              <a:t> </a:t>
            </a:r>
            <a:endParaRPr lang="en-US" dirty="0" smtClean="0"/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r>
              <a:rPr lang="en-US" dirty="0" smtClean="0">
                <a:hlinkClick r:id="rId3"/>
              </a:rPr>
              <a:t>Where </a:t>
            </a:r>
            <a:r>
              <a:rPr lang="en-US" dirty="0">
                <a:hlinkClick r:id="rId3"/>
              </a:rPr>
              <a:t>is the evidence?</a:t>
            </a:r>
            <a:r>
              <a:rPr lang="en-US" dirty="0"/>
              <a:t> </a:t>
            </a:r>
            <a:endParaRPr lang="en-US" dirty="0" smtClean="0"/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r>
              <a:rPr lang="en-US" dirty="0" smtClean="0">
                <a:hlinkClick r:id="rId4"/>
              </a:rPr>
              <a:t> What </a:t>
            </a:r>
            <a:r>
              <a:rPr lang="en-US" dirty="0">
                <a:hlinkClick r:id="rId4"/>
              </a:rPr>
              <a:t>are the causes?</a:t>
            </a:r>
            <a:r>
              <a:rPr lang="en-US" dirty="0"/>
              <a:t> </a:t>
            </a:r>
            <a:endParaRPr lang="en-US" dirty="0" smtClean="0"/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r>
              <a:rPr lang="en-US" dirty="0" smtClean="0">
                <a:hlinkClick r:id="rId5"/>
              </a:rPr>
              <a:t> What </a:t>
            </a:r>
            <a:r>
              <a:rPr lang="en-US" dirty="0">
                <a:hlinkClick r:id="rId5"/>
              </a:rPr>
              <a:t>is the existing policy</a:t>
            </a:r>
            <a:r>
              <a:rPr lang="en-US" dirty="0" smtClean="0">
                <a:hlinkClick r:id="rId5"/>
              </a:rPr>
              <a:t>?</a:t>
            </a:r>
            <a:endParaRPr lang="en-US" dirty="0" smtClean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endParaRPr lang="en-US" dirty="0" smtClean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r>
              <a:rPr lang="en-US" dirty="0" smtClean="0">
                <a:hlinkClick r:id="rId6"/>
              </a:rPr>
              <a:t> What </a:t>
            </a:r>
            <a:r>
              <a:rPr lang="en-US" dirty="0">
                <a:hlinkClick r:id="rId6"/>
              </a:rPr>
              <a:t>policies can you create to correct the problem</a:t>
            </a:r>
            <a:r>
              <a:rPr lang="en-US" dirty="0" smtClean="0">
                <a:hlinkClick r:id="rId6"/>
              </a:rPr>
              <a:t>?</a:t>
            </a:r>
            <a:endParaRPr lang="en-US" dirty="0" smtClean="0"/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822960" lvl="1" indent="-457200" fontAlgn="auto">
              <a:spcAft>
                <a:spcPts val="0"/>
              </a:spcAft>
              <a:buAutoNum type="arabicPeriod" startAt="2"/>
              <a:defRPr/>
            </a:pPr>
            <a:r>
              <a:rPr lang="en-US" dirty="0" smtClean="0">
                <a:hlinkClick r:id="rId7"/>
              </a:rPr>
              <a:t> What </a:t>
            </a:r>
            <a:r>
              <a:rPr lang="en-US" dirty="0">
                <a:hlinkClick r:id="rId7"/>
              </a:rPr>
              <a:t>is the best policy to correct the problem?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713890"/>
            <a:ext cx="7716838" cy="36869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Homework is defined as out-of-class tasks assigned to students as an extension or elaboration of classroom work. 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75" y="4309657"/>
            <a:ext cx="3388326" cy="24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4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966145"/>
            <a:ext cx="7716837" cy="1853255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rgbClr val="FFFF00"/>
                </a:solidFill>
              </a:rPr>
              <a:t>Why is Homework    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       Important?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Learning</a:t>
            </a:r>
          </a:p>
          <a:p>
            <a:r>
              <a:rPr lang="en-US" dirty="0" smtClean="0"/>
              <a:t>Teaches and Reinforces Good Work Habits </a:t>
            </a:r>
          </a:p>
          <a:p>
            <a:r>
              <a:rPr lang="en-US" dirty="0" smtClean="0"/>
              <a:t>Teaches Responsibility </a:t>
            </a:r>
          </a:p>
          <a:p>
            <a:r>
              <a:rPr lang="en-US" dirty="0" smtClean="0"/>
              <a:t>Teaches Time Management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261" y="4067443"/>
            <a:ext cx="3464855" cy="27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3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Evidence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9116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states that homework is not being done on a regular basis due to lack of interest in subject areas.</a:t>
            </a:r>
          </a:p>
          <a:p>
            <a:r>
              <a:rPr lang="en-US" dirty="0" smtClean="0"/>
              <a:t>Research states that students are not completing homework due to excessive amounts being assigned. </a:t>
            </a:r>
          </a:p>
          <a:p>
            <a:r>
              <a:rPr lang="en-US" dirty="0" smtClean="0"/>
              <a:t>Some teachers are more lenient then others in counting homework towards grades so students feel it is not important to complete.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856" y="0"/>
            <a:ext cx="2884715" cy="28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4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922723"/>
            <a:ext cx="7716838" cy="54780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Lets think…….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Why is homework not being completed by students?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1042" y="1892301"/>
            <a:ext cx="2974276" cy="34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7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Causes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401"/>
            <a:ext cx="7982085" cy="385676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sz="3400" dirty="0" smtClean="0"/>
              <a:t>Distraction from a nice day</a:t>
            </a:r>
          </a:p>
          <a:p>
            <a:pPr>
              <a:buFontTx/>
              <a:buChar char="-"/>
            </a:pPr>
            <a:r>
              <a:rPr lang="en-US" sz="3400" dirty="0" smtClean="0"/>
              <a:t>No one to help with homework</a:t>
            </a:r>
          </a:p>
          <a:p>
            <a:pPr>
              <a:buFontTx/>
              <a:buChar char="-"/>
            </a:pPr>
            <a:r>
              <a:rPr lang="en-US" sz="3400" dirty="0" smtClean="0"/>
              <a:t>No motivation to complete </a:t>
            </a:r>
          </a:p>
          <a:p>
            <a:pPr>
              <a:buFontTx/>
              <a:buChar char="-"/>
            </a:pPr>
            <a:r>
              <a:rPr lang="en-US" sz="3400" dirty="0" smtClean="0"/>
              <a:t>Students not paying attention in class to understand how to complete the </a:t>
            </a:r>
            <a:r>
              <a:rPr lang="en-US" sz="3400" dirty="0" smtClean="0"/>
              <a:t>homework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xmlns="" val="5846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Popular statements…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entury Gothic" charset="0"/>
              </a:rPr>
              <a:t>I didn</a:t>
            </a:r>
            <a:r>
              <a:rPr lang="ja-JP" altLang="en-US" sz="2800" dirty="0">
                <a:latin typeface="Century Gothic" charset="0"/>
              </a:rPr>
              <a:t>’</a:t>
            </a:r>
            <a:r>
              <a:rPr lang="en-US" sz="2800" dirty="0">
                <a:latin typeface="Century Gothic" charset="0"/>
              </a:rPr>
              <a:t>t have </a:t>
            </a:r>
            <a:r>
              <a:rPr lang="en-US" sz="2800" dirty="0" smtClean="0">
                <a:latin typeface="Century Gothic" charset="0"/>
              </a:rPr>
              <a:t>time</a:t>
            </a:r>
          </a:p>
          <a:p>
            <a:pPr marL="0" indent="0">
              <a:buNone/>
            </a:pPr>
            <a:endParaRPr lang="en-US" sz="2800" dirty="0">
              <a:latin typeface="Century Gothic" charset="0"/>
            </a:endParaRPr>
          </a:p>
          <a:p>
            <a:r>
              <a:rPr lang="en-US" sz="2800" dirty="0">
                <a:latin typeface="Century Gothic" charset="0"/>
              </a:rPr>
              <a:t>I lost </a:t>
            </a:r>
            <a:r>
              <a:rPr lang="en-US" sz="2800" dirty="0" smtClean="0">
                <a:latin typeface="Century Gothic" charset="0"/>
              </a:rPr>
              <a:t>it</a:t>
            </a:r>
          </a:p>
          <a:p>
            <a:pPr marL="0" indent="0">
              <a:buNone/>
            </a:pPr>
            <a:endParaRPr lang="en-US" sz="2800" dirty="0">
              <a:latin typeface="Century Gothic" charset="0"/>
            </a:endParaRPr>
          </a:p>
          <a:p>
            <a:r>
              <a:rPr lang="en-US" sz="2800" dirty="0" smtClean="0">
                <a:latin typeface="Century Gothic" charset="0"/>
              </a:rPr>
              <a:t>I </a:t>
            </a:r>
            <a:r>
              <a:rPr lang="en-US" sz="2800" dirty="0">
                <a:latin typeface="Century Gothic" charset="0"/>
              </a:rPr>
              <a:t>didn</a:t>
            </a:r>
            <a:r>
              <a:rPr lang="ja-JP" altLang="en-US" sz="2800" dirty="0">
                <a:latin typeface="Century Gothic" charset="0"/>
              </a:rPr>
              <a:t>’</a:t>
            </a:r>
            <a:r>
              <a:rPr lang="en-US" sz="2800" dirty="0">
                <a:latin typeface="Century Gothic" charset="0"/>
              </a:rPr>
              <a:t>t understand it</a:t>
            </a:r>
          </a:p>
          <a:p>
            <a:endParaRPr lang="en-US" dirty="0"/>
          </a:p>
        </p:txBody>
      </p:sp>
      <p:pic>
        <p:nvPicPr>
          <p:cNvPr id="4" name="Picture 3" descr="C:\Users\coconnor\AppData\Local\Microsoft\Windows\Temporary Internet Files\Content.IE5\VWIVAFOM\MC900060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286" y="2692400"/>
            <a:ext cx="2861826" cy="389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41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Existing Policies….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Homework completion plays a significant part in overall grades.</a:t>
            </a:r>
          </a:p>
          <a:p>
            <a:r>
              <a:rPr lang="en-US" sz="2800" dirty="0" smtClean="0"/>
              <a:t>Students are required to complete homework each night. </a:t>
            </a:r>
          </a:p>
          <a:p>
            <a:r>
              <a:rPr lang="en-US" sz="2800" dirty="0" smtClean="0"/>
              <a:t>Teachers more frequently are assigning and checking homework</a:t>
            </a:r>
          </a:p>
          <a:p>
            <a:r>
              <a:rPr lang="en-US" sz="2800" dirty="0" smtClean="0"/>
              <a:t>Workshops/Tutors are becoming more popular in helping students with homework.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0286" y="78442"/>
            <a:ext cx="2503714" cy="26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1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2670</TotalTime>
  <Words>330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Students not completing Homework! </vt:lpstr>
      <vt:lpstr>PPA Process </vt:lpstr>
      <vt:lpstr>What is Homework?</vt:lpstr>
      <vt:lpstr>       Why is Homework                      Important? </vt:lpstr>
      <vt:lpstr>Evidence </vt:lpstr>
      <vt:lpstr>Slide 6</vt:lpstr>
      <vt:lpstr>Causes </vt:lpstr>
      <vt:lpstr>Popular statements…</vt:lpstr>
      <vt:lpstr>Existing Policies….</vt:lpstr>
      <vt:lpstr>Solutions</vt:lpstr>
      <vt:lpstr>Pick one!</vt:lpstr>
      <vt:lpstr>Now lets review and Vote!</vt:lpstr>
    </vt:vector>
  </TitlesOfParts>
  <Company>ps28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Attendance in School </dc:title>
  <dc:creator>ps28 ps28</dc:creator>
  <cp:lastModifiedBy>ann nigro</cp:lastModifiedBy>
  <cp:revision>21</cp:revision>
  <dcterms:created xsi:type="dcterms:W3CDTF">2014-08-26T17:00:59Z</dcterms:created>
  <dcterms:modified xsi:type="dcterms:W3CDTF">2014-09-11T12:35:19Z</dcterms:modified>
</cp:coreProperties>
</file>