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>
        <p:scale>
          <a:sx n="75" d="100"/>
          <a:sy n="75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FE9D-8D89-0341-8682-34E4AD245DD0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F159-389E-E948-823B-0DAFECF97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Bullying is intolerable, aggressive behavior among school aged children that involves a real or perceived power imbalance.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student is being bullied or victimized when he or she is exposed, repeatedly and over time, to negative actions on the part of one or more students.”</a:t>
            </a:r>
          </a:p>
          <a:p>
            <a:r>
              <a:rPr lang="en-US" b="1" dirty="0" smtClean="0"/>
              <a:t>Physical: </a:t>
            </a:r>
            <a:r>
              <a:rPr lang="en-US" dirty="0" smtClean="0"/>
              <a:t>Hitting, kicking, shoving, spitting</a:t>
            </a:r>
          </a:p>
          <a:p>
            <a:r>
              <a:rPr lang="en-US" b="1" dirty="0" smtClean="0"/>
              <a:t>Verbal: </a:t>
            </a:r>
            <a:r>
              <a:rPr lang="en-US" dirty="0" smtClean="0"/>
              <a:t>Taunting, teasing, racial slurs, verbal harassment, threatening, obscene gestures</a:t>
            </a:r>
          </a:p>
          <a:p>
            <a:r>
              <a:rPr lang="en-US" b="1" dirty="0" smtClean="0"/>
              <a:t>Relational: </a:t>
            </a:r>
            <a:r>
              <a:rPr lang="en-US" dirty="0" smtClean="0"/>
              <a:t>Purposely excluding someone from groups and clubs (spreading rumors, gossiping)</a:t>
            </a:r>
          </a:p>
          <a:p>
            <a:r>
              <a:rPr lang="en-US" b="1" dirty="0" smtClean="0"/>
              <a:t>Cyber-bullying: </a:t>
            </a:r>
            <a:r>
              <a:rPr lang="en-US" dirty="0" smtClean="0"/>
              <a:t>Use of technology to achieve bullying (cell phone, email, Facebook, etc.)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EF159-389E-E948-823B-0DAFECF977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52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068C30C-DC56-6946-96E1-21B51B9A451B}" type="datetimeFigureOut">
              <a:rPr lang="en-US" smtClean="0"/>
              <a:pPr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1781CB0-46D5-CB44-A5EE-B382D73DD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yber%20Bullying%20PSA%20video%20-%20TeacherTube" TargetMode="External"/><Relationship Id="rId2" Type="http://schemas.openxmlformats.org/officeDocument/2006/relationships/hyperlink" Target="http://nobullying.com/why-back-to-school-safety-should-be-addresse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lippedtips.com/plegal/tips/welcom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eachertube.com/video/cyber-bullying-psa-video-260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nyc.gov/NR/rdonlyres/68542AE0-CA99-4C8B-A31B-A1E96FEC7633/0/A83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obullying.com/the-rabbit-and-the-bear-the-paws-of-federal-laws-is-it-really-fai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64583"/>
            <a:ext cx="8153400" cy="151341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   Bullying and Cyber Bullying</a:t>
            </a:r>
            <a:br>
              <a:rPr lang="en-US" sz="3600" dirty="0" smtClean="0"/>
            </a:br>
            <a:r>
              <a:rPr lang="en-US" sz="3600" dirty="0" smtClean="0"/>
              <a:t>In the </a:t>
            </a:r>
            <a:r>
              <a:rPr lang="en-US" sz="3600" dirty="0"/>
              <a:t>S</a:t>
            </a:r>
            <a:r>
              <a:rPr lang="en-US" sz="3600" dirty="0" smtClean="0"/>
              <a:t>chool Community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299" y="5410990"/>
            <a:ext cx="5988678" cy="1174650"/>
          </a:xfrm>
        </p:spPr>
        <p:txBody>
          <a:bodyPr/>
          <a:lstStyle/>
          <a:p>
            <a:r>
              <a:rPr lang="en-US" dirty="0" err="1" smtClean="0"/>
              <a:t>Yohany</a:t>
            </a:r>
            <a:r>
              <a:rPr lang="en-US" dirty="0" smtClean="0"/>
              <a:t> </a:t>
            </a:r>
            <a:r>
              <a:rPr lang="en-US" dirty="0" err="1" smtClean="0"/>
              <a:t>Reinoso</a:t>
            </a:r>
            <a:endParaRPr lang="en-US" dirty="0" smtClean="0"/>
          </a:p>
          <a:p>
            <a:r>
              <a:rPr lang="en-US" dirty="0" smtClean="0"/>
              <a:t>Class 520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145" y="1905000"/>
            <a:ext cx="5513916" cy="3505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997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National Institutes of Health (NIH).</a:t>
            </a:r>
          </a:p>
          <a:p>
            <a:r>
              <a:rPr lang="en-US" i="1" dirty="0" smtClean="0"/>
              <a:t>Journal </a:t>
            </a:r>
            <a:r>
              <a:rPr lang="en-US" i="1" dirty="0"/>
              <a:t>of Adolescent Health</a:t>
            </a:r>
            <a:r>
              <a:rPr lang="en-US" i="1" dirty="0" smtClean="0"/>
              <a:t>,</a:t>
            </a:r>
          </a:p>
          <a:p>
            <a:r>
              <a:rPr lang="en-US" i="1" dirty="0" smtClean="0"/>
              <a:t>safetyweb-bullying</a:t>
            </a:r>
          </a:p>
          <a:p>
            <a:r>
              <a:rPr lang="en-US" dirty="0" smtClean="0">
                <a:hlinkClick r:id="rId2"/>
              </a:rPr>
              <a:t>back-to-school-safety</a:t>
            </a:r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Cyber Bullying PSA video </a:t>
            </a:r>
            <a:endParaRPr lang="en-US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“When </a:t>
            </a:r>
            <a:r>
              <a:rPr lang="en-US" dirty="0"/>
              <a:t>people hurt you over and over, think of them like sand paper; They may scratch and hurt you a bit, but in the end, you end up polished and they end up </a:t>
            </a:r>
            <a:r>
              <a:rPr lang="en-US" dirty="0" smtClean="0"/>
              <a:t>useless.” </a:t>
            </a:r>
          </a:p>
          <a:p>
            <a:pPr marL="0" indent="0">
              <a:buNone/>
            </a:pPr>
            <a:r>
              <a:rPr lang="en-US" dirty="0" smtClean="0"/>
              <a:t>Chris </a:t>
            </a:r>
            <a:r>
              <a:rPr lang="en-US" dirty="0" err="1" smtClean="0"/>
              <a:t>Colfer</a:t>
            </a: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1828800"/>
            <a:ext cx="3122613" cy="279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8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PPA Process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problem </a:t>
            </a:r>
          </a:p>
          <a:p>
            <a:r>
              <a:rPr lang="en-US" dirty="0" smtClean="0"/>
              <a:t>Gather evidence </a:t>
            </a:r>
          </a:p>
          <a:p>
            <a:r>
              <a:rPr lang="en-US" dirty="0" smtClean="0"/>
              <a:t>Identify the Causes</a:t>
            </a:r>
          </a:p>
          <a:p>
            <a:r>
              <a:rPr lang="en-US" dirty="0" smtClean="0"/>
              <a:t>Evaluate an Existing Policy</a:t>
            </a:r>
          </a:p>
          <a:p>
            <a:r>
              <a:rPr lang="en-US" dirty="0" smtClean="0"/>
              <a:t>Develop Solutions</a:t>
            </a:r>
          </a:p>
          <a:p>
            <a:r>
              <a:rPr lang="en-US" dirty="0" smtClean="0"/>
              <a:t>Select the Best Solution (Feasibility vs. Effectiveness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flippedtips.com/plegal/tips/welcome.html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788" y="1955800"/>
            <a:ext cx="3639911" cy="2654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603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270000"/>
            <a:ext cx="8393723" cy="5412154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How would you define bullying?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is the difference between bullying and cyber bullying?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What are some of the types of bullying?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i="1" dirty="0"/>
              <a:t>Are parents to blame for creating a bullying child and planting seeds of bullying behaviors?</a:t>
            </a:r>
            <a:r>
              <a:rPr lang="en-US" i="1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37300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behavior is repeated, or has the potential to be repeated, over time. 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ctions </a:t>
            </a:r>
            <a:r>
              <a:rPr lang="en-US" dirty="0"/>
              <a:t>such as making threats, spreading rumors, attacking someone physically or </a:t>
            </a:r>
            <a:r>
              <a:rPr lang="en-US" dirty="0" smtClean="0"/>
              <a:t>verbally.</a:t>
            </a:r>
          </a:p>
          <a:p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xcluding </a:t>
            </a:r>
            <a:r>
              <a:rPr lang="en-US" dirty="0"/>
              <a:t>someone from a group on purpose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4346726"/>
            <a:ext cx="4178300" cy="2181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812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53" y="116881"/>
            <a:ext cx="7431447" cy="1143000"/>
          </a:xfrm>
        </p:spPr>
        <p:txBody>
          <a:bodyPr/>
          <a:lstStyle/>
          <a:p>
            <a:r>
              <a:rPr lang="en-US" dirty="0" smtClean="0"/>
              <a:t>Identify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048"/>
            <a:ext cx="8229600" cy="521069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Intolerance </a:t>
            </a:r>
            <a:r>
              <a:rPr lang="en-US" dirty="0"/>
              <a:t>and </a:t>
            </a:r>
            <a:r>
              <a:rPr lang="en-US" dirty="0" smtClean="0"/>
              <a:t>discrimination</a:t>
            </a:r>
          </a:p>
          <a:p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or racial differences </a:t>
            </a:r>
            <a:endParaRPr lang="en-US" dirty="0" smtClean="0"/>
          </a:p>
          <a:p>
            <a:r>
              <a:rPr lang="en-US" dirty="0" smtClean="0"/>
              <a:t>Low Self-Worth</a:t>
            </a:r>
          </a:p>
          <a:p>
            <a:r>
              <a:rPr lang="en-US" dirty="0" smtClean="0"/>
              <a:t>Depression </a:t>
            </a:r>
          </a:p>
          <a:p>
            <a:r>
              <a:rPr lang="en-US" dirty="0" smtClean="0"/>
              <a:t>Who is at risk?</a:t>
            </a:r>
            <a:endParaRPr lang="en-US" dirty="0"/>
          </a:p>
          <a:p>
            <a:r>
              <a:rPr lang="en-US" dirty="0" smtClean="0"/>
              <a:t>What are the risk factors?</a:t>
            </a:r>
          </a:p>
          <a:p>
            <a:r>
              <a:rPr lang="en-US" dirty="0" smtClean="0"/>
              <a:t>How can we identify warning signs?</a:t>
            </a:r>
          </a:p>
          <a:p>
            <a:r>
              <a:rPr lang="en-US" dirty="0" smtClean="0"/>
              <a:t>What are the effects of bullying/cyber bullying?</a:t>
            </a:r>
          </a:p>
          <a:p>
            <a:r>
              <a:rPr lang="en-US" dirty="0" smtClean="0"/>
              <a:t>How frequent do you think it happens?</a:t>
            </a:r>
          </a:p>
          <a:p>
            <a:r>
              <a:rPr lang="en-US" dirty="0" smtClean="0">
                <a:hlinkClick r:id="rId2"/>
              </a:rPr>
              <a:t>cyber-bullying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1" y="1892300"/>
            <a:ext cx="3835400" cy="302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2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 Existing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38300"/>
            <a:ext cx="7583488" cy="4933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Prevention:</a:t>
            </a:r>
          </a:p>
          <a:p>
            <a:r>
              <a:rPr lang="en-US" sz="2000" dirty="0">
                <a:effectLst/>
              </a:rPr>
              <a:t>The Discipline Code and Bill of Student Rights and Responsibilities, K-12 </a:t>
            </a:r>
            <a:r>
              <a:rPr lang="en-US" sz="2000" dirty="0" smtClean="0">
                <a:effectLst/>
              </a:rPr>
              <a:t> (</a:t>
            </a:r>
            <a:r>
              <a:rPr lang="en-US" sz="2000" dirty="0" smtClean="0">
                <a:effectLst/>
                <a:hlinkClick r:id="rId2"/>
              </a:rPr>
              <a:t>Chancellor Regulation A-832</a:t>
            </a:r>
            <a:r>
              <a:rPr lang="en-US" sz="2000" dirty="0" smtClean="0">
                <a:effectLst/>
              </a:rPr>
              <a:t>)</a:t>
            </a:r>
            <a:endParaRPr lang="en-US" sz="2000" dirty="0"/>
          </a:p>
          <a:p>
            <a:r>
              <a:rPr lang="en-US" sz="2000" dirty="0" smtClean="0"/>
              <a:t>Help </a:t>
            </a:r>
            <a:r>
              <a:rPr lang="en-US" sz="2000" dirty="0"/>
              <a:t>kids understand bullying. Talk about what bullying is and how to stand up to it safely. Tell kids bullying is unacceptable. Make sure kids know how to get help.</a:t>
            </a:r>
          </a:p>
          <a:p>
            <a:r>
              <a:rPr lang="en-US" sz="2000" dirty="0"/>
              <a:t>Keep the lines of communication open. Check in with kids often. Listen to them. Know their friends, ask about school, and understand their concerns.</a:t>
            </a:r>
          </a:p>
          <a:p>
            <a:r>
              <a:rPr lang="en-US" sz="2000" dirty="0"/>
              <a:t>Encourage kids to do what they love. Special activities, interests, and hobbies can boost confidence, help kids make friends, and protect them from bullying behavior.</a:t>
            </a:r>
          </a:p>
          <a:p>
            <a:r>
              <a:rPr lang="en-US" sz="2000" dirty="0"/>
              <a:t>Model how to treat others with kindness and </a:t>
            </a:r>
            <a:r>
              <a:rPr lang="en-US" sz="2000" dirty="0" smtClean="0"/>
              <a:t>respect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05959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Intervention:</a:t>
            </a:r>
          </a:p>
          <a:p>
            <a:r>
              <a:rPr lang="en-US" dirty="0"/>
              <a:t>What Can Bullying Lead To?</a:t>
            </a:r>
            <a:endParaRPr lang="en-US" dirty="0" smtClean="0"/>
          </a:p>
          <a:p>
            <a:r>
              <a:rPr lang="en-US" dirty="0" smtClean="0"/>
              <a:t> Assess bullying in your school</a:t>
            </a:r>
          </a:p>
          <a:p>
            <a:r>
              <a:rPr lang="en-US" dirty="0" smtClean="0"/>
              <a:t>Engage parents and youth/</a:t>
            </a:r>
            <a:r>
              <a:rPr lang="en-US" dirty="0"/>
              <a:t>Internet Safety Tips For Families</a:t>
            </a:r>
            <a:endParaRPr lang="en-US" dirty="0" smtClean="0"/>
          </a:p>
          <a:p>
            <a:r>
              <a:rPr lang="en-US" dirty="0" smtClean="0"/>
              <a:t>Create policies and rules </a:t>
            </a:r>
          </a:p>
          <a:p>
            <a:r>
              <a:rPr lang="en-US" dirty="0" smtClean="0"/>
              <a:t>Build a safe environment and be consistent</a:t>
            </a:r>
          </a:p>
          <a:p>
            <a:r>
              <a:rPr lang="en-US" dirty="0" smtClean="0"/>
              <a:t>Educate students and school staff</a:t>
            </a:r>
          </a:p>
          <a:p>
            <a:r>
              <a:rPr lang="en-US" dirty="0" smtClean="0">
                <a:hlinkClick r:id="rId2"/>
              </a:rPr>
              <a:t>nobullying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1511300"/>
            <a:ext cx="3441699" cy="1714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1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Stop it on the spot</a:t>
            </a:r>
          </a:p>
          <a:p>
            <a:r>
              <a:rPr lang="en-US" sz="3600" dirty="0" smtClean="0"/>
              <a:t>Find out what happened</a:t>
            </a:r>
          </a:p>
          <a:p>
            <a:r>
              <a:rPr lang="en-US" sz="3600" dirty="0" smtClean="0"/>
              <a:t>Support the kids involved</a:t>
            </a:r>
          </a:p>
          <a:p>
            <a:r>
              <a:rPr lang="en-US" sz="3600" dirty="0" smtClean="0"/>
              <a:t>Be more than a bystander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52" y="2286000"/>
            <a:ext cx="2482048" cy="3052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9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1914"/>
            <a:ext cx="7932737" cy="1283167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>Select the Best Solution </a:t>
            </a:r>
            <a:br>
              <a:rPr lang="en-US" sz="3600" dirty="0" smtClean="0"/>
            </a:br>
            <a:r>
              <a:rPr lang="en-US" sz="3600" dirty="0" smtClean="0"/>
              <a:t>Feasibility vs. Effectiveness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Kids Get Bullied A </a:t>
            </a:r>
            <a:r>
              <a:rPr lang="en-US" dirty="0" smtClean="0"/>
              <a:t>Year?</a:t>
            </a:r>
          </a:p>
          <a:p>
            <a:r>
              <a:rPr lang="en-US" dirty="0"/>
              <a:t>Designing a bullying </a:t>
            </a:r>
            <a:r>
              <a:rPr lang="en-US" dirty="0" smtClean="0"/>
              <a:t>curriculum</a:t>
            </a:r>
          </a:p>
          <a:p>
            <a:r>
              <a:rPr lang="en-US" dirty="0" smtClean="0"/>
              <a:t>Developing anti-bullying slogans</a:t>
            </a:r>
          </a:p>
          <a:p>
            <a:r>
              <a:rPr lang="en-US" dirty="0"/>
              <a:t>Bullying Essays, how to use them correctly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Depression and Bullying, are they connected</a:t>
            </a:r>
            <a:r>
              <a:rPr lang="en-US" dirty="0" smtClean="0"/>
              <a:t>? </a:t>
            </a:r>
          </a:p>
          <a:p>
            <a:r>
              <a:rPr lang="en-US" dirty="0"/>
              <a:t>Anti Bullying </a:t>
            </a:r>
            <a:r>
              <a:rPr lang="en-US" dirty="0" smtClean="0"/>
              <a:t>Organizations</a:t>
            </a:r>
          </a:p>
          <a:p>
            <a:r>
              <a:rPr lang="en-US" dirty="0"/>
              <a:t>Bullying Reasons: Is There A </a:t>
            </a:r>
            <a:r>
              <a:rPr lang="en-US" dirty="0" smtClean="0"/>
              <a:t>Solution </a:t>
            </a:r>
          </a:p>
        </p:txBody>
      </p:sp>
    </p:spTree>
    <p:extLst>
      <p:ext uri="{BB962C8B-B14F-4D97-AF65-F5344CB8AC3E}">
        <p14:creationId xmlns="" xmlns:p14="http://schemas.microsoft.com/office/powerpoint/2010/main" val="1084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1616</TotalTime>
  <Words>583</Words>
  <Application>Microsoft Office PowerPoint</Application>
  <PresentationFormat>On-screen Show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Precedent</vt:lpstr>
      <vt:lpstr>   Bullying and Cyber Bullying In the School Community  </vt:lpstr>
      <vt:lpstr>PPA Process</vt:lpstr>
      <vt:lpstr>Define the Problem </vt:lpstr>
      <vt:lpstr>Evidence of Bullying</vt:lpstr>
      <vt:lpstr>Identify the Causes</vt:lpstr>
      <vt:lpstr>Evaluate an Existing Policy</vt:lpstr>
      <vt:lpstr>Develop Solutions</vt:lpstr>
      <vt:lpstr>Develop Solutions </vt:lpstr>
      <vt:lpstr>Select the Best Solution  Feasibility vs. Effectiveness</vt:lpstr>
      <vt:lpstr>citations</vt:lpstr>
    </vt:vector>
  </TitlesOfParts>
  <Company>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Depression</dc:title>
  <dc:creator>P.S. 28</dc:creator>
  <cp:lastModifiedBy>ann nigro</cp:lastModifiedBy>
  <cp:revision>39</cp:revision>
  <dcterms:created xsi:type="dcterms:W3CDTF">2014-08-28T15:38:40Z</dcterms:created>
  <dcterms:modified xsi:type="dcterms:W3CDTF">2014-09-15T13:44:08Z</dcterms:modified>
</cp:coreProperties>
</file>