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91" r:id="rId1"/>
  </p:sldMasterIdLst>
  <p:sldIdLst>
    <p:sldId id="256" r:id="rId2"/>
    <p:sldId id="263" r:id="rId3"/>
    <p:sldId id="265" r:id="rId4"/>
    <p:sldId id="258" r:id="rId5"/>
    <p:sldId id="257" r:id="rId6"/>
    <p:sldId id="264" r:id="rId7"/>
    <p:sldId id="267" r:id="rId8"/>
    <p:sldId id="268" r:id="rId9"/>
    <p:sldId id="259" r:id="rId10"/>
    <p:sldId id="260" r:id="rId11"/>
    <p:sldId id="261" r:id="rId12"/>
    <p:sldId id="262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855" autoAdjust="0"/>
    <p:restoredTop sz="94662" autoAdjust="0"/>
  </p:normalViewPr>
  <p:slideViewPr>
    <p:cSldViewPr snapToGrid="0" snapToObjects="1">
      <p:cViewPr varScale="1">
        <p:scale>
          <a:sx n="66" d="100"/>
          <a:sy n="66" d="100"/>
        </p:scale>
        <p:origin x="-162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D3E41-E2DE-48B7-AD25-2C05D8372D60}" type="datetime4">
              <a:rPr lang="en-US" smtClean="0"/>
              <a:pPr/>
              <a:t>February 1,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322F-C3D3-334C-9662-3375CE90F0CF}" type="datetimeFigureOut">
              <a:rPr lang="en-US" smtClean="0"/>
              <a:pPr/>
              <a:t>2/1/2015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9BAD-9683-984C-8C8D-16C8BA5B7B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3900322F-C3D3-334C-9662-3375CE90F0CF}" type="datetimeFigureOut">
              <a:rPr lang="en-US" smtClean="0"/>
              <a:pPr/>
              <a:t>2/1/2015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EC29BAD-9683-984C-8C8D-16C8BA5B7B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322F-C3D3-334C-9662-3375CE90F0CF}" type="datetimeFigureOut">
              <a:rPr lang="en-US" smtClean="0"/>
              <a:pPr/>
              <a:t>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9BAD-9683-984C-8C8D-16C8BA5B7B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322F-C3D3-334C-9662-3375CE90F0CF}" type="datetimeFigureOut">
              <a:rPr lang="en-US" smtClean="0"/>
              <a:pPr/>
              <a:t>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9BAD-9683-984C-8C8D-16C8BA5B7B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322F-C3D3-334C-9662-3375CE90F0CF}" type="datetimeFigureOut">
              <a:rPr lang="en-US" smtClean="0"/>
              <a:pPr/>
              <a:t>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9BAD-9683-984C-8C8D-16C8BA5B7B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322F-C3D3-334C-9662-3375CE90F0CF}" type="datetimeFigureOut">
              <a:rPr lang="en-US" smtClean="0"/>
              <a:pPr/>
              <a:t>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78D1B-BB73-41B2-8202-C6678B761557}" type="datetime4">
              <a:rPr lang="en-US" smtClean="0"/>
              <a:pPr/>
              <a:t>February 1,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322F-C3D3-334C-9662-3375CE90F0CF}" type="datetimeFigureOut">
              <a:rPr lang="en-US" smtClean="0"/>
              <a:pPr/>
              <a:t>2/1/2015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9BAD-9683-984C-8C8D-16C8BA5B7B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322F-C3D3-334C-9662-3375CE90F0CF}" type="datetimeFigureOut">
              <a:rPr lang="en-US" smtClean="0"/>
              <a:pPr/>
              <a:t>2/1/2015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9BAD-9683-984C-8C8D-16C8BA5B7B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322F-C3D3-334C-9662-3375CE90F0CF}" type="datetimeFigureOut">
              <a:rPr lang="en-US" smtClean="0"/>
              <a:pPr/>
              <a:t>2/1/2015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9BAD-9683-984C-8C8D-16C8BA5B7B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322F-C3D3-334C-9662-3375CE90F0CF}" type="datetimeFigureOut">
              <a:rPr lang="en-US" smtClean="0"/>
              <a:pPr/>
              <a:t>2/1/2015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9BAD-9683-984C-8C8D-16C8BA5B7B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3900322F-C3D3-334C-9662-3375CE90F0CF}" type="datetimeFigureOut">
              <a:rPr lang="en-US" smtClean="0"/>
              <a:pPr/>
              <a:t>2/1/2015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900322F-C3D3-334C-9662-3375CE90F0CF}" type="datetimeFigureOut">
              <a:rPr lang="en-US" smtClean="0"/>
              <a:pPr/>
              <a:t>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CEC29BAD-9683-984C-8C8D-16C8BA5B7BA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  <p:sldLayoutId id="2147484103" r:id="rId12"/>
    <p:sldLayoutId id="214748410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sciencedaily.com/releases/2009/01/090120195731.ht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jamie.voyles.googlepages.com/" TargetMode="External"/><Relationship Id="rId2" Type="http://schemas.openxmlformats.org/officeDocument/2006/relationships/hyperlink" Target="http://savethefrogs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jmu.edu/biology/faculty/harris/harris.shtml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savethefrogs.com/gifts/info-cards/index.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savethefrogs.com/academy/about.html" TargetMode="External"/><Relationship Id="rId2" Type="http://schemas.openxmlformats.org/officeDocument/2006/relationships/hyperlink" Target="http://flippedtips.com/plegal/tips/bestsol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shingtonpost.com/world/scientists-try-to-save-the-frogs-as-time-runs-out/2012/12/30/3ac5ffec-48c3-11e2-8af9-9b50cb4605a7_story.html" TargetMode="External"/><Relationship Id="rId2" Type="http://schemas.openxmlformats.org/officeDocument/2006/relationships/hyperlink" Target="http://savethefrogs.com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logs.discovery.com/animal_news/2009/11/how-to-save-the-frogs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flippedtips.com/plegal/ppa/intro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wf.org/what-we-do/protect-wildlife/endangered-species.aspx" TargetMode="External"/><Relationship Id="rId3" Type="http://schemas.openxmlformats.org/officeDocument/2006/relationships/hyperlink" Target="http://www.arkive.org/endangered-species/" TargetMode="External"/><Relationship Id="rId7" Type="http://schemas.openxmlformats.org/officeDocument/2006/relationships/image" Target="../media/image12.png"/><Relationship Id="rId2" Type="http://schemas.openxmlformats.org/officeDocument/2006/relationships/hyperlink" Target="https://www.worldwildlife.org/species/directory?direction=desc&amp;sort=extinction_statu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ewscientist.com/topic/endangered-species" TargetMode="Externa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hyperlink" Target="http://sevennaturalwonders.org/endangered-species/" TargetMode="External"/><Relationship Id="rId4" Type="http://schemas.openxmlformats.org/officeDocument/2006/relationships/hyperlink" Target="http://www.allaboutwildlife.com/ten-most-endangered-animals" TargetMode="Externa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nwf.org/wildlife/wildlife-library/amphibians-reptiles-and-fish/california-red-legged-frog.aspx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://www.theguardian.com/environment/gallery/2008/jan/09/conservation.endangeredspecies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vivaboo.com/the-brightly-colored-potentially-lethal-blue-poison-dart-fro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://www.animalspot.net/northern-leopard-frog.htm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freedomsphoenix.com/Article/31990-2008-04-03-population-to-be-sprayed-with-unregistered-pesticide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http://www.thepetitionsite.com/takeaction/401/373/567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5136" y="3400552"/>
            <a:ext cx="7196328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Endangered Animals: </a:t>
            </a:r>
            <a:br>
              <a:rPr lang="en-US" dirty="0" smtClean="0"/>
            </a:br>
            <a:r>
              <a:rPr lang="en-US" dirty="0" smtClean="0"/>
              <a:t>	     Fragile Frogs	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3856" y="5006848"/>
            <a:ext cx="7196328" cy="98755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Michelle Navarro</a:t>
            </a:r>
          </a:p>
          <a:p>
            <a:pPr algn="ctr"/>
            <a:r>
              <a:rPr lang="en-US" dirty="0" smtClean="0"/>
              <a:t>P.S. 128</a:t>
            </a:r>
          </a:p>
          <a:p>
            <a:pPr algn="ctr"/>
            <a:r>
              <a:rPr lang="en-US" dirty="0" smtClean="0"/>
              <a:t>The </a:t>
            </a:r>
            <a:r>
              <a:rPr lang="en-US" dirty="0" err="1" smtClean="0"/>
              <a:t>Aububon</a:t>
            </a:r>
            <a:r>
              <a:rPr lang="en-US" dirty="0" smtClean="0"/>
              <a:t> School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http://images.sciencedaily.com/2009/01/090120195731-larg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9415" y="355600"/>
            <a:ext cx="353568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8503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Evaluate an Existing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1847326"/>
            <a:ext cx="7612064" cy="418203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Groups like </a:t>
            </a:r>
            <a:r>
              <a:rPr lang="en-US" dirty="0" smtClean="0">
                <a:hlinkClick r:id="rId2"/>
              </a:rPr>
              <a:t>SAVE THE FROGS</a:t>
            </a:r>
            <a:r>
              <a:rPr lang="en-US" dirty="0" smtClean="0"/>
              <a:t> the world’s leading amphibian conservation organization is raising awareness and fundraising to save amphibians.</a:t>
            </a:r>
          </a:p>
          <a:p>
            <a:r>
              <a:rPr lang="en-US" dirty="0" smtClean="0"/>
              <a:t>Conservation centers like El </a:t>
            </a:r>
            <a:r>
              <a:rPr lang="en-US" dirty="0"/>
              <a:t>Valle Amphibian Conservation </a:t>
            </a:r>
            <a:r>
              <a:rPr lang="en-US" dirty="0" smtClean="0"/>
              <a:t>Center (EVACC), supported </a:t>
            </a:r>
            <a:r>
              <a:rPr lang="en-US" dirty="0"/>
              <a:t>by the Houston </a:t>
            </a:r>
            <a:r>
              <a:rPr lang="en-US" dirty="0" smtClean="0"/>
              <a:t>Zoo</a:t>
            </a:r>
            <a:r>
              <a:rPr lang="en-US" dirty="0"/>
              <a:t> </a:t>
            </a:r>
            <a:r>
              <a:rPr lang="en-US" dirty="0" smtClean="0"/>
              <a:t>and the</a:t>
            </a:r>
            <a:r>
              <a:rPr lang="en-US" dirty="0"/>
              <a:t> </a:t>
            </a:r>
            <a:r>
              <a:rPr lang="en-US" dirty="0" smtClean="0"/>
              <a:t>Panama </a:t>
            </a:r>
            <a:r>
              <a:rPr lang="en-US" dirty="0"/>
              <a:t>Amphibian Rescue and Conservation Project at the </a:t>
            </a:r>
            <a:r>
              <a:rPr lang="en-US" dirty="0" smtClean="0"/>
              <a:t>Smithsonian are collecting frogs to protect them from extinction.</a:t>
            </a:r>
          </a:p>
          <a:p>
            <a:r>
              <a:rPr lang="en-US" dirty="0" smtClean="0"/>
              <a:t>Scientist such James </a:t>
            </a:r>
            <a:r>
              <a:rPr lang="en-US" dirty="0"/>
              <a:t>Cook University disease ecologist </a:t>
            </a:r>
            <a:r>
              <a:rPr lang="en-US" dirty="0">
                <a:hlinkClick r:id="rId3"/>
              </a:rPr>
              <a:t>Jamie </a:t>
            </a:r>
            <a:r>
              <a:rPr lang="en-US" dirty="0" err="1">
                <a:hlinkClick r:id="rId3"/>
              </a:rPr>
              <a:t>Voyles</a:t>
            </a:r>
            <a:r>
              <a:rPr lang="en-US" dirty="0"/>
              <a:t> and her colleagues </a:t>
            </a:r>
            <a:r>
              <a:rPr lang="en-US" dirty="0" smtClean="0"/>
              <a:t>and </a:t>
            </a:r>
            <a:r>
              <a:rPr lang="en-US" dirty="0"/>
              <a:t>scientists from James Madison University in Harrisonburg, Virginia </a:t>
            </a:r>
            <a:r>
              <a:rPr lang="en-US" dirty="0" smtClean="0">
                <a:hlinkClick r:id="rId4"/>
              </a:rPr>
              <a:t>Reid </a:t>
            </a:r>
            <a:r>
              <a:rPr lang="en-US" dirty="0">
                <a:hlinkClick r:id="rId4"/>
              </a:rPr>
              <a:t>Harris</a:t>
            </a:r>
            <a:r>
              <a:rPr lang="en-US" dirty="0"/>
              <a:t> and colleagues </a:t>
            </a:r>
            <a:r>
              <a:rPr lang="en-US" dirty="0" smtClean="0"/>
              <a:t>are working to find solutions to save frogs from the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chytrid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fungus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55253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 Solutions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1837166"/>
            <a:ext cx="7612064" cy="4182035"/>
          </a:xfrm>
        </p:spPr>
        <p:txBody>
          <a:bodyPr>
            <a:normAutofit lnSpcReduction="10000"/>
          </a:bodyPr>
          <a:lstStyle/>
          <a:p>
            <a:r>
              <a:rPr lang="en-US" altLang="en-US" dirty="0" smtClean="0"/>
              <a:t>Scientist and conservation organizations are working hard to save the frogs, but it </a:t>
            </a:r>
            <a:r>
              <a:rPr lang="en-US" altLang="en-US" dirty="0"/>
              <a:t>is not enough.</a:t>
            </a:r>
          </a:p>
          <a:p>
            <a:r>
              <a:rPr lang="en-US" altLang="en-US" dirty="0"/>
              <a:t>Look at some of the causes of </a:t>
            </a:r>
            <a:r>
              <a:rPr lang="en-US" altLang="en-US" dirty="0" smtClean="0"/>
              <a:t>the decline in the amphibian population. Work </a:t>
            </a:r>
            <a:r>
              <a:rPr lang="en-US" altLang="en-US" dirty="0"/>
              <a:t>with your group to develop new policies </a:t>
            </a:r>
            <a:r>
              <a:rPr lang="en-US" altLang="en-US" dirty="0" smtClean="0"/>
              <a:t>or solutions to </a:t>
            </a:r>
            <a:r>
              <a:rPr lang="en-US" altLang="en-US" dirty="0"/>
              <a:t>help protect </a:t>
            </a:r>
            <a:r>
              <a:rPr lang="en-US" altLang="en-US" dirty="0" smtClean="0"/>
              <a:t>amphibians. </a:t>
            </a:r>
          </a:p>
          <a:p>
            <a:r>
              <a:rPr lang="en-US" altLang="en-US" dirty="0" smtClean="0"/>
              <a:t>Look at SAVE THE FROGS to find out ways kids can help save the frogs: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savethefrogs.com/gifts/info-cards/index.html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73537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the Best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1573006"/>
            <a:ext cx="7612064" cy="4182035"/>
          </a:xfrm>
        </p:spPr>
        <p:txBody>
          <a:bodyPr/>
          <a:lstStyle/>
          <a:p>
            <a:r>
              <a:rPr lang="en-US" altLang="en-US" dirty="0" smtClean="0"/>
              <a:t>Now that each group has developed 1 or 2 new policies or solutions, prepare to present your solution to the class.</a:t>
            </a:r>
          </a:p>
          <a:p>
            <a:r>
              <a:rPr lang="en-US" altLang="en-US" dirty="0" smtClean="0"/>
              <a:t>We will now select </a:t>
            </a:r>
            <a:r>
              <a:rPr lang="en-US" altLang="en-US" dirty="0"/>
              <a:t>the best </a:t>
            </a:r>
            <a:r>
              <a:rPr lang="en-US" altLang="en-US" dirty="0" smtClean="0"/>
              <a:t>solution by </a:t>
            </a:r>
            <a:r>
              <a:rPr lang="en-US" altLang="en-US" dirty="0"/>
              <a:t>using these two criteria</a:t>
            </a:r>
            <a:r>
              <a:rPr lang="en-US" altLang="en-US" dirty="0" smtClean="0"/>
              <a:t>: feasibility and effectiveness.  </a:t>
            </a:r>
            <a:r>
              <a:rPr lang="en-US" altLang="en-US" dirty="0">
                <a:hlinkClick r:id="rId2"/>
              </a:rPr>
              <a:t>http://</a:t>
            </a:r>
            <a:r>
              <a:rPr lang="en-US" altLang="en-US" dirty="0" smtClean="0">
                <a:hlinkClick r:id="rId2"/>
              </a:rPr>
              <a:t>flippedtips.com/plegal/tips/bestsol.html</a:t>
            </a:r>
            <a:endParaRPr lang="en-US" altLang="en-US" dirty="0" smtClean="0"/>
          </a:p>
          <a:p>
            <a:endParaRPr lang="en-US" altLang="en-US" dirty="0"/>
          </a:p>
          <a:p>
            <a:endParaRPr lang="en-US" dirty="0"/>
          </a:p>
        </p:txBody>
      </p:sp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570" y="4175760"/>
            <a:ext cx="1794270" cy="257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4411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more information </a:t>
            </a:r>
            <a:r>
              <a:rPr lang="en-US" dirty="0" smtClean="0"/>
              <a:t>about amphibians at risk go </a:t>
            </a:r>
            <a:r>
              <a:rPr lang="en-US" dirty="0"/>
              <a:t>to the following websites</a:t>
            </a:r>
            <a:r>
              <a:rPr lang="en-US" dirty="0" smtClean="0"/>
              <a:t>:</a:t>
            </a:r>
          </a:p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savethefrogs.com/index.html</a:t>
            </a:r>
            <a:endParaRPr lang="en-US" dirty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www.washingtonpost.com/world/scientists-try-to-save-the-frogs-as-time-runs-out/2012/12/30/3ac5ffec-48c3-11e2-8af9-9b50cb4605a7_story.html</a:t>
            </a:r>
            <a:endParaRPr lang="en-US" dirty="0" smtClean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blogs.discovery.com/animal_news/2009/11/how-to-save-the-frogs.html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59757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Analyst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1644126"/>
            <a:ext cx="7612064" cy="418203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Define the Problem </a:t>
            </a:r>
          </a:p>
          <a:p>
            <a:r>
              <a:rPr lang="en-US" dirty="0" smtClean="0"/>
              <a:t>Gather the Evidence</a:t>
            </a:r>
          </a:p>
          <a:p>
            <a:r>
              <a:rPr lang="en-US" dirty="0" smtClean="0"/>
              <a:t>Identify the Causes</a:t>
            </a:r>
          </a:p>
          <a:p>
            <a:r>
              <a:rPr lang="en-US" dirty="0" smtClean="0"/>
              <a:t>Evaluate an Existing Policy</a:t>
            </a:r>
          </a:p>
          <a:p>
            <a:r>
              <a:rPr lang="en-US" dirty="0" smtClean="0"/>
              <a:t>Develop Solutions</a:t>
            </a:r>
          </a:p>
          <a:p>
            <a:r>
              <a:rPr lang="en-US" dirty="0" smtClean="0"/>
              <a:t>Select the Best Solutions (Feasibility vs. Effectiveness)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http://flippedtips.com/plegal/ppa/intro.html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06805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628108"/>
            <a:ext cx="7612063" cy="1417638"/>
          </a:xfrm>
        </p:spPr>
        <p:txBody>
          <a:bodyPr/>
          <a:lstStyle/>
          <a:p>
            <a:r>
              <a:rPr lang="en-US" dirty="0"/>
              <a:t>What is an endangered species?</a:t>
            </a:r>
            <a:r>
              <a:rPr lang="en-US" dirty="0">
                <a:effectLst/>
              </a:rPr>
              <a:t> </a:t>
            </a:r>
            <a:br>
              <a:rPr lang="en-US" dirty="0">
                <a:effectLst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effectLst/>
              </a:rPr>
              <a:t>An </a:t>
            </a:r>
            <a:r>
              <a:rPr lang="en-US" dirty="0">
                <a:effectLst/>
              </a:rPr>
              <a:t>endangered species is a species of animal or plant that is seriously at risk of extinction or </a:t>
            </a:r>
            <a:r>
              <a:rPr lang="en-US" dirty="0"/>
              <a:t>dying out completely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World Wildlife Fund – List of Endangered Animals</a:t>
            </a:r>
            <a:endParaRPr lang="en-US" dirty="0"/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Information about several endangered species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481" y="4632960"/>
            <a:ext cx="1808480" cy="1555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5553" y="4629148"/>
            <a:ext cx="2034121" cy="155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4880" y="4629149"/>
            <a:ext cx="1628181" cy="162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4340" y="4632960"/>
            <a:ext cx="2258675" cy="150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4056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Define the Problem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effectLst/>
              </a:rPr>
              <a:t>Amphibians are </a:t>
            </a:r>
            <a:r>
              <a:rPr lang="en-US" sz="3200" dirty="0" smtClean="0">
                <a:effectLst/>
              </a:rPr>
              <a:t>the </a:t>
            </a:r>
            <a:r>
              <a:rPr lang="en-US" sz="3200" dirty="0">
                <a:effectLst/>
              </a:rPr>
              <a:t>most endangered group of animals on the planet: nearly 1/3 of the world's </a:t>
            </a:r>
            <a:r>
              <a:rPr lang="en-US" sz="3200" dirty="0" smtClean="0">
                <a:effectLst/>
              </a:rPr>
              <a:t>amphibians </a:t>
            </a:r>
            <a:r>
              <a:rPr lang="en-US" sz="3200" dirty="0">
                <a:effectLst/>
              </a:rPr>
              <a:t>are </a:t>
            </a:r>
            <a:r>
              <a:rPr lang="en-US" sz="3200" dirty="0" smtClean="0">
                <a:effectLst/>
              </a:rPr>
              <a:t>at risk </a:t>
            </a:r>
            <a:r>
              <a:rPr lang="en-US" sz="3200" dirty="0">
                <a:effectLst/>
              </a:rPr>
              <a:t>of extinction</a:t>
            </a:r>
            <a:r>
              <a:rPr lang="en-US" dirty="0">
                <a:effectLst/>
              </a:rPr>
              <a:t>. </a:t>
            </a:r>
            <a:endParaRPr lang="en-US" dirty="0" smtClean="0">
              <a:effectLst/>
            </a:endParaRP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3075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2453" y="4052253"/>
            <a:ext cx="208597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3573" y="4047173"/>
            <a:ext cx="2171397" cy="220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21154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Frog Extinction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1654286"/>
            <a:ext cx="7612064" cy="418203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There are six major factors negatively affecting amphibians, and all are due to human activity: </a:t>
            </a:r>
          </a:p>
          <a:p>
            <a:pPr marL="0" indent="0">
              <a:buNone/>
            </a:pPr>
            <a:r>
              <a:rPr lang="en-US" dirty="0"/>
              <a:t>1. </a:t>
            </a:r>
            <a:r>
              <a:rPr lang="en-US" b="1" i="1" u="sng" dirty="0" smtClean="0"/>
              <a:t>Habitat destruction</a:t>
            </a:r>
            <a:r>
              <a:rPr lang="en-US" dirty="0" smtClean="0"/>
              <a:t>: humans are destroying habitats by cutting down trees, filling ponds, building highways etc.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920" y="4114800"/>
            <a:ext cx="3377520" cy="224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67989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Causes of Frog Extinction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1623806"/>
            <a:ext cx="7612064" cy="4182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2. </a:t>
            </a:r>
            <a:r>
              <a:rPr lang="en-US" b="1" i="1" u="sng" dirty="0"/>
              <a:t>I</a:t>
            </a:r>
            <a:r>
              <a:rPr lang="en-US" b="1" i="1" u="sng" dirty="0" smtClean="0"/>
              <a:t>nfectious diseases</a:t>
            </a:r>
            <a:r>
              <a:rPr lang="en-US" dirty="0" smtClean="0"/>
              <a:t>: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chytrid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(pronounced KIT-rid) fungus </a:t>
            </a:r>
            <a:r>
              <a:rPr lang="en-US" i="1" dirty="0" err="1"/>
              <a:t>Batrachochytrium</a:t>
            </a:r>
            <a:r>
              <a:rPr lang="en-US" i="1" dirty="0"/>
              <a:t> </a:t>
            </a:r>
            <a:r>
              <a:rPr lang="en-US" i="1" dirty="0" err="1"/>
              <a:t>dendrobatidis</a:t>
            </a:r>
            <a:r>
              <a:rPr lang="en-US" dirty="0"/>
              <a:t> (</a:t>
            </a:r>
            <a:r>
              <a:rPr lang="en-US" dirty="0" err="1"/>
              <a:t>Bd</a:t>
            </a:r>
            <a:r>
              <a:rPr lang="en-US" dirty="0"/>
              <a:t>)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most significant threat to the world's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mountain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amphibian populations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8" name="Picture 4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8423" y="3223882"/>
            <a:ext cx="2919628" cy="234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747" y="3210561"/>
            <a:ext cx="3291755" cy="234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16052" y="5523766"/>
            <a:ext cx="243840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Blue Poison Dart Frog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2742" y="5570672"/>
            <a:ext cx="255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Northern Leopard Frog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5173" y="5870708"/>
            <a:ext cx="7612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deadly fungus was first discovered in both these species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329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Causes of Frog Extinction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1633966"/>
            <a:ext cx="7612064" cy="418203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Climate </a:t>
            </a:r>
            <a:r>
              <a:rPr 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</a:t>
            </a:r>
            <a:r>
              <a:rPr lang="en-US" dirty="0"/>
              <a:t>: Amphibians need moist climates to reproduce, and this makes them extremely sensitive to climate change. Frogs in high mountainous areas are most affected by global warming.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5156" y="3296320"/>
            <a:ext cx="4730696" cy="337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40880" y="3444240"/>
            <a:ext cx="1838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Climate change  </a:t>
            </a:r>
            <a:r>
              <a:rPr lang="en-US" dirty="0">
                <a:solidFill>
                  <a:schemeClr val="bg1"/>
                </a:solidFill>
              </a:rPr>
              <a:t>is ALREADY causing huge problems for the frogs!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9257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Frog Extinction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1654286"/>
            <a:ext cx="7612064" cy="418203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4</a:t>
            </a:r>
            <a:r>
              <a:rPr lang="en-US" dirty="0" smtClean="0"/>
              <a:t>. </a:t>
            </a:r>
            <a:r>
              <a:rPr lang="en-US" b="1" i="1" u="sng" dirty="0"/>
              <a:t>Over-harvesting</a:t>
            </a:r>
            <a:r>
              <a:rPr lang="en-US" dirty="0"/>
              <a:t> for the pet and food </a:t>
            </a:r>
            <a:r>
              <a:rPr lang="en-US" dirty="0" smtClean="0"/>
              <a:t>trades. The global market for frog legs and for pet frogs and salamanders is extensive. It is likely that over 100 million amphibians are removed from the wild each year.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5</a:t>
            </a:r>
            <a:r>
              <a:rPr lang="en-US" dirty="0" smtClean="0"/>
              <a:t>. </a:t>
            </a:r>
            <a:r>
              <a:rPr lang="en-US" b="1" i="1" u="sng" dirty="0"/>
              <a:t>Invasive species</a:t>
            </a:r>
            <a:r>
              <a:rPr lang="en-US" dirty="0"/>
              <a:t>: Animals are set free on purpose or escape in their new environment. These species prey upon native species, compete with native species for resources and spread infectious diseases</a:t>
            </a:r>
            <a:r>
              <a:rPr lang="en-US" dirty="0" smtClean="0"/>
              <a:t>. </a:t>
            </a:r>
            <a:endParaRPr lang="en-US" b="1" i="1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1092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Causes of Frog Extinction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1694926"/>
            <a:ext cx="7612064" cy="418203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6. </a:t>
            </a:r>
            <a:r>
              <a:rPr lang="en-US" b="1" i="1" u="sng" dirty="0" smtClean="0"/>
              <a:t>Pollution </a:t>
            </a:r>
            <a:r>
              <a:rPr lang="en-US" b="1" i="1" u="sng" dirty="0"/>
              <a:t>&amp; </a:t>
            </a:r>
            <a:r>
              <a:rPr lang="en-US" b="1" i="1" u="sng" dirty="0" smtClean="0"/>
              <a:t>pesticide</a:t>
            </a:r>
            <a:r>
              <a:rPr lang="en-US" dirty="0" smtClean="0"/>
              <a:t>: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Pesticides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(insecticides, fungicides, herbicides, etc...) are toxic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chemicals.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these pesticides end up in waterways, where amphibians live and breed</a:t>
            </a:r>
            <a:r>
              <a:rPr lang="en-US" dirty="0">
                <a:effectLst/>
              </a:rPr>
              <a:t>. </a:t>
            </a:r>
            <a:endParaRPr lang="en-US" dirty="0" smtClean="0">
              <a:effectLst/>
            </a:endParaRPr>
          </a:p>
          <a:p>
            <a:pPr marL="0" indent="0">
              <a:buNone/>
            </a:pPr>
            <a:endParaRPr lang="en-US" dirty="0" smtClean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3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550" y="3498600"/>
            <a:ext cx="2519870" cy="172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0020" y="3539240"/>
            <a:ext cx="4261486" cy="213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8817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566</TotalTime>
  <Words>583</Words>
  <Application>Microsoft Office PowerPoint</Application>
  <PresentationFormat>On-screen Show (4:3)</PresentationFormat>
  <Paragraphs>52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Habitat</vt:lpstr>
      <vt:lpstr>Endangered Animals:        Fragile Frogs  </vt:lpstr>
      <vt:lpstr>Public Analyst Process</vt:lpstr>
      <vt:lpstr>What is an endangered species?  </vt:lpstr>
      <vt:lpstr>Define the Problem </vt:lpstr>
      <vt:lpstr>Causes of Frog Extinction</vt:lpstr>
      <vt:lpstr>Causes of Frog Extinction</vt:lpstr>
      <vt:lpstr>Causes of Frog Extinction</vt:lpstr>
      <vt:lpstr>Causes of Frog Extinction</vt:lpstr>
      <vt:lpstr>Causes of Frog Extinction</vt:lpstr>
      <vt:lpstr>Evaluate an Existing Policy</vt:lpstr>
      <vt:lpstr>Develop Solutions </vt:lpstr>
      <vt:lpstr>Select the Best Solution</vt:lpstr>
      <vt:lpstr>Additional Information</vt:lpstr>
    </vt:vector>
  </TitlesOfParts>
  <Company>deparment of education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extinción de los animales</dc:title>
  <dc:creator>PS28</dc:creator>
  <cp:lastModifiedBy>ann nigro</cp:lastModifiedBy>
  <cp:revision>54</cp:revision>
  <dcterms:created xsi:type="dcterms:W3CDTF">2014-08-26T17:21:42Z</dcterms:created>
  <dcterms:modified xsi:type="dcterms:W3CDTF">2015-02-01T19:21:39Z</dcterms:modified>
</cp:coreProperties>
</file>