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59" r:id="rId4"/>
    <p:sldId id="267" r:id="rId5"/>
    <p:sldId id="260" r:id="rId6"/>
    <p:sldId id="266" r:id="rId7"/>
    <p:sldId id="257" r:id="rId8"/>
    <p:sldId id="261"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172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pPr/>
              <a:t>10/27/14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pPr/>
              <a:t>10/27/14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pPr/>
              <a:t>10/27/14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pPr/>
              <a:t>10/27/14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pPr/>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pPr/>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cstate="print">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pPr/>
              <a:t>10/27/14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pPr/>
              <a:t>‹#›</a:t>
            </a:fld>
            <a:endParaRPr lang="en-US"/>
          </a:p>
        </p:txBody>
      </p:sp>
      <p:pic>
        <p:nvPicPr>
          <p:cNvPr id="11" name="Picture 10" descr="Comparison-Underline.png"/>
          <p:cNvPicPr>
            <a:picLocks noChangeAspect="1"/>
          </p:cNvPicPr>
          <p:nvPr/>
        </p:nvPicPr>
        <p:blipFill>
          <a:blip r:embed="rId2" cstate="print"/>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cstate="print"/>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cstate="print"/>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cstate="print"/>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pPr/>
              <a:t>10/27/14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lippedtips.com/plegal/tips/worksheet5.doc" TargetMode="External"/><Relationship Id="rId3"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lippedtips.com/plegal/tips/worksheet6.doc" TargetMode="External"/><Relationship Id="rId3"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lippedtips.com/plegal/tips/welcom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lippedtips.com/plegal/tips/worksheet1.doc" TargetMode="External"/><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flippedtips.com/plegal/tips/worksheet2.doc" TargetMode="External"/><Relationship Id="rId3"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6.png"/><Relationship Id="rId3"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lippedtips.com/plegal/tips/worksheet3.doc" TargetMode="External"/><Relationship Id="rId3"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lippedtips.com/plegal/tips/worksheet4.doc" TargetMode="External"/><Relationship Id="rId3"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6"/>
          <p:cNvPicPr>
            <a:picLocks noChangeAspect="1"/>
          </p:cNvPicPr>
          <p:nvPr/>
        </p:nvPicPr>
        <p:blipFill>
          <a:blip r:embed="rId2" cstate="print"/>
          <a:srcRect t="9443" b="9443"/>
          <a:stretch>
            <a:fillRect/>
          </a:stretch>
        </p:blipFill>
        <p:spPr>
          <a:xfrm>
            <a:off x="1749537" y="1485792"/>
            <a:ext cx="5009597" cy="3255264"/>
          </a:xfrm>
          <a:prstGeom prst="rect">
            <a:avLst/>
          </a:prstGeom>
        </p:spPr>
      </p:pic>
      <p:sp>
        <p:nvSpPr>
          <p:cNvPr id="6" name="Rectangle 5"/>
          <p:cNvSpPr/>
          <p:nvPr/>
        </p:nvSpPr>
        <p:spPr>
          <a:xfrm>
            <a:off x="659202" y="374613"/>
            <a:ext cx="7929808" cy="830997"/>
          </a:xfrm>
          <a:prstGeom prst="rect">
            <a:avLst/>
          </a:prstGeom>
        </p:spPr>
        <p:txBody>
          <a:bodyPr wrap="square">
            <a:spAutoFit/>
          </a:bodyPr>
          <a:lstStyle/>
          <a:p>
            <a:r>
              <a:rPr lang="en-US" sz="4800" b="1" dirty="0"/>
              <a:t>Students Lack of Study Skills</a:t>
            </a:r>
          </a:p>
        </p:txBody>
      </p:sp>
      <p:sp>
        <p:nvSpPr>
          <p:cNvPr id="7" name="Rectangle 6"/>
          <p:cNvSpPr/>
          <p:nvPr/>
        </p:nvSpPr>
        <p:spPr>
          <a:xfrm>
            <a:off x="3161452" y="5096078"/>
            <a:ext cx="4642331" cy="1384995"/>
          </a:xfrm>
          <a:prstGeom prst="rect">
            <a:avLst/>
          </a:prstGeom>
        </p:spPr>
        <p:txBody>
          <a:bodyPr wrap="square">
            <a:spAutoFit/>
          </a:bodyPr>
          <a:lstStyle/>
          <a:p>
            <a:pPr algn="ctr"/>
            <a:r>
              <a:rPr lang="en-US" sz="2800" dirty="0" smtClean="0"/>
              <a:t>Created by: Daniel </a:t>
            </a:r>
            <a:r>
              <a:rPr lang="en-US" sz="2800" dirty="0" err="1" smtClean="0"/>
              <a:t>Matta</a:t>
            </a:r>
            <a:r>
              <a:rPr lang="en-US" sz="2800" dirty="0" smtClean="0"/>
              <a:t> </a:t>
            </a:r>
          </a:p>
          <a:p>
            <a:pPr algn="ctr"/>
            <a:r>
              <a:rPr lang="en-US" sz="2800" dirty="0" smtClean="0"/>
              <a:t>I.S. 528</a:t>
            </a:r>
          </a:p>
          <a:p>
            <a:pPr algn="ctr"/>
            <a:r>
              <a:rPr lang="en-US" sz="2800" dirty="0" err="1" smtClean="0"/>
              <a:t>dmatta@schools.nyc.gov</a:t>
            </a:r>
            <a:endParaRPr lang="en-US" sz="2800" dirty="0" smtClean="0"/>
          </a:p>
        </p:txBody>
      </p:sp>
    </p:spTree>
    <p:extLst>
      <p:ext uri="{BB962C8B-B14F-4D97-AF65-F5344CB8AC3E}">
        <p14:creationId xmlns:p14="http://schemas.microsoft.com/office/powerpoint/2010/main" val="2041603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5: </a:t>
            </a:r>
            <a:br>
              <a:rPr lang="en-US" dirty="0"/>
            </a:br>
            <a:r>
              <a:rPr lang="en-US" dirty="0"/>
              <a:t>Develop Solution</a:t>
            </a:r>
          </a:p>
        </p:txBody>
      </p:sp>
      <p:sp>
        <p:nvSpPr>
          <p:cNvPr id="3" name="Content Placeholder 2"/>
          <p:cNvSpPr>
            <a:spLocks noGrp="1"/>
          </p:cNvSpPr>
          <p:nvPr>
            <p:ph idx="1"/>
          </p:nvPr>
        </p:nvSpPr>
        <p:spPr/>
        <p:txBody>
          <a:bodyPr/>
          <a:lstStyle/>
          <a:p>
            <a:r>
              <a:rPr lang="en-US" sz="4400" dirty="0" smtClean="0"/>
              <a:t>Come up with a couple of solutions that can help you become more consistent in studying.</a:t>
            </a:r>
          </a:p>
          <a:p>
            <a:r>
              <a:rPr lang="en-US" dirty="0" smtClean="0"/>
              <a:t>Complete worksheet 5</a:t>
            </a:r>
            <a:endParaRPr lang="en-US" dirty="0"/>
          </a:p>
        </p:txBody>
      </p:sp>
      <p:pic>
        <p:nvPicPr>
          <p:cNvPr id="4" name="Picture 3"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01655" y="4174813"/>
            <a:ext cx="1967840" cy="1229900"/>
          </a:xfrm>
          <a:prstGeom prst="rect">
            <a:avLst/>
          </a:prstGeom>
        </p:spPr>
      </p:pic>
    </p:spTree>
    <p:extLst>
      <p:ext uri="{BB962C8B-B14F-4D97-AF65-F5344CB8AC3E}">
        <p14:creationId xmlns:p14="http://schemas.microsoft.com/office/powerpoint/2010/main" val="1610278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6:</a:t>
            </a:r>
            <a:br>
              <a:rPr lang="en-US" dirty="0"/>
            </a:br>
            <a:r>
              <a:rPr lang="en-US" dirty="0"/>
              <a:t>Select Best Solution</a:t>
            </a:r>
          </a:p>
        </p:txBody>
      </p:sp>
      <p:sp>
        <p:nvSpPr>
          <p:cNvPr id="3" name="Content Placeholder 2"/>
          <p:cNvSpPr>
            <a:spLocks noGrp="1"/>
          </p:cNvSpPr>
          <p:nvPr>
            <p:ph idx="1"/>
          </p:nvPr>
        </p:nvSpPr>
        <p:spPr/>
        <p:txBody>
          <a:bodyPr/>
          <a:lstStyle/>
          <a:p>
            <a:r>
              <a:rPr lang="en-US" dirty="0" smtClean="0"/>
              <a:t>After working through step 5, What was the best solution you have discovered?</a:t>
            </a:r>
          </a:p>
          <a:p>
            <a:r>
              <a:rPr lang="en-US" dirty="0" smtClean="0"/>
              <a:t>Complete worksheet 6</a:t>
            </a:r>
          </a:p>
          <a:p>
            <a:endParaRPr lang="en-US" dirty="0"/>
          </a:p>
        </p:txBody>
      </p:sp>
      <p:pic>
        <p:nvPicPr>
          <p:cNvPr id="4" name="Picture 3"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58220" y="3810248"/>
            <a:ext cx="2747674" cy="1717296"/>
          </a:xfrm>
          <a:prstGeom prst="rect">
            <a:avLst/>
          </a:prstGeom>
        </p:spPr>
      </p:pic>
    </p:spTree>
    <p:extLst>
      <p:ext uri="{BB962C8B-B14F-4D97-AF65-F5344CB8AC3E}">
        <p14:creationId xmlns:p14="http://schemas.microsoft.com/office/powerpoint/2010/main" val="181223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650" y="904543"/>
            <a:ext cx="7393484" cy="5016758"/>
          </a:xfrm>
          <a:prstGeom prst="rect">
            <a:avLst/>
          </a:prstGeom>
        </p:spPr>
        <p:txBody>
          <a:bodyPr wrap="square">
            <a:spAutoFit/>
          </a:bodyPr>
          <a:lstStyle/>
          <a:p>
            <a:pPr>
              <a:spcBef>
                <a:spcPts val="0"/>
              </a:spcBef>
            </a:pPr>
            <a:r>
              <a:rPr lang="en-US" sz="4000" dirty="0"/>
              <a:t>“A public policy is a government action usually intended to deal with a social problem…The six versions of the Public Policy Analyst (PPA) will guide you through the problem solving skills necessary to study historical and current American and global public policy issues.”</a:t>
            </a:r>
          </a:p>
        </p:txBody>
      </p:sp>
    </p:spTree>
    <p:extLst>
      <p:ext uri="{BB962C8B-B14F-4D97-AF65-F5344CB8AC3E}">
        <p14:creationId xmlns:p14="http://schemas.microsoft.com/office/powerpoint/2010/main" val="839555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800" dirty="0" smtClean="0"/>
              <a:t>Public Policy Analysis</a:t>
            </a:r>
            <a:endParaRPr lang="en-US" sz="4800" dirty="0"/>
          </a:p>
        </p:txBody>
      </p:sp>
      <p:sp>
        <p:nvSpPr>
          <p:cNvPr id="6" name="Content Placeholder 5"/>
          <p:cNvSpPr>
            <a:spLocks noGrp="1"/>
          </p:cNvSpPr>
          <p:nvPr>
            <p:ph idx="1"/>
          </p:nvPr>
        </p:nvSpPr>
        <p:spPr>
          <a:xfrm>
            <a:off x="914400" y="1735138"/>
            <a:ext cx="7600013" cy="4470790"/>
          </a:xfrm>
        </p:spPr>
        <p:txBody>
          <a:bodyPr>
            <a:normAutofit lnSpcReduction="10000"/>
          </a:bodyPr>
          <a:lstStyle/>
          <a:p>
            <a:r>
              <a:rPr lang="en-US" sz="2800" dirty="0"/>
              <a:t>Define the problem</a:t>
            </a:r>
          </a:p>
          <a:p>
            <a:r>
              <a:rPr lang="en-US" sz="2800" dirty="0"/>
              <a:t>Gather the evidence</a:t>
            </a:r>
          </a:p>
          <a:p>
            <a:r>
              <a:rPr lang="en-US" sz="2800" dirty="0"/>
              <a:t>Identify the causes</a:t>
            </a:r>
          </a:p>
          <a:p>
            <a:r>
              <a:rPr lang="en-US" sz="2800" dirty="0"/>
              <a:t>Evaluate an existing policy</a:t>
            </a:r>
          </a:p>
          <a:p>
            <a:r>
              <a:rPr lang="en-US" sz="2800" dirty="0"/>
              <a:t>Develop solutions</a:t>
            </a:r>
          </a:p>
          <a:p>
            <a:r>
              <a:rPr lang="en-US" sz="2800" dirty="0"/>
              <a:t>Select the best solution</a:t>
            </a:r>
          </a:p>
          <a:p>
            <a:pPr>
              <a:buFont typeface="Arial" pitchFamily="34" charset="0"/>
              <a:buChar char="•"/>
            </a:pPr>
            <a:r>
              <a:rPr lang="en-US" dirty="0" smtClean="0">
                <a:hlinkClick r:id="rId2"/>
              </a:rPr>
              <a:t>http://flippedtips.com/plegal/tips/welcome.html</a:t>
            </a:r>
            <a:endParaRPr lang="en-US" dirty="0" smtClean="0"/>
          </a:p>
          <a:p>
            <a:pPr>
              <a:buNone/>
            </a:pPr>
            <a:endParaRPr lang="en-US" dirty="0"/>
          </a:p>
        </p:txBody>
      </p:sp>
    </p:spTree>
    <p:extLst>
      <p:ext uri="{BB962C8B-B14F-4D97-AF65-F5344CB8AC3E}">
        <p14:creationId xmlns:p14="http://schemas.microsoft.com/office/powerpoint/2010/main" val="713226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860570" y="4871803"/>
            <a:ext cx="2737701" cy="1711063"/>
          </a:xfrm>
          <a:prstGeom prst="rect">
            <a:avLst/>
          </a:prstGeom>
        </p:spPr>
      </p:pic>
      <p:sp>
        <p:nvSpPr>
          <p:cNvPr id="5" name="Rectangle 4"/>
          <p:cNvSpPr/>
          <p:nvPr/>
        </p:nvSpPr>
        <p:spPr>
          <a:xfrm>
            <a:off x="1689923" y="434714"/>
            <a:ext cx="5505356" cy="646331"/>
          </a:xfrm>
          <a:prstGeom prst="rect">
            <a:avLst/>
          </a:prstGeom>
        </p:spPr>
        <p:txBody>
          <a:bodyPr wrap="square">
            <a:spAutoFit/>
          </a:bodyPr>
          <a:lstStyle/>
          <a:p>
            <a:pPr algn="ctr"/>
            <a:r>
              <a:rPr lang="en-US" sz="3600" dirty="0" smtClean="0"/>
              <a:t>Step 1:  Define the Problem</a:t>
            </a:r>
          </a:p>
        </p:txBody>
      </p:sp>
      <p:sp>
        <p:nvSpPr>
          <p:cNvPr id="6" name="Rectangle 5"/>
          <p:cNvSpPr/>
          <p:nvPr/>
        </p:nvSpPr>
        <p:spPr>
          <a:xfrm>
            <a:off x="3049943" y="4227226"/>
            <a:ext cx="2275816" cy="369332"/>
          </a:xfrm>
          <a:prstGeom prst="rect">
            <a:avLst/>
          </a:prstGeom>
        </p:spPr>
        <p:txBody>
          <a:bodyPr wrap="none">
            <a:spAutoFit/>
          </a:bodyPr>
          <a:lstStyle/>
          <a:p>
            <a:r>
              <a:rPr lang="en-US" dirty="0" smtClean="0"/>
              <a:t>Complete worksheet 1 </a:t>
            </a:r>
            <a:endParaRPr lang="en-US" dirty="0"/>
          </a:p>
        </p:txBody>
      </p:sp>
      <p:sp>
        <p:nvSpPr>
          <p:cNvPr id="2" name="TextBox 1"/>
          <p:cNvSpPr txBox="1"/>
          <p:nvPr/>
        </p:nvSpPr>
        <p:spPr>
          <a:xfrm>
            <a:off x="767167" y="1426872"/>
            <a:ext cx="7291154" cy="1569660"/>
          </a:xfrm>
          <a:prstGeom prst="rect">
            <a:avLst/>
          </a:prstGeom>
          <a:noFill/>
        </p:spPr>
        <p:txBody>
          <a:bodyPr wrap="square" rtlCol="0">
            <a:spAutoFit/>
          </a:bodyPr>
          <a:lstStyle/>
          <a:p>
            <a:r>
              <a:rPr lang="en-US" sz="2400" dirty="0" smtClean="0"/>
              <a:t>Students are constantly reminded to study for exams and given reviews or rubrics on what is going to be on the exam, but students still have trouble passing these exams. WHY?!?!?!?</a:t>
            </a:r>
            <a:endParaRPr lang="en-US" sz="2400" dirty="0"/>
          </a:p>
        </p:txBody>
      </p:sp>
      <p:sp>
        <p:nvSpPr>
          <p:cNvPr id="3" name="TextBox 2"/>
          <p:cNvSpPr txBox="1"/>
          <p:nvPr/>
        </p:nvSpPr>
        <p:spPr>
          <a:xfrm>
            <a:off x="1018009" y="3268407"/>
            <a:ext cx="6890116" cy="830997"/>
          </a:xfrm>
          <a:prstGeom prst="rect">
            <a:avLst/>
          </a:prstGeom>
          <a:noFill/>
        </p:spPr>
        <p:txBody>
          <a:bodyPr wrap="square" rtlCol="0">
            <a:spAutoFit/>
          </a:bodyPr>
          <a:lstStyle/>
          <a:p>
            <a:pPr algn="ctr"/>
            <a:r>
              <a:rPr lang="en-US" sz="2400" dirty="0" smtClean="0"/>
              <a:t>Lack of studying or lack of the skills to study is a major issue that needs to be address.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1769" y="378104"/>
            <a:ext cx="6475686" cy="2123658"/>
          </a:xfrm>
          <a:prstGeom prst="rect">
            <a:avLst/>
          </a:prstGeom>
          <a:noFill/>
        </p:spPr>
        <p:txBody>
          <a:bodyPr wrap="square" rtlCol="0">
            <a:spAutoFit/>
          </a:bodyPr>
          <a:lstStyle/>
          <a:p>
            <a:pPr algn="ctr"/>
            <a:r>
              <a:rPr lang="en-US" sz="4400" dirty="0" smtClean="0"/>
              <a:t>What are some results that can come from not studying?</a:t>
            </a:r>
            <a:endParaRPr lang="en-US" sz="4400" dirty="0"/>
          </a:p>
        </p:txBody>
      </p:sp>
      <p:sp>
        <p:nvSpPr>
          <p:cNvPr id="6" name="TextBox 5"/>
          <p:cNvSpPr txBox="1"/>
          <p:nvPr/>
        </p:nvSpPr>
        <p:spPr>
          <a:xfrm>
            <a:off x="3721100" y="5584319"/>
            <a:ext cx="1464914" cy="400110"/>
          </a:xfrm>
          <a:prstGeom prst="rect">
            <a:avLst/>
          </a:prstGeom>
          <a:noFill/>
        </p:spPr>
        <p:txBody>
          <a:bodyPr wrap="none" rtlCol="0">
            <a:spAutoFit/>
          </a:bodyPr>
          <a:lstStyle/>
          <a:p>
            <a:r>
              <a:rPr lang="en-US" sz="2000" dirty="0" smtClean="0"/>
              <a:t>List</a:t>
            </a:r>
            <a:r>
              <a:rPr lang="en-US" dirty="0" smtClean="0"/>
              <a:t> at least 3.</a:t>
            </a:r>
            <a:endParaRPr lang="en-US" dirty="0"/>
          </a:p>
        </p:txBody>
      </p:sp>
      <p:pic>
        <p:nvPicPr>
          <p:cNvPr id="8" name="Picture 7"/>
          <p:cNvPicPr>
            <a:picLocks noChangeAspect="1"/>
          </p:cNvPicPr>
          <p:nvPr/>
        </p:nvPicPr>
        <p:blipFill>
          <a:blip r:embed="rId2" cstate="print"/>
          <a:stretch>
            <a:fillRect/>
          </a:stretch>
        </p:blipFill>
        <p:spPr>
          <a:xfrm>
            <a:off x="3721100" y="2641600"/>
            <a:ext cx="1701800" cy="1574800"/>
          </a:xfrm>
          <a:prstGeom prst="rect">
            <a:avLst/>
          </a:prstGeom>
        </p:spPr>
      </p:pic>
    </p:spTree>
    <p:extLst>
      <p:ext uri="{BB962C8B-B14F-4D97-AF65-F5344CB8AC3E}">
        <p14:creationId xmlns:p14="http://schemas.microsoft.com/office/powerpoint/2010/main" val="180591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40930" y="4886155"/>
            <a:ext cx="2737702" cy="1711064"/>
          </a:xfrm>
          <a:prstGeom prst="rect">
            <a:avLst/>
          </a:prstGeom>
        </p:spPr>
      </p:pic>
      <p:sp>
        <p:nvSpPr>
          <p:cNvPr id="4" name="Rectangle 3"/>
          <p:cNvSpPr/>
          <p:nvPr/>
        </p:nvSpPr>
        <p:spPr>
          <a:xfrm>
            <a:off x="2524239" y="4332157"/>
            <a:ext cx="3531788" cy="369332"/>
          </a:xfrm>
          <a:prstGeom prst="rect">
            <a:avLst/>
          </a:prstGeom>
        </p:spPr>
        <p:txBody>
          <a:bodyPr wrap="square">
            <a:spAutoFit/>
          </a:bodyPr>
          <a:lstStyle/>
          <a:p>
            <a:pPr lvl="1" algn="ctr"/>
            <a:r>
              <a:rPr lang="en-US" dirty="0" smtClean="0"/>
              <a:t>Complete worksheet 2</a:t>
            </a:r>
            <a:endParaRPr lang="en-US" dirty="0"/>
          </a:p>
        </p:txBody>
      </p:sp>
      <p:sp>
        <p:nvSpPr>
          <p:cNvPr id="5" name="TextBox 4"/>
          <p:cNvSpPr txBox="1"/>
          <p:nvPr/>
        </p:nvSpPr>
        <p:spPr>
          <a:xfrm>
            <a:off x="2218544" y="569626"/>
            <a:ext cx="4837415" cy="584775"/>
          </a:xfrm>
          <a:prstGeom prst="rect">
            <a:avLst/>
          </a:prstGeom>
          <a:noFill/>
        </p:spPr>
        <p:txBody>
          <a:bodyPr wrap="none" rtlCol="0">
            <a:spAutoFit/>
          </a:bodyPr>
          <a:lstStyle/>
          <a:p>
            <a:r>
              <a:rPr lang="en-US" sz="3200" dirty="0" smtClean="0"/>
              <a:t>Step 2:  Gather the Evidence</a:t>
            </a:r>
            <a:endParaRPr lang="en-US" sz="3200" dirty="0"/>
          </a:p>
        </p:txBody>
      </p:sp>
      <p:sp>
        <p:nvSpPr>
          <p:cNvPr id="6" name="TextBox 5"/>
          <p:cNvSpPr txBox="1"/>
          <p:nvPr/>
        </p:nvSpPr>
        <p:spPr>
          <a:xfrm>
            <a:off x="437018" y="1426872"/>
            <a:ext cx="8295444" cy="1200328"/>
          </a:xfrm>
          <a:prstGeom prst="rect">
            <a:avLst/>
          </a:prstGeom>
          <a:noFill/>
        </p:spPr>
        <p:txBody>
          <a:bodyPr wrap="square" rtlCol="0">
            <a:spAutoFit/>
          </a:bodyPr>
          <a:lstStyle/>
          <a:p>
            <a:r>
              <a:rPr lang="en-US" sz="2400" dirty="0" smtClean="0"/>
              <a:t>On our first math test, “Accentuate the Negative”, I asked, “How many people studied for the exam?”</a:t>
            </a:r>
          </a:p>
          <a:p>
            <a:endParaRPr lang="en-US" sz="2400" dirty="0" smtClean="0"/>
          </a:p>
        </p:txBody>
      </p:sp>
      <p:sp>
        <p:nvSpPr>
          <p:cNvPr id="7" name="Rectangle 6"/>
          <p:cNvSpPr/>
          <p:nvPr/>
        </p:nvSpPr>
        <p:spPr>
          <a:xfrm>
            <a:off x="437018" y="2007862"/>
            <a:ext cx="8091634" cy="830997"/>
          </a:xfrm>
          <a:prstGeom prst="rect">
            <a:avLst/>
          </a:prstGeom>
        </p:spPr>
        <p:txBody>
          <a:bodyPr wrap="square">
            <a:spAutoFit/>
          </a:bodyPr>
          <a:lstStyle/>
          <a:p>
            <a:endParaRPr lang="en-US" sz="2400" dirty="0"/>
          </a:p>
          <a:p>
            <a:pPr marL="342900" indent="-342900">
              <a:buFont typeface="Arial"/>
              <a:buChar char="•"/>
            </a:pPr>
            <a:r>
              <a:rPr lang="en-US" sz="2400" dirty="0"/>
              <a:t>70% of the students said they did not study for the test </a:t>
            </a:r>
          </a:p>
        </p:txBody>
      </p:sp>
      <p:sp>
        <p:nvSpPr>
          <p:cNvPr id="8" name="Rectangle 7"/>
          <p:cNvSpPr/>
          <p:nvPr/>
        </p:nvSpPr>
        <p:spPr>
          <a:xfrm>
            <a:off x="437018" y="2838859"/>
            <a:ext cx="8295443" cy="830997"/>
          </a:xfrm>
          <a:prstGeom prst="rect">
            <a:avLst/>
          </a:prstGeom>
        </p:spPr>
        <p:txBody>
          <a:bodyPr wrap="square">
            <a:spAutoFit/>
          </a:bodyPr>
          <a:lstStyle/>
          <a:p>
            <a:pPr marL="342900" indent="-342900">
              <a:buFont typeface="Arial"/>
              <a:buChar char="•"/>
            </a:pPr>
            <a:r>
              <a:rPr lang="en-US" sz="2400" dirty="0"/>
              <a:t> After given an extra day 60% of the students did not study for the test</a:t>
            </a:r>
            <a:endParaRPr lang="en-US" sz="2400" dirty="0"/>
          </a:p>
        </p:txBody>
      </p:sp>
      <p:sp>
        <p:nvSpPr>
          <p:cNvPr id="9" name="Rectangle 8"/>
          <p:cNvSpPr/>
          <p:nvPr/>
        </p:nvSpPr>
        <p:spPr>
          <a:xfrm>
            <a:off x="437018" y="3695443"/>
            <a:ext cx="8091634" cy="461665"/>
          </a:xfrm>
          <a:prstGeom prst="rect">
            <a:avLst/>
          </a:prstGeom>
        </p:spPr>
        <p:txBody>
          <a:bodyPr wrap="square">
            <a:spAutoFit/>
          </a:bodyPr>
          <a:lstStyle/>
          <a:p>
            <a:pPr marL="342900" indent="-342900">
              <a:buFont typeface="Arial"/>
              <a:buChar char="•"/>
            </a:pPr>
            <a:r>
              <a:rPr lang="en-US" sz="2400" dirty="0"/>
              <a:t> </a:t>
            </a:r>
            <a:r>
              <a:rPr lang="en-US" sz="2400" dirty="0" smtClean="0"/>
              <a:t>Give an explanation of why you think this is happening.</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2242" y="509666"/>
            <a:ext cx="8457003" cy="1296115"/>
          </a:xfrm>
        </p:spPr>
        <p:txBody>
          <a:bodyPr/>
          <a:lstStyle/>
          <a:p>
            <a:r>
              <a:rPr lang="en-US" sz="3600" dirty="0" smtClean="0"/>
              <a:t>Step 3:  Identify the Causes</a:t>
            </a:r>
            <a:r>
              <a:rPr lang="en-US" sz="4800" dirty="0" smtClean="0"/>
              <a:t/>
            </a:r>
            <a:br>
              <a:rPr lang="en-US" sz="4800" dirty="0" smtClean="0"/>
            </a:br>
            <a:r>
              <a:rPr lang="en-US" sz="4800" dirty="0" smtClean="0"/>
              <a:t>Why do students lack study skills</a:t>
            </a:r>
            <a:r>
              <a:rPr lang="en-US" dirty="0" smtClean="0"/>
              <a:t>?</a:t>
            </a:r>
            <a:endParaRPr lang="en-US" dirty="0"/>
          </a:p>
        </p:txBody>
      </p:sp>
      <p:sp>
        <p:nvSpPr>
          <p:cNvPr id="7" name="Content Placeholder 6"/>
          <p:cNvSpPr>
            <a:spLocks noGrp="1"/>
          </p:cNvSpPr>
          <p:nvPr>
            <p:ph sz="half" idx="13"/>
          </p:nvPr>
        </p:nvSpPr>
        <p:spPr>
          <a:xfrm>
            <a:off x="768610" y="4500026"/>
            <a:ext cx="7315200" cy="646910"/>
          </a:xfrm>
        </p:spPr>
        <p:txBody>
          <a:bodyPr>
            <a:normAutofit/>
          </a:bodyPr>
          <a:lstStyle/>
          <a:p>
            <a:pPr lvl="1" algn="ctr"/>
            <a:r>
              <a:rPr lang="en-US" dirty="0" smtClean="0"/>
              <a:t>List 3 more reasons why students do not study.</a:t>
            </a:r>
          </a:p>
        </p:txBody>
      </p:sp>
      <p:sp>
        <p:nvSpPr>
          <p:cNvPr id="9" name="TextBox 8"/>
          <p:cNvSpPr txBox="1"/>
          <p:nvPr/>
        </p:nvSpPr>
        <p:spPr>
          <a:xfrm>
            <a:off x="2636807" y="3810135"/>
            <a:ext cx="184666" cy="369332"/>
          </a:xfrm>
          <a:prstGeom prst="rect">
            <a:avLst/>
          </a:prstGeom>
          <a:noFill/>
        </p:spPr>
        <p:txBody>
          <a:bodyPr wrap="none" rtlCol="0">
            <a:spAutoFit/>
          </a:bodyPr>
          <a:lstStyle/>
          <a:p>
            <a:endParaRPr lang="en-US" dirty="0"/>
          </a:p>
        </p:txBody>
      </p:sp>
      <p:pic>
        <p:nvPicPr>
          <p:cNvPr id="11" name="Picture 10"/>
          <p:cNvPicPr>
            <a:picLocks noChangeAspect="1"/>
          </p:cNvPicPr>
          <p:nvPr/>
        </p:nvPicPr>
        <p:blipFill>
          <a:blip r:embed="rId2" cstate="print"/>
          <a:stretch>
            <a:fillRect/>
          </a:stretch>
        </p:blipFill>
        <p:spPr>
          <a:xfrm>
            <a:off x="803675" y="2058799"/>
            <a:ext cx="2578992" cy="1931755"/>
          </a:xfrm>
          <a:prstGeom prst="rect">
            <a:avLst/>
          </a:prstGeom>
        </p:spPr>
      </p:pic>
      <p:sp>
        <p:nvSpPr>
          <p:cNvPr id="12" name="TextBox 11"/>
          <p:cNvSpPr txBox="1"/>
          <p:nvPr/>
        </p:nvSpPr>
        <p:spPr>
          <a:xfrm>
            <a:off x="6439122" y="3849409"/>
            <a:ext cx="184666" cy="369332"/>
          </a:xfrm>
          <a:prstGeom prst="rect">
            <a:avLst/>
          </a:prstGeom>
          <a:noFill/>
        </p:spPr>
        <p:txBody>
          <a:bodyPr wrap="none" rtlCol="0">
            <a:spAutoFit/>
          </a:bodyPr>
          <a:lstStyle/>
          <a:p>
            <a:endParaRPr lang="en-US" dirty="0"/>
          </a:p>
        </p:txBody>
      </p:sp>
      <p:sp>
        <p:nvSpPr>
          <p:cNvPr id="13" name="TextBox 12"/>
          <p:cNvSpPr txBox="1"/>
          <p:nvPr/>
        </p:nvSpPr>
        <p:spPr>
          <a:xfrm>
            <a:off x="5962885" y="3621222"/>
            <a:ext cx="338400" cy="369332"/>
          </a:xfrm>
          <a:prstGeom prst="rect">
            <a:avLst/>
          </a:prstGeom>
          <a:noFill/>
        </p:spPr>
        <p:txBody>
          <a:bodyPr wrap="none" rtlCol="0">
            <a:spAutoFit/>
          </a:bodyPr>
          <a:lstStyle/>
          <a:p>
            <a:endParaRPr lang="en-US" dirty="0"/>
          </a:p>
        </p:txBody>
      </p:sp>
      <p:pic>
        <p:nvPicPr>
          <p:cNvPr id="14" name="Picture 13"/>
          <p:cNvPicPr>
            <a:picLocks noChangeAspect="1"/>
          </p:cNvPicPr>
          <p:nvPr/>
        </p:nvPicPr>
        <p:blipFill>
          <a:blip r:embed="rId3" cstate="print"/>
          <a:stretch>
            <a:fillRect/>
          </a:stretch>
        </p:blipFill>
        <p:spPr>
          <a:xfrm>
            <a:off x="5310564" y="2044294"/>
            <a:ext cx="2257116" cy="2402068"/>
          </a:xfrm>
          <a:prstGeom prst="rect">
            <a:avLst/>
          </a:prstGeom>
        </p:spPr>
      </p:pic>
    </p:spTree>
    <p:extLst>
      <p:ext uri="{BB962C8B-B14F-4D97-AF65-F5344CB8AC3E}">
        <p14:creationId xmlns:p14="http://schemas.microsoft.com/office/powerpoint/2010/main" val="33672532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758" y="503238"/>
            <a:ext cx="8367684" cy="868362"/>
          </a:xfrm>
        </p:spPr>
        <p:txBody>
          <a:bodyPr/>
          <a:lstStyle/>
          <a:p>
            <a:r>
              <a:rPr lang="en-US" sz="4000" b="1" dirty="0"/>
              <a:t>Step 3:</a:t>
            </a:r>
            <a:br>
              <a:rPr lang="en-US" sz="4000" b="1" dirty="0"/>
            </a:br>
            <a:r>
              <a:rPr lang="en-US" sz="4000" b="1" dirty="0"/>
              <a:t>Identifying the cause of the problem </a:t>
            </a:r>
            <a:endParaRPr lang="en-US" sz="4000" dirty="0"/>
          </a:p>
        </p:txBody>
      </p:sp>
      <p:sp>
        <p:nvSpPr>
          <p:cNvPr id="3" name="Content Placeholder 2"/>
          <p:cNvSpPr>
            <a:spLocks noGrp="1"/>
          </p:cNvSpPr>
          <p:nvPr>
            <p:ph idx="1"/>
          </p:nvPr>
        </p:nvSpPr>
        <p:spPr/>
        <p:txBody>
          <a:bodyPr>
            <a:normAutofit/>
          </a:bodyPr>
          <a:lstStyle/>
          <a:p>
            <a:r>
              <a:rPr lang="en-US" sz="3600" dirty="0"/>
              <a:t>What are some of the underlying reasons </a:t>
            </a:r>
            <a:r>
              <a:rPr lang="en-US" sz="3600" dirty="0" smtClean="0"/>
              <a:t>why people wait for the last minute to study?</a:t>
            </a:r>
          </a:p>
          <a:p>
            <a:endParaRPr lang="en-US" sz="3600" dirty="0"/>
          </a:p>
          <a:p>
            <a:r>
              <a:rPr lang="en-US" sz="3600" dirty="0"/>
              <a:t>Complete worksheet 3</a:t>
            </a:r>
          </a:p>
        </p:txBody>
      </p:sp>
      <p:sp>
        <p:nvSpPr>
          <p:cNvPr id="4" name="TextBox 3"/>
          <p:cNvSpPr txBox="1"/>
          <p:nvPr/>
        </p:nvSpPr>
        <p:spPr>
          <a:xfrm>
            <a:off x="1826625" y="2870184"/>
            <a:ext cx="184666" cy="369332"/>
          </a:xfrm>
          <a:prstGeom prst="rect">
            <a:avLst/>
          </a:prstGeom>
          <a:noFill/>
        </p:spPr>
        <p:txBody>
          <a:bodyPr wrap="none" rtlCol="0">
            <a:spAutoFit/>
          </a:bodyPr>
          <a:lstStyle/>
          <a:p>
            <a:endParaRPr lang="en-US" dirty="0"/>
          </a:p>
        </p:txBody>
      </p:sp>
      <p:pic>
        <p:nvPicPr>
          <p:cNvPr id="5" name="Picture 4"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825898" y="5176250"/>
            <a:ext cx="2566995" cy="1604372"/>
          </a:xfrm>
          <a:prstGeom prst="rect">
            <a:avLst/>
          </a:prstGeom>
        </p:spPr>
      </p:pic>
    </p:spTree>
    <p:extLst>
      <p:ext uri="{BB962C8B-B14F-4D97-AF65-F5344CB8AC3E}">
        <p14:creationId xmlns:p14="http://schemas.microsoft.com/office/powerpoint/2010/main" val="13900719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a:t>
            </a:r>
            <a:br>
              <a:rPr lang="en-US" dirty="0"/>
            </a:br>
            <a:r>
              <a:rPr lang="en-US" dirty="0"/>
              <a:t>Evaluate Policy</a:t>
            </a:r>
          </a:p>
        </p:txBody>
      </p:sp>
      <p:sp>
        <p:nvSpPr>
          <p:cNvPr id="3" name="Content Placeholder 2"/>
          <p:cNvSpPr>
            <a:spLocks noGrp="1"/>
          </p:cNvSpPr>
          <p:nvPr>
            <p:ph idx="1"/>
          </p:nvPr>
        </p:nvSpPr>
        <p:spPr/>
        <p:txBody>
          <a:bodyPr>
            <a:normAutofit/>
          </a:bodyPr>
          <a:lstStyle/>
          <a:p>
            <a:r>
              <a:rPr lang="en-US" sz="4000" dirty="0" smtClean="0"/>
              <a:t>What are some policies that are put in place for you increase </a:t>
            </a:r>
            <a:r>
              <a:rPr lang="en-US" sz="4000" smtClean="0"/>
              <a:t>study habits?</a:t>
            </a:r>
            <a:endParaRPr lang="en-US" sz="4000" dirty="0" smtClean="0"/>
          </a:p>
          <a:p>
            <a:r>
              <a:rPr lang="en-US" sz="2800" dirty="0" smtClean="0"/>
              <a:t>Complete the worksheet 4</a:t>
            </a:r>
            <a:endParaRPr lang="en-US" sz="2800" dirty="0"/>
          </a:p>
        </p:txBody>
      </p:sp>
      <p:pic>
        <p:nvPicPr>
          <p:cNvPr id="4" name="Picture 3"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120475" y="4776119"/>
            <a:ext cx="2719224" cy="1699515"/>
          </a:xfrm>
          <a:prstGeom prst="rect">
            <a:avLst/>
          </a:prstGeom>
        </p:spPr>
      </p:pic>
    </p:spTree>
    <p:extLst>
      <p:ext uri="{BB962C8B-B14F-4D97-AF65-F5344CB8AC3E}">
        <p14:creationId xmlns:p14="http://schemas.microsoft.com/office/powerpoint/2010/main" val="405044237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199</TotalTime>
  <Words>365</Words>
  <Application>Microsoft Macintosh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Inkwell</vt:lpstr>
      <vt:lpstr>PowerPoint Presentation</vt:lpstr>
      <vt:lpstr>PowerPoint Presentation</vt:lpstr>
      <vt:lpstr>Public Policy Analysis</vt:lpstr>
      <vt:lpstr>PowerPoint Presentation</vt:lpstr>
      <vt:lpstr>PowerPoint Presentation</vt:lpstr>
      <vt:lpstr>PowerPoint Presentation</vt:lpstr>
      <vt:lpstr>Step 3:  Identify the Causes Why do students lack study skills?</vt:lpstr>
      <vt:lpstr>Step 3: Identifying the cause of the problem </vt:lpstr>
      <vt:lpstr>Step 4:  Evaluate Policy</vt:lpstr>
      <vt:lpstr>Step 5:  Develop Solution</vt:lpstr>
      <vt:lpstr>Step 6: Select Best Solution</vt:lpstr>
    </vt:vector>
  </TitlesOfParts>
  <Company>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P.S. 28</dc:creator>
  <cp:lastModifiedBy>Daniel Matta</cp:lastModifiedBy>
  <cp:revision>18</cp:revision>
  <dcterms:created xsi:type="dcterms:W3CDTF">2014-08-26T17:14:30Z</dcterms:created>
  <dcterms:modified xsi:type="dcterms:W3CDTF">2014-10-27T21:10:33Z</dcterms:modified>
</cp:coreProperties>
</file>