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sldIdLst>
    <p:sldId id="256" r:id="rId2"/>
    <p:sldId id="268" r:id="rId3"/>
    <p:sldId id="264" r:id="rId4"/>
    <p:sldId id="265" r:id="rId5"/>
    <p:sldId id="258" r:id="rId6"/>
    <p:sldId id="259" r:id="rId7"/>
    <p:sldId id="260" r:id="rId8"/>
    <p:sldId id="266" r:id="rId9"/>
    <p:sldId id="261" r:id="rId10"/>
    <p:sldId id="267"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60"/>
  </p:normalViewPr>
  <p:slideViewPr>
    <p:cSldViewPr snapToGrid="0" snapToObjects="1">
      <p:cViewPr>
        <p:scale>
          <a:sx n="75" d="100"/>
          <a:sy n="75" d="100"/>
        </p:scale>
        <p:origin x="-20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B9D2C864-9362-43C7-A136-D9C41D93A9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CEC41E-48BD-4881-B6FF-D82EEBBCD90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3CEC41E-48BD-4881-B6FF-D82EEBBCD904}" type="datetimeFigureOut">
              <a:rPr lang="en-US" smtClean="0"/>
              <a:pPr/>
              <a:t>10/28/2014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459A5F39-4CE7-434C-A5CB-50A36345160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2.maxwell.syr.edu/plegal/tips/bestsol.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flippedtips.com/plegal/tips/welcom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016" y="1676400"/>
            <a:ext cx="7878184" cy="1524000"/>
          </a:xfrm>
        </p:spPr>
        <p:txBody>
          <a:bodyPr>
            <a:normAutofit fontScale="90000"/>
          </a:bodyPr>
          <a:lstStyle/>
          <a:p>
            <a:r>
              <a:rPr lang="en-US" sz="4000" dirty="0" smtClean="0"/>
              <a:t>Obesity in NYC schools</a:t>
            </a:r>
            <a:br>
              <a:rPr lang="en-US" sz="4000" dirty="0" smtClean="0"/>
            </a:br>
            <a:r>
              <a:rPr lang="en-US" sz="2000" dirty="0" smtClean="0"/>
              <a:t>Rosa m. </a:t>
            </a:r>
            <a:r>
              <a:rPr lang="en-US" sz="2000" dirty="0" err="1" smtClean="0"/>
              <a:t>luis</a:t>
            </a:r>
            <a:r>
              <a:rPr lang="en-US" sz="2000" dirty="0" smtClean="0"/>
              <a:t> </a:t>
            </a:r>
            <a:br>
              <a:rPr lang="en-US" sz="2000" dirty="0" smtClean="0"/>
            </a:br>
            <a:r>
              <a:rPr lang="en-US" sz="2000" dirty="0" smtClean="0"/>
              <a:t>Ps.28</a:t>
            </a:r>
            <a:br>
              <a:rPr lang="en-US" sz="2000" dirty="0" smtClean="0"/>
            </a:br>
            <a:r>
              <a:rPr lang="en-US" sz="2000" dirty="0" err="1" smtClean="0"/>
              <a:t>Rosamarialuis@hotmail.com</a:t>
            </a:r>
            <a:r>
              <a:rPr lang="en-US" sz="2000" dirty="0" smtClean="0"/>
              <a:t> </a:t>
            </a:r>
            <a:endParaRPr lang="en-US" sz="2000" dirty="0"/>
          </a:p>
        </p:txBody>
      </p:sp>
      <p:sp>
        <p:nvSpPr>
          <p:cNvPr id="3" name="Subtitle 2"/>
          <p:cNvSpPr>
            <a:spLocks noGrp="1"/>
          </p:cNvSpPr>
          <p:nvPr>
            <p:ph type="subTitle" idx="1"/>
          </p:nvPr>
        </p:nvSpPr>
        <p:spPr>
          <a:xfrm>
            <a:off x="4572000" y="3200400"/>
            <a:ext cx="3886200" cy="1825625"/>
          </a:xfrm>
        </p:spPr>
        <p:txBody>
          <a:bodyPr>
            <a:normAutofit/>
          </a:bodyPr>
          <a:lstStyle/>
          <a:p>
            <a:endParaRPr lang="en-US" dirty="0"/>
          </a:p>
        </p:txBody>
      </p:sp>
      <p:pic>
        <p:nvPicPr>
          <p:cNvPr id="4" name="Picture 3" descr="scholunchg.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2640360"/>
            <a:ext cx="4085428" cy="2455670"/>
          </a:xfrm>
          <a:prstGeom prst="rect">
            <a:avLst/>
          </a:prstGeom>
        </p:spPr>
      </p:pic>
    </p:spTree>
    <p:extLst>
      <p:ext uri="{BB962C8B-B14F-4D97-AF65-F5344CB8AC3E}">
        <p14:creationId xmlns:p14="http://schemas.microsoft.com/office/powerpoint/2010/main" xmlns="" val="280018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will complete this worksheet about the best policy solution.</a:t>
            </a:r>
            <a:endParaRPr lang="en-US" dirty="0"/>
          </a:p>
        </p:txBody>
      </p:sp>
      <p:sp>
        <p:nvSpPr>
          <p:cNvPr id="3" name="Content Placeholder 2"/>
          <p:cNvSpPr>
            <a:spLocks noGrp="1"/>
          </p:cNvSpPr>
          <p:nvPr>
            <p:ph sz="quarter" idx="13"/>
          </p:nvPr>
        </p:nvSpPr>
        <p:spPr/>
        <p:txBody>
          <a:bodyPr/>
          <a:lstStyle/>
          <a:p>
            <a:r>
              <a:rPr lang="en-US" dirty="0">
                <a:hlinkClick r:id="rId2"/>
              </a:rPr>
              <a:t>http://www2.maxwell.syr.edu/plegal/tips/</a:t>
            </a:r>
            <a:r>
              <a:rPr lang="en-US" dirty="0" smtClean="0">
                <a:hlinkClick r:id="rId2"/>
              </a:rPr>
              <a:t>bestsol.html</a:t>
            </a:r>
            <a:endParaRPr lang="en-US" dirty="0" smtClean="0"/>
          </a:p>
          <a:p>
            <a:pPr marL="68580" indent="0">
              <a:buNone/>
            </a:pPr>
            <a:endParaRPr lang="en-US" dirty="0"/>
          </a:p>
          <a:p>
            <a:endParaRPr lang="en-US" dirty="0"/>
          </a:p>
        </p:txBody>
      </p:sp>
      <p:sp>
        <p:nvSpPr>
          <p:cNvPr id="4" name="Content Placeholder 3"/>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xmlns="" val="103107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60054"/>
            <a:ext cx="7772400" cy="670049"/>
          </a:xfrm>
        </p:spPr>
        <p:txBody>
          <a:bodyPr>
            <a:noAutofit/>
          </a:bodyPr>
          <a:lstStyle/>
          <a:p>
            <a:r>
              <a:rPr lang="en-US" sz="3200" b="1" baseline="30000" dirty="0"/>
              <a:t>Additional data on childhood obesity in the US and New York State is available at:</a:t>
            </a:r>
            <a:br>
              <a:rPr lang="en-US" sz="3200" b="1" baseline="30000" dirty="0"/>
            </a:br>
            <a:endParaRPr lang="en-US" sz="3200" dirty="0"/>
          </a:p>
        </p:txBody>
      </p:sp>
      <p:sp>
        <p:nvSpPr>
          <p:cNvPr id="6" name="TextBox 5"/>
          <p:cNvSpPr txBox="1"/>
          <p:nvPr/>
        </p:nvSpPr>
        <p:spPr>
          <a:xfrm>
            <a:off x="800022" y="1740126"/>
            <a:ext cx="7770211" cy="2215991"/>
          </a:xfrm>
          <a:prstGeom prst="rect">
            <a:avLst/>
          </a:prstGeom>
          <a:noFill/>
        </p:spPr>
        <p:txBody>
          <a:bodyPr wrap="square" rtlCol="0">
            <a:spAutoFit/>
          </a:bodyPr>
          <a:lstStyle/>
          <a:p>
            <a:r>
              <a:rPr lang="en-US" baseline="30000" dirty="0" smtClean="0"/>
              <a:t>National </a:t>
            </a:r>
            <a:r>
              <a:rPr lang="en-US" baseline="30000" dirty="0"/>
              <a:t>Data: http://</a:t>
            </a:r>
            <a:r>
              <a:rPr lang="en-US" baseline="30000" dirty="0" err="1"/>
              <a:t>www.cdc.gov</a:t>
            </a:r>
            <a:r>
              <a:rPr lang="en-US" baseline="30000" dirty="0"/>
              <a:t>/obesity/data/</a:t>
            </a:r>
            <a:r>
              <a:rPr lang="en-US" baseline="30000" dirty="0" err="1"/>
              <a:t>childhood.html</a:t>
            </a:r>
            <a:endParaRPr lang="en-US" baseline="30000" dirty="0"/>
          </a:p>
          <a:p>
            <a:r>
              <a:rPr lang="en-US" baseline="30000" dirty="0"/>
              <a:t>NYC FITNESSGRAM Data: http://</a:t>
            </a:r>
            <a:r>
              <a:rPr lang="en-US" baseline="30000" dirty="0" err="1"/>
              <a:t>www.cdc.gov</a:t>
            </a:r>
            <a:r>
              <a:rPr lang="en-US" baseline="30000" dirty="0"/>
              <a:t>/</a:t>
            </a:r>
            <a:r>
              <a:rPr lang="en-US" baseline="30000" dirty="0" err="1"/>
              <a:t>mmwr</a:t>
            </a:r>
            <a:r>
              <a:rPr lang="en-US" baseline="30000" dirty="0"/>
              <a:t>/</a:t>
            </a:r>
            <a:r>
              <a:rPr lang="en-US" baseline="30000" dirty="0" err="1"/>
              <a:t>pdf</a:t>
            </a:r>
            <a:r>
              <a:rPr lang="en-US" baseline="30000" dirty="0"/>
              <a:t>/</a:t>
            </a:r>
            <a:r>
              <a:rPr lang="en-US" baseline="30000" dirty="0" err="1"/>
              <a:t>wk</a:t>
            </a:r>
            <a:r>
              <a:rPr lang="en-US" baseline="30000" dirty="0"/>
              <a:t>/mm6049.pdf</a:t>
            </a:r>
          </a:p>
          <a:p>
            <a:r>
              <a:rPr lang="en-US" baseline="30000" dirty="0"/>
              <a:t>NYSDOH SWSCR Data: https://</a:t>
            </a:r>
            <a:r>
              <a:rPr lang="en-US" baseline="30000" dirty="0" err="1"/>
              <a:t>health.data.ny.gov</a:t>
            </a:r>
            <a:r>
              <a:rPr lang="en-US" baseline="30000" dirty="0"/>
              <a:t>/ </a:t>
            </a:r>
            <a:r>
              <a:rPr lang="en-US" b="1" baseline="30000" dirty="0"/>
              <a:t>and </a:t>
            </a:r>
            <a:r>
              <a:rPr lang="en-US" baseline="30000" dirty="0"/>
              <a:t>http://</a:t>
            </a:r>
            <a:r>
              <a:rPr lang="en-US" baseline="30000" dirty="0" err="1"/>
              <a:t>www.health.ny.gov</a:t>
            </a:r>
            <a:r>
              <a:rPr lang="en-US" baseline="30000" dirty="0"/>
              <a:t>/prevention/obesity/</a:t>
            </a:r>
            <a:r>
              <a:rPr lang="en-US" baseline="30000" dirty="0" err="1"/>
              <a:t>statistics_and_impact</a:t>
            </a:r>
            <a:r>
              <a:rPr lang="en-US" baseline="30000" dirty="0"/>
              <a:t>/</a:t>
            </a:r>
            <a:r>
              <a:rPr lang="en-US" baseline="30000" dirty="0" err="1"/>
              <a:t>student_weight_status_data.htm</a:t>
            </a:r>
            <a:endParaRPr lang="en-US" baseline="30000" dirty="0"/>
          </a:p>
          <a:p>
            <a:r>
              <a:rPr lang="en-US" baseline="30000" dirty="0"/>
              <a:t>Information about the New York State Prevention Agenda 2013-17 is available at:</a:t>
            </a:r>
          </a:p>
          <a:p>
            <a:r>
              <a:rPr lang="en-US" baseline="30000" dirty="0"/>
              <a:t>http://</a:t>
            </a:r>
            <a:r>
              <a:rPr lang="en-US" baseline="30000" dirty="0" err="1"/>
              <a:t>www.health.ny.gov</a:t>
            </a:r>
            <a:r>
              <a:rPr lang="en-US" baseline="30000" dirty="0"/>
              <a:t>/prevention/</a:t>
            </a:r>
            <a:r>
              <a:rPr lang="en-US" baseline="30000" dirty="0" err="1"/>
              <a:t>prevention_agenda</a:t>
            </a:r>
            <a:r>
              <a:rPr lang="en-US" baseline="30000" dirty="0"/>
              <a:t>/2013-2017/</a:t>
            </a:r>
          </a:p>
          <a:p>
            <a:r>
              <a:rPr lang="en-US" b="1" baseline="30000" dirty="0"/>
              <a:t>Contact:</a:t>
            </a:r>
          </a:p>
          <a:p>
            <a:r>
              <a:rPr lang="en-US" baseline="30000" dirty="0"/>
              <a:t>For more information about the data included and their specific implications for action, please send an email to </a:t>
            </a:r>
            <a:r>
              <a:rPr lang="en-US" baseline="30000" dirty="0" err="1"/>
              <a:t>DCDIPIFA@health.state.ny.us</a:t>
            </a:r>
            <a:r>
              <a:rPr lang="en-US" baseline="30000" dirty="0"/>
              <a:t> with IFA # 2013-5 in the subject line</a:t>
            </a:r>
            <a:r>
              <a:rPr lang="en-US" baseline="30000" dirty="0" smtClean="0"/>
              <a:t>.</a:t>
            </a:r>
          </a:p>
          <a:p>
            <a:endParaRPr lang="en-US" baseline="30000" dirty="0"/>
          </a:p>
          <a:p>
            <a:r>
              <a:rPr lang="en-US" dirty="0"/>
              <a:t>http://</a:t>
            </a:r>
            <a:r>
              <a:rPr lang="en-US" dirty="0" err="1"/>
              <a:t>www.who.int</a:t>
            </a:r>
            <a:r>
              <a:rPr lang="en-US" dirty="0"/>
              <a:t>/</a:t>
            </a:r>
            <a:r>
              <a:rPr lang="en-US" dirty="0" err="1"/>
              <a:t>dietphysicalactivity</a:t>
            </a:r>
            <a:r>
              <a:rPr lang="en-US" dirty="0"/>
              <a:t>/childhood/en/</a:t>
            </a:r>
          </a:p>
        </p:txBody>
      </p:sp>
    </p:spTree>
    <p:extLst>
      <p:ext uri="{BB962C8B-B14F-4D97-AF65-F5344CB8AC3E}">
        <p14:creationId xmlns:p14="http://schemas.microsoft.com/office/powerpoint/2010/main" xmlns="" val="267593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PPA PROCESS</a:t>
            </a:r>
            <a:endParaRPr lang="en-US" sz="4800" dirty="0"/>
          </a:p>
        </p:txBody>
      </p:sp>
      <p:sp>
        <p:nvSpPr>
          <p:cNvPr id="3" name="Content Placeholder 2"/>
          <p:cNvSpPr>
            <a:spLocks noGrp="1"/>
          </p:cNvSpPr>
          <p:nvPr>
            <p:ph idx="1"/>
          </p:nvPr>
        </p:nvSpPr>
        <p:spPr>
          <a:xfrm>
            <a:off x="165100" y="1417638"/>
            <a:ext cx="8826500" cy="3916363"/>
          </a:xfrm>
        </p:spPr>
        <p:txBody>
          <a:bodyPr>
            <a:noAutofit/>
          </a:bodyPr>
          <a:lstStyle/>
          <a:p>
            <a:pPr marL="822960" lvl="1" indent="-457200" fontAlgn="auto">
              <a:spcAft>
                <a:spcPts val="0"/>
              </a:spcAft>
              <a:buAutoNum type="arabicPeriod"/>
              <a:defRPr/>
            </a:pPr>
            <a:r>
              <a:rPr lang="en-US" sz="2800" dirty="0" smtClean="0"/>
              <a:t>What is the problem?</a:t>
            </a:r>
          </a:p>
          <a:p>
            <a:pPr marL="822960" lvl="1" indent="-457200" fontAlgn="auto">
              <a:spcAft>
                <a:spcPts val="0"/>
              </a:spcAft>
              <a:buAutoNum type="arabicPeriod"/>
              <a:defRPr/>
            </a:pPr>
            <a:r>
              <a:rPr lang="en-US" sz="2800" dirty="0" smtClean="0"/>
              <a:t>Where is the evidence?</a:t>
            </a:r>
          </a:p>
          <a:p>
            <a:pPr marL="822960" lvl="1" indent="-457200" fontAlgn="auto">
              <a:spcAft>
                <a:spcPts val="0"/>
              </a:spcAft>
              <a:buAutoNum type="arabicPeriod"/>
              <a:defRPr/>
            </a:pPr>
            <a:r>
              <a:rPr lang="en-US" sz="2800" dirty="0" smtClean="0"/>
              <a:t>What are the causes?</a:t>
            </a:r>
          </a:p>
          <a:p>
            <a:pPr marL="822960" lvl="1" indent="-457200" fontAlgn="auto">
              <a:spcAft>
                <a:spcPts val="0"/>
              </a:spcAft>
              <a:buAutoNum type="arabicPeriod"/>
              <a:defRPr/>
            </a:pPr>
            <a:r>
              <a:rPr lang="en-US" sz="2800" dirty="0" smtClean="0"/>
              <a:t>What is the existing policy?</a:t>
            </a:r>
          </a:p>
          <a:p>
            <a:pPr marL="822960" lvl="1" indent="-457200" fontAlgn="auto">
              <a:spcAft>
                <a:spcPts val="0"/>
              </a:spcAft>
              <a:buAutoNum type="arabicPeriod"/>
              <a:defRPr/>
            </a:pPr>
            <a:r>
              <a:rPr lang="en-US" sz="2800" dirty="0" smtClean="0"/>
              <a:t>What policies can you create to correct the problem?</a:t>
            </a:r>
          </a:p>
          <a:p>
            <a:pPr marL="822960" lvl="1" indent="-457200" fontAlgn="auto">
              <a:spcAft>
                <a:spcPts val="0"/>
              </a:spcAft>
              <a:buAutoNum type="arabicPeriod"/>
              <a:defRPr/>
            </a:pPr>
            <a:r>
              <a:rPr lang="en-US" sz="2800" dirty="0" smtClean="0"/>
              <a:t>What is the best policy to correct the problem</a:t>
            </a:r>
            <a:r>
              <a:rPr lang="en-US" sz="2800" dirty="0" smtClean="0"/>
              <a:t>?</a:t>
            </a:r>
          </a:p>
          <a:p>
            <a:pPr marL="822960" lvl="1" indent="-457200" fontAlgn="auto">
              <a:spcAft>
                <a:spcPts val="0"/>
              </a:spcAft>
              <a:buNone/>
              <a:defRPr/>
            </a:pPr>
            <a:r>
              <a:rPr lang="en-US" sz="2800" dirty="0" smtClean="0">
                <a:hlinkClick r:id="rId2"/>
              </a:rPr>
              <a:t>http://</a:t>
            </a:r>
            <a:r>
              <a:rPr lang="en-US" sz="2800" dirty="0" smtClean="0">
                <a:hlinkClick r:id="rId2"/>
              </a:rPr>
              <a:t>flippedtips.com/plegal/tips/welcome.html</a:t>
            </a:r>
            <a:endParaRPr lang="en-US" sz="2800" dirty="0" smtClean="0"/>
          </a:p>
          <a:p>
            <a:pPr marL="822960" lvl="1" indent="-457200" fontAlgn="auto">
              <a:spcAft>
                <a:spcPts val="0"/>
              </a:spcAft>
              <a:buNone/>
              <a:defRPr/>
            </a:pPr>
            <a:r>
              <a:rPr lang="en-US" sz="2800" dirty="0" smtClean="0"/>
              <a:t> </a:t>
            </a:r>
            <a:endParaRPr lang="en-US" sz="2800" dirty="0"/>
          </a:p>
          <a:p>
            <a:pPr marL="365760" lvl="1" indent="0" fontAlgn="auto">
              <a:spcAft>
                <a:spcPts val="0"/>
              </a:spcAft>
              <a:buNone/>
              <a:defRPr/>
            </a:pPr>
            <a:endParaRPr lang="en-US" sz="2800" dirty="0"/>
          </a:p>
        </p:txBody>
      </p:sp>
    </p:spTree>
    <p:extLst>
      <p:ext uri="{BB962C8B-B14F-4D97-AF65-F5344CB8AC3E}">
        <p14:creationId xmlns:p14="http://schemas.microsoft.com/office/powerpoint/2010/main" xmlns="" val="214825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obese and overweight </a:t>
            </a:r>
            <a:endParaRPr lang="en-US" dirty="0"/>
          </a:p>
        </p:txBody>
      </p:sp>
      <p:sp>
        <p:nvSpPr>
          <p:cNvPr id="3" name="Content Placeholder 2"/>
          <p:cNvSpPr>
            <a:spLocks noGrp="1"/>
          </p:cNvSpPr>
          <p:nvPr>
            <p:ph idx="1"/>
          </p:nvPr>
        </p:nvSpPr>
        <p:spPr/>
        <p:txBody>
          <a:bodyPr/>
          <a:lstStyle/>
          <a:p>
            <a:pPr marL="68580" indent="0">
              <a:buNone/>
            </a:pPr>
            <a:endParaRPr lang="en-US" dirty="0"/>
          </a:p>
          <a:p>
            <a:r>
              <a:rPr lang="en-US" dirty="0"/>
              <a:t>Overweight and obese are labels for weight ranges. According to the Centers for Disease Control and Prevention, weights in these ranges are higher than what is generally considered healthy for a given height. Having a weight in one of these categories may increase your risk for certain diseases and health problems. The definitions of overweight and obese are different for adults than children</a:t>
            </a:r>
            <a:r>
              <a:rPr lang="en-US" dirty="0" smtClean="0"/>
              <a:t>.</a:t>
            </a:r>
          </a:p>
          <a:p>
            <a:endParaRPr lang="en-US" dirty="0"/>
          </a:p>
          <a:p>
            <a:endParaRPr lang="en-US" dirty="0"/>
          </a:p>
        </p:txBody>
      </p:sp>
      <p:pic>
        <p:nvPicPr>
          <p:cNvPr id="4" name="Picture 3" descr="obese-ma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0157" y="4054739"/>
            <a:ext cx="3283841" cy="1936723"/>
          </a:xfrm>
          <a:prstGeom prst="rect">
            <a:avLst/>
          </a:prstGeom>
        </p:spPr>
      </p:pic>
    </p:spTree>
    <p:extLst>
      <p:ext uri="{BB962C8B-B14F-4D97-AF65-F5344CB8AC3E}">
        <p14:creationId xmlns:p14="http://schemas.microsoft.com/office/powerpoint/2010/main" xmlns="" val="403774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02" y="244634"/>
            <a:ext cx="7772400" cy="895445"/>
          </a:xfrm>
        </p:spPr>
        <p:txBody>
          <a:bodyPr/>
          <a:lstStyle/>
          <a:p>
            <a:r>
              <a:rPr lang="en-US" dirty="0" smtClean="0"/>
              <a:t>Causes of Obesity </a:t>
            </a:r>
            <a:endParaRPr lang="en-US" dirty="0"/>
          </a:p>
        </p:txBody>
      </p:sp>
      <p:sp>
        <p:nvSpPr>
          <p:cNvPr id="5" name="TextBox 4"/>
          <p:cNvSpPr txBox="1"/>
          <p:nvPr/>
        </p:nvSpPr>
        <p:spPr>
          <a:xfrm>
            <a:off x="910025" y="1920140"/>
            <a:ext cx="7530206" cy="3240236"/>
          </a:xfrm>
          <a:prstGeom prst="rect">
            <a:avLst/>
          </a:prstGeom>
          <a:noFill/>
        </p:spPr>
        <p:txBody>
          <a:bodyPr wrap="square" rtlCol="0">
            <a:spAutoFit/>
          </a:bodyPr>
          <a:lstStyle/>
          <a:p>
            <a:endParaRPr lang="en-US" dirty="0"/>
          </a:p>
        </p:txBody>
      </p:sp>
      <p:sp>
        <p:nvSpPr>
          <p:cNvPr id="6" name="TextBox 5"/>
          <p:cNvSpPr txBox="1"/>
          <p:nvPr/>
        </p:nvSpPr>
        <p:spPr>
          <a:xfrm>
            <a:off x="700020" y="1532501"/>
            <a:ext cx="7530206" cy="3240236"/>
          </a:xfrm>
          <a:prstGeom prst="rect">
            <a:avLst/>
          </a:prstGeom>
          <a:noFill/>
        </p:spPr>
        <p:txBody>
          <a:bodyPr wrap="square" rtlCol="0">
            <a:spAutoFit/>
          </a:bodyPr>
          <a:lstStyle/>
          <a:p>
            <a:endParaRPr lang="en-US" dirty="0"/>
          </a:p>
        </p:txBody>
      </p:sp>
      <p:sp>
        <p:nvSpPr>
          <p:cNvPr id="7" name="TextBox 6"/>
          <p:cNvSpPr txBox="1"/>
          <p:nvPr/>
        </p:nvSpPr>
        <p:spPr>
          <a:xfrm>
            <a:off x="700020" y="1532501"/>
            <a:ext cx="7530206" cy="4801315"/>
          </a:xfrm>
          <a:prstGeom prst="rect">
            <a:avLst/>
          </a:prstGeom>
          <a:noFill/>
        </p:spPr>
        <p:txBody>
          <a:bodyPr wrap="square" rtlCol="0">
            <a:spAutoFit/>
          </a:bodyPr>
          <a:lstStyle/>
          <a:p>
            <a:pPr marL="285750" indent="-285750">
              <a:buFont typeface="Arial"/>
              <a:buChar char="•"/>
            </a:pPr>
            <a:r>
              <a:rPr lang="en-US" dirty="0" smtClean="0"/>
              <a:t>Several </a:t>
            </a:r>
            <a:r>
              <a:rPr lang="en-US" dirty="0"/>
              <a:t>factors contribute to obesity. </a:t>
            </a:r>
            <a:endParaRPr lang="en-US" dirty="0" smtClean="0"/>
          </a:p>
          <a:p>
            <a:pPr marL="285750" indent="-285750">
              <a:buFont typeface="Arial"/>
              <a:buChar char="•"/>
            </a:pPr>
            <a:r>
              <a:rPr lang="en-US" dirty="0" smtClean="0"/>
              <a:t>Eating </a:t>
            </a:r>
            <a:r>
              <a:rPr lang="en-US" dirty="0"/>
              <a:t>unhealthy food is one way your child can accumulate added pounds. Elementary school cafeteria food is often mass-produced and chosen for its cost-effectiveness. While this can save the school money, the students suffer from foods high in carbohydrates, high in sugar, low in fiber and lacking in many of the recommended food groups. </a:t>
            </a: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p:txBody>
      </p:sp>
      <p:pic>
        <p:nvPicPr>
          <p:cNvPr id="3" name="Picture 2"/>
          <p:cNvPicPr>
            <a:picLocks noChangeAspect="1"/>
          </p:cNvPicPr>
          <p:nvPr/>
        </p:nvPicPr>
        <p:blipFill>
          <a:blip r:embed="rId2" cstate="print"/>
          <a:stretch>
            <a:fillRect/>
          </a:stretch>
        </p:blipFill>
        <p:spPr>
          <a:xfrm>
            <a:off x="1854699" y="3529059"/>
            <a:ext cx="6375527" cy="2166362"/>
          </a:xfrm>
          <a:prstGeom prst="rect">
            <a:avLst/>
          </a:prstGeom>
        </p:spPr>
      </p:pic>
    </p:spTree>
    <p:extLst>
      <p:ext uri="{BB962C8B-B14F-4D97-AF65-F5344CB8AC3E}">
        <p14:creationId xmlns:p14="http://schemas.microsoft.com/office/powerpoint/2010/main" xmlns="" val="117504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2200" dirty="0" smtClean="0"/>
              <a:t>Information about obesity in NYC Public Schools </a:t>
            </a:r>
            <a:endParaRPr lang="en-US" sz="2200" dirty="0"/>
          </a:p>
        </p:txBody>
      </p:sp>
      <p:sp>
        <p:nvSpPr>
          <p:cNvPr id="3" name="Content Placeholder 2"/>
          <p:cNvSpPr>
            <a:spLocks noGrp="1"/>
          </p:cNvSpPr>
          <p:nvPr>
            <p:ph sz="quarter" idx="13"/>
          </p:nvPr>
        </p:nvSpPr>
        <p:spPr/>
        <p:txBody>
          <a:bodyPr>
            <a:normAutofit fontScale="85000" lnSpcReduction="10000"/>
          </a:bodyPr>
          <a:lstStyle/>
          <a:p>
            <a:r>
              <a:rPr lang="en-US" dirty="0"/>
              <a:t>More than one-third </a:t>
            </a:r>
            <a:r>
              <a:rPr lang="en-US" b="1" dirty="0"/>
              <a:t>(33.8%) </a:t>
            </a:r>
            <a:r>
              <a:rPr lang="en-US" dirty="0"/>
              <a:t>of public school students reported to the NYSDOH were overweight or obese, with </a:t>
            </a:r>
            <a:r>
              <a:rPr lang="en-US" b="1" dirty="0"/>
              <a:t>17.6% </a:t>
            </a:r>
            <a:r>
              <a:rPr lang="en-US" dirty="0"/>
              <a:t>considered obese (Figure 1). </a:t>
            </a:r>
          </a:p>
          <a:p>
            <a:r>
              <a:rPr lang="en-US" dirty="0"/>
              <a:t>Rates of obesity are higher among public school students in middle and high school (</a:t>
            </a:r>
            <a:r>
              <a:rPr lang="en-US" b="1" dirty="0"/>
              <a:t>18.2%) </a:t>
            </a:r>
            <a:r>
              <a:rPr lang="en-US" dirty="0"/>
              <a:t>than among elementary school students (</a:t>
            </a:r>
            <a:r>
              <a:rPr lang="en-US" b="1" dirty="0"/>
              <a:t>17.2%) </a:t>
            </a:r>
            <a:r>
              <a:rPr lang="en-US" dirty="0"/>
              <a:t>(Figures 2 &amp; 3). </a:t>
            </a:r>
          </a:p>
          <a:p>
            <a:r>
              <a:rPr lang="en-US" dirty="0"/>
              <a:t>An objective of the New York State Prevention Agenda 2013-17 is to reduce the percentage of children and adolescents who are obese from </a:t>
            </a:r>
            <a:r>
              <a:rPr lang="en-US" b="1" dirty="0"/>
              <a:t>17.6% </a:t>
            </a:r>
            <a:r>
              <a:rPr lang="en-US" dirty="0"/>
              <a:t>to </a:t>
            </a:r>
            <a:r>
              <a:rPr lang="en-US" b="1" dirty="0"/>
              <a:t>16.7% </a:t>
            </a:r>
            <a:r>
              <a:rPr lang="en-US" dirty="0"/>
              <a:t>by 2017. </a:t>
            </a:r>
          </a:p>
          <a:p>
            <a:endParaRPr lang="en-US" dirty="0"/>
          </a:p>
        </p:txBody>
      </p:sp>
      <p:pic>
        <p:nvPicPr>
          <p:cNvPr id="5" name="Content Placeholder 4" descr="Obese-children.jpg"/>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rcRect t="11432" b="11432"/>
          <a:stretch>
            <a:fillRect/>
          </a:stretch>
        </p:blipFill>
        <p:spPr>
          <a:xfrm>
            <a:off x="4840131" y="1417639"/>
            <a:ext cx="3468065" cy="4143742"/>
          </a:xfrm>
        </p:spPr>
      </p:pic>
    </p:spTree>
    <p:extLst>
      <p:ext uri="{BB962C8B-B14F-4D97-AF65-F5344CB8AC3E}">
        <p14:creationId xmlns:p14="http://schemas.microsoft.com/office/powerpoint/2010/main" xmlns="" val="102244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1660"/>
            <a:ext cx="7772400" cy="1143000"/>
          </a:xfrm>
        </p:spPr>
        <p:txBody>
          <a:bodyPr/>
          <a:lstStyle/>
          <a:p>
            <a:pPr algn="ctr"/>
            <a:r>
              <a:rPr lang="en-US" dirty="0" smtClean="0"/>
              <a:t>Existing policies </a:t>
            </a:r>
            <a:endParaRPr lang="en-US" dirty="0"/>
          </a:p>
        </p:txBody>
      </p:sp>
      <p:sp>
        <p:nvSpPr>
          <p:cNvPr id="3" name="Content Placeholder 2"/>
          <p:cNvSpPr>
            <a:spLocks noGrp="1"/>
          </p:cNvSpPr>
          <p:nvPr>
            <p:ph sz="quarter" idx="13"/>
          </p:nvPr>
        </p:nvSpPr>
        <p:spPr>
          <a:xfrm>
            <a:off x="685800" y="1536191"/>
            <a:ext cx="3657600" cy="4897753"/>
          </a:xfrm>
        </p:spPr>
        <p:txBody>
          <a:bodyPr>
            <a:normAutofit/>
          </a:bodyPr>
          <a:lstStyle/>
          <a:p>
            <a:r>
              <a:rPr lang="en-US" dirty="0" smtClean="0"/>
              <a:t>As </a:t>
            </a:r>
            <a:r>
              <a:rPr lang="en-US" dirty="0"/>
              <a:t>a demonstration program, the Education Law requires Body Mass Index (BMI) and weight status reports for children in Kindergarten, 2nd, 4th, 7th, and 10th grades to be included in physical exams in certain targeted school districts; </a:t>
            </a:r>
            <a:endParaRPr lang="en-US" dirty="0" smtClean="0"/>
          </a:p>
          <a:p>
            <a:endParaRPr lang="en-US" dirty="0"/>
          </a:p>
        </p:txBody>
      </p:sp>
      <p:sp>
        <p:nvSpPr>
          <p:cNvPr id="4" name="Content Placeholder 3"/>
          <p:cNvSpPr>
            <a:spLocks noGrp="1"/>
          </p:cNvSpPr>
          <p:nvPr>
            <p:ph sz="quarter" idx="14"/>
          </p:nvPr>
        </p:nvSpPr>
        <p:spPr>
          <a:xfrm>
            <a:off x="4800600" y="1536192"/>
            <a:ext cx="3657600" cy="4897752"/>
          </a:xfrm>
        </p:spPr>
        <p:txBody>
          <a:bodyPr>
            <a:normAutofit/>
          </a:bodyPr>
          <a:lstStyle/>
          <a:p>
            <a:pPr marL="68580" indent="0">
              <a:buNone/>
            </a:pPr>
            <a:r>
              <a:rPr lang="en-US" dirty="0" smtClean="0"/>
              <a:t>Some areas of the State, including New York City; Albany; Schenectady; Suffolk; Ulster; and Westchester counties, require various types of nutritional information (such as calorie counts) is made available in restaurants; </a:t>
            </a:r>
          </a:p>
          <a:p>
            <a:pPr marL="68580" indent="0">
              <a:buNone/>
            </a:pPr>
            <a:endParaRPr lang="en-US" dirty="0"/>
          </a:p>
        </p:txBody>
      </p:sp>
      <p:pic>
        <p:nvPicPr>
          <p:cNvPr id="5" name="Picture 4"/>
          <p:cNvPicPr>
            <a:picLocks noChangeAspect="1"/>
          </p:cNvPicPr>
          <p:nvPr/>
        </p:nvPicPr>
        <p:blipFill>
          <a:blip r:embed="rId2" cstate="print"/>
          <a:stretch>
            <a:fillRect/>
          </a:stretch>
        </p:blipFill>
        <p:spPr>
          <a:xfrm>
            <a:off x="1003062" y="4343400"/>
            <a:ext cx="7455138" cy="2514600"/>
          </a:xfrm>
          <a:prstGeom prst="rect">
            <a:avLst/>
          </a:prstGeom>
        </p:spPr>
      </p:pic>
    </p:spTree>
    <p:extLst>
      <p:ext uri="{BB962C8B-B14F-4D97-AF65-F5344CB8AC3E}">
        <p14:creationId xmlns:p14="http://schemas.microsoft.com/office/powerpoint/2010/main" xmlns="" val="234685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policies (2)</a:t>
            </a:r>
            <a:endParaRPr lang="en-US" dirty="0"/>
          </a:p>
        </p:txBody>
      </p:sp>
      <p:sp>
        <p:nvSpPr>
          <p:cNvPr id="3" name="Content Placeholder 2"/>
          <p:cNvSpPr>
            <a:spLocks noGrp="1"/>
          </p:cNvSpPr>
          <p:nvPr>
            <p:ph sz="quarter" idx="13"/>
          </p:nvPr>
        </p:nvSpPr>
        <p:spPr/>
        <p:txBody>
          <a:bodyPr>
            <a:normAutofit/>
          </a:bodyPr>
          <a:lstStyle/>
          <a:p>
            <a:r>
              <a:rPr lang="en-US" i="1" dirty="0"/>
              <a:t>Eat Well, Play Hard </a:t>
            </a:r>
            <a:r>
              <a:rPr lang="en-US" dirty="0"/>
              <a:t>programs through the Department of Health and Education to decrease television time, improve physical activity and promote healthy </a:t>
            </a:r>
            <a:r>
              <a:rPr lang="en-US" dirty="0" smtClean="0"/>
              <a:t>eating</a:t>
            </a:r>
            <a:r>
              <a:rPr lang="en-US" dirty="0"/>
              <a:t>;</a:t>
            </a:r>
          </a:p>
          <a:p>
            <a:endParaRPr lang="en-US" dirty="0"/>
          </a:p>
        </p:txBody>
      </p:sp>
      <p:pic>
        <p:nvPicPr>
          <p:cNvPr id="5" name="Content Placeholder 4"/>
          <p:cNvPicPr>
            <a:picLocks noGrp="1" noChangeAspect="1"/>
          </p:cNvPicPr>
          <p:nvPr>
            <p:ph sz="quarter" idx="14"/>
          </p:nvPr>
        </p:nvPicPr>
        <p:blipFill>
          <a:blip r:embed="rId2" cstate="print"/>
          <a:srcRect l="14713" r="14713"/>
          <a:stretch>
            <a:fillRect/>
          </a:stretch>
        </p:blipFill>
        <p:spPr>
          <a:xfrm>
            <a:off x="4343400" y="1536192"/>
            <a:ext cx="4114800" cy="4361688"/>
          </a:xfrm>
        </p:spPr>
      </p:pic>
    </p:spTree>
    <p:extLst>
      <p:ext uri="{BB962C8B-B14F-4D97-AF65-F5344CB8AC3E}">
        <p14:creationId xmlns:p14="http://schemas.microsoft.com/office/powerpoint/2010/main" xmlns="" val="402148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existing policy </a:t>
            </a:r>
            <a:endParaRPr lang="en-US" dirty="0"/>
          </a:p>
        </p:txBody>
      </p:sp>
      <p:sp>
        <p:nvSpPr>
          <p:cNvPr id="3" name="Content Placeholder 2"/>
          <p:cNvSpPr>
            <a:spLocks noGrp="1"/>
          </p:cNvSpPr>
          <p:nvPr>
            <p:ph sz="quarter" idx="13"/>
          </p:nvPr>
        </p:nvSpPr>
        <p:spPr/>
        <p:txBody>
          <a:bodyPr>
            <a:normAutofit/>
          </a:bodyPr>
          <a:lstStyle/>
          <a:p>
            <a:pPr marL="68580" indent="0">
              <a:buNone/>
            </a:pPr>
            <a:r>
              <a:rPr lang="en-US" dirty="0" smtClean="0"/>
              <a:t>Policy:</a:t>
            </a:r>
          </a:p>
          <a:p>
            <a:pPr marL="68580" indent="0">
              <a:buNone/>
            </a:pPr>
            <a:r>
              <a:rPr lang="en-US" dirty="0" smtClean="0"/>
              <a:t>Some </a:t>
            </a:r>
            <a:r>
              <a:rPr lang="en-US" dirty="0"/>
              <a:t>areas of the State, including New York City; Albany; Schenectady; Suffolk; Ulster; and Westchester counties, require various types of nutritional information (such as calorie counts) is made available in </a:t>
            </a:r>
            <a:r>
              <a:rPr lang="en-US" dirty="0" smtClean="0"/>
              <a:t>restaurants; </a:t>
            </a:r>
          </a:p>
          <a:p>
            <a:pPr marL="68580" indent="0">
              <a:buNone/>
            </a:pPr>
            <a:endParaRPr lang="en-US" dirty="0" smtClean="0"/>
          </a:p>
        </p:txBody>
      </p:sp>
      <p:sp>
        <p:nvSpPr>
          <p:cNvPr id="4" name="Content Placeholder 3"/>
          <p:cNvSpPr>
            <a:spLocks noGrp="1"/>
          </p:cNvSpPr>
          <p:nvPr>
            <p:ph sz="quarter" idx="14"/>
          </p:nvPr>
        </p:nvSpPr>
        <p:spPr>
          <a:xfrm>
            <a:off x="4800600" y="1536192"/>
            <a:ext cx="3657600" cy="4546810"/>
          </a:xfrm>
        </p:spPr>
        <p:txBody>
          <a:bodyPr>
            <a:normAutofit/>
          </a:bodyPr>
          <a:lstStyle/>
          <a:p>
            <a:r>
              <a:rPr lang="en-US" dirty="0" smtClean="0"/>
              <a:t>There are many places that includes calories count on the food or package. But if the consumer or students are not aware what does that mean or how to read the information facts it will be meaningless. If a person does not not how many calories a day she is supposed to each. They information will be just there to make the policy makers happy. </a:t>
            </a:r>
          </a:p>
        </p:txBody>
      </p:sp>
      <p:pic>
        <p:nvPicPr>
          <p:cNvPr id="7" name="Picture 6" descr="counting-calories.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8106" y="4432939"/>
            <a:ext cx="4410236" cy="2070256"/>
          </a:xfrm>
          <a:prstGeom prst="rect">
            <a:avLst/>
          </a:prstGeom>
        </p:spPr>
      </p:pic>
    </p:spTree>
    <p:extLst>
      <p:ext uri="{BB962C8B-B14F-4D97-AF65-F5344CB8AC3E}">
        <p14:creationId xmlns:p14="http://schemas.microsoft.com/office/powerpoint/2010/main" xmlns="" val="17584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a:t>Providing </a:t>
            </a:r>
            <a:r>
              <a:rPr lang="en-US" sz="2400" dirty="0" smtClean="0"/>
              <a:t>students and parents </a:t>
            </a:r>
            <a:r>
              <a:rPr lang="en-US" sz="2400" dirty="0"/>
              <a:t>with the knowledge and skills necessary </a:t>
            </a:r>
            <a:r>
              <a:rPr lang="en-US" sz="2400" dirty="0" smtClean="0"/>
              <a:t>to understand </a:t>
            </a:r>
            <a:r>
              <a:rPr lang="en-US" sz="2400" dirty="0" smtClean="0"/>
              <a:t>nutrition </a:t>
            </a:r>
            <a:r>
              <a:rPr lang="en-US" sz="2400" dirty="0" smtClean="0"/>
              <a:t>facts and to put it into practice.</a:t>
            </a:r>
          </a:p>
        </p:txBody>
      </p:sp>
      <p:sp>
        <p:nvSpPr>
          <p:cNvPr id="4" name="Content Placeholder 3"/>
          <p:cNvSpPr>
            <a:spLocks noGrp="1"/>
          </p:cNvSpPr>
          <p:nvPr>
            <p:ph sz="quarter" idx="14"/>
          </p:nvPr>
        </p:nvSpPr>
        <p:spPr>
          <a:xfrm>
            <a:off x="5029410" y="1417638"/>
            <a:ext cx="4114590" cy="4197442"/>
          </a:xfrm>
        </p:spPr>
        <p:txBody>
          <a:bodyPr>
            <a:noAutofit/>
          </a:bodyPr>
          <a:lstStyle/>
          <a:p>
            <a:r>
              <a:rPr lang="en-US" sz="2800" dirty="0" smtClean="0"/>
              <a:t>Motivating students to be active on a daily basis every day not only at school, but also at home. </a:t>
            </a:r>
            <a:endParaRPr lang="en-US" sz="2800" dirty="0"/>
          </a:p>
        </p:txBody>
      </p:sp>
      <p:sp>
        <p:nvSpPr>
          <p:cNvPr id="5" name="Title 4"/>
          <p:cNvSpPr>
            <a:spLocks noGrp="1"/>
          </p:cNvSpPr>
          <p:nvPr>
            <p:ph type="title"/>
          </p:nvPr>
        </p:nvSpPr>
        <p:spPr/>
        <p:txBody>
          <a:bodyPr/>
          <a:lstStyle/>
          <a:p>
            <a:r>
              <a:rPr lang="en-US" dirty="0" smtClean="0"/>
              <a:t>Some solutions </a:t>
            </a:r>
            <a:endParaRPr lang="en-US" dirty="0"/>
          </a:p>
        </p:txBody>
      </p:sp>
    </p:spTree>
    <p:extLst>
      <p:ext uri="{BB962C8B-B14F-4D97-AF65-F5344CB8AC3E}">
        <p14:creationId xmlns:p14="http://schemas.microsoft.com/office/powerpoint/2010/main" xmlns="" val="188477422"/>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156</TotalTime>
  <Words>676</Words>
  <Application>Microsoft Office PowerPoint</Application>
  <PresentationFormat>On-screen Show (4:3)</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 Pop</vt:lpstr>
      <vt:lpstr>Obesity in NYC schools Rosa m. luis  Ps.28 Rosamarialuis@hotmail.com </vt:lpstr>
      <vt:lpstr>PPA PROCESS</vt:lpstr>
      <vt:lpstr>Defining obese and overweight </vt:lpstr>
      <vt:lpstr>Causes of Obesity </vt:lpstr>
      <vt:lpstr> Information about obesity in NYC Public Schools </vt:lpstr>
      <vt:lpstr>Existing policies </vt:lpstr>
      <vt:lpstr>Existing policies (2)</vt:lpstr>
      <vt:lpstr>Evaluating an existing policy </vt:lpstr>
      <vt:lpstr>Some solutions </vt:lpstr>
      <vt:lpstr>Students will complete this worksheet about the best policy solution.</vt:lpstr>
      <vt:lpstr>Additional data on childhood obesity in the US and New York State is available at: </vt:lpstr>
    </vt:vector>
  </TitlesOfParts>
  <Company>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 28</dc:creator>
  <cp:lastModifiedBy>ann nigro</cp:lastModifiedBy>
  <cp:revision>29</cp:revision>
  <dcterms:created xsi:type="dcterms:W3CDTF">2014-08-26T17:01:23Z</dcterms:created>
  <dcterms:modified xsi:type="dcterms:W3CDTF">2014-10-28T13:52:35Z</dcterms:modified>
</cp:coreProperties>
</file>