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1"/>
  </p:sldMasterIdLst>
  <p:sldIdLst>
    <p:sldId id="256" r:id="rId2"/>
    <p:sldId id="265" r:id="rId3"/>
    <p:sldId id="266" r:id="rId4"/>
    <p:sldId id="257" r:id="rId5"/>
    <p:sldId id="259" r:id="rId6"/>
    <p:sldId id="260" r:id="rId7"/>
    <p:sldId id="258" r:id="rId8"/>
    <p:sldId id="263" r:id="rId9"/>
    <p:sldId id="261" r:id="rId10"/>
    <p:sldId id="264"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8" d="100"/>
          <a:sy n="28" d="100"/>
        </p:scale>
        <p:origin x="-260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209ADB8-8FB8-9C49-AF74-168DE2D89DAD}" type="datetimeFigureOut">
              <a:rPr lang="en-US" smtClean="0"/>
              <a:t>11/1/14</a:t>
            </a:fld>
            <a:endParaRPr lang="en-US"/>
          </a:p>
        </p:txBody>
      </p:sp>
      <p:sp>
        <p:nvSpPr>
          <p:cNvPr id="16" name="Slide Number Placeholder 15"/>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9ADB8-8FB8-9C49-AF74-168DE2D89DAD}" type="datetimeFigureOut">
              <a:rPr lang="en-US" smtClean="0"/>
              <a:t>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09343-D855-594C-BC64-5A2AFAABA7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9ADB8-8FB8-9C49-AF74-168DE2D89DAD}" type="datetimeFigureOut">
              <a:rPr lang="en-US" smtClean="0"/>
              <a:t>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09343-D855-594C-BC64-5A2AFAABA7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209ADB8-8FB8-9C49-AF74-168DE2D89DAD}" type="datetimeFigureOut">
              <a:rPr lang="en-US" smtClean="0"/>
              <a:t>11/1/14</a:t>
            </a:fld>
            <a:endParaRPr lang="en-US"/>
          </a:p>
        </p:txBody>
      </p:sp>
      <p:sp>
        <p:nvSpPr>
          <p:cNvPr id="15" name="Slide Number Placeholder 14"/>
          <p:cNvSpPr>
            <a:spLocks noGrp="1"/>
          </p:cNvSpPr>
          <p:nvPr>
            <p:ph type="sldNum" sz="quarter" idx="15"/>
          </p:nvPr>
        </p:nvSpPr>
        <p:spPr/>
        <p:txBody>
          <a:bodyPr/>
          <a:lstStyle>
            <a:lvl1pPr algn="ctr">
              <a:defRPr/>
            </a:lvl1pPr>
          </a:lstStyle>
          <a:p>
            <a:fld id="{CF209343-D855-594C-BC64-5A2AFAABA7BF}"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09ADB8-8FB8-9C49-AF74-168DE2D89DAD}" type="datetimeFigureOut">
              <a:rPr lang="en-US" smtClean="0"/>
              <a:t>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09343-D855-594C-BC64-5A2AFAABA7BF}"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09ADB8-8FB8-9C49-AF74-168DE2D89DAD}" type="datetimeFigureOut">
              <a:rPr lang="en-US" smtClean="0"/>
              <a:t>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09343-D855-594C-BC64-5A2AFAABA7B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F209343-D855-594C-BC64-5A2AFAABA7BF}"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209ADB8-8FB8-9C49-AF74-168DE2D89DAD}" type="datetimeFigureOut">
              <a:rPr lang="en-US" smtClean="0"/>
              <a:t>11/1/14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09ADB8-8FB8-9C49-AF74-168DE2D89DAD}" type="datetimeFigureOut">
              <a:rPr lang="en-US" smtClean="0"/>
              <a:t>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09343-D855-594C-BC64-5A2AFAABA7B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9ADB8-8FB8-9C49-AF74-168DE2D89DAD}" type="datetimeFigureOut">
              <a:rPr lang="en-US" smtClean="0"/>
              <a:t>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209343-D855-594C-BC64-5A2AFAABA7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209ADB8-8FB8-9C49-AF74-168DE2D89DAD}" type="datetimeFigureOut">
              <a:rPr lang="en-US" smtClean="0"/>
              <a:t>11/1/14</a:t>
            </a:fld>
            <a:endParaRPr lang="en-US"/>
          </a:p>
        </p:txBody>
      </p:sp>
      <p:sp>
        <p:nvSpPr>
          <p:cNvPr id="9" name="Slide Number Placeholder 8"/>
          <p:cNvSpPr>
            <a:spLocks noGrp="1"/>
          </p:cNvSpPr>
          <p:nvPr>
            <p:ph type="sldNum" sz="quarter" idx="15"/>
          </p:nvPr>
        </p:nvSpPr>
        <p:spPr/>
        <p:txBody>
          <a:bodyPr/>
          <a:lstStyle/>
          <a:p>
            <a:fld id="{CF209343-D855-594C-BC64-5A2AFAABA7BF}"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209ADB8-8FB8-9C49-AF74-168DE2D89DAD}" type="datetimeFigureOut">
              <a:rPr lang="en-US" smtClean="0"/>
              <a:t>11/1/14</a:t>
            </a:fld>
            <a:endParaRPr lang="en-US"/>
          </a:p>
        </p:txBody>
      </p:sp>
      <p:sp>
        <p:nvSpPr>
          <p:cNvPr id="9" name="Slide Number Placeholder 8"/>
          <p:cNvSpPr>
            <a:spLocks noGrp="1"/>
          </p:cNvSpPr>
          <p:nvPr>
            <p:ph type="sldNum" sz="quarter" idx="11"/>
          </p:nvPr>
        </p:nvSpPr>
        <p:spPr/>
        <p:txBody>
          <a:bodyPr/>
          <a:lstStyle/>
          <a:p>
            <a:fld id="{CF209343-D855-594C-BC64-5A2AFAABA7B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209ADB8-8FB8-9C49-AF74-168DE2D89DAD}" type="datetimeFigureOut">
              <a:rPr lang="en-US" smtClean="0"/>
              <a:t>11/1/14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209343-D855-594C-BC64-5A2AFAABA7BF}"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maxwell.syr.edu/plegal/TIPS/worksheet5.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lippedtips.com/plegal/tips/welcom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bp.org/pubs/Features/W07Brown.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maxwell.syr.edu/plegal/TIPS/worksheet3.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699803"/>
            <a:ext cx="8305800" cy="1861459"/>
          </a:xfrm>
        </p:spPr>
        <p:txBody>
          <a:bodyPr/>
          <a:lstStyle/>
          <a:p>
            <a:r>
              <a:rPr lang="en-US" dirty="0" smtClean="0"/>
              <a:t> Ms. Clark – Math Content Specialist</a:t>
            </a:r>
          </a:p>
          <a:p>
            <a:r>
              <a:rPr lang="en-US" dirty="0" smtClean="0"/>
              <a:t>I.S. 528, </a:t>
            </a:r>
            <a:r>
              <a:rPr lang="en-US" dirty="0"/>
              <a:t>Washington </a:t>
            </a:r>
            <a:r>
              <a:rPr lang="en-US" dirty="0" smtClean="0"/>
              <a:t>Heights</a:t>
            </a:r>
          </a:p>
          <a:p>
            <a:r>
              <a:rPr lang="en-US" dirty="0" smtClean="0"/>
              <a:t>Email: LClark20</a:t>
            </a:r>
            <a:r>
              <a:rPr lang="en-US" dirty="0"/>
              <a:t>@schools.nyc.gov </a:t>
            </a:r>
          </a:p>
        </p:txBody>
      </p:sp>
      <p:sp>
        <p:nvSpPr>
          <p:cNvPr id="4" name="Title 3"/>
          <p:cNvSpPr>
            <a:spLocks noGrp="1"/>
          </p:cNvSpPr>
          <p:nvPr>
            <p:ph type="ctrTitle"/>
          </p:nvPr>
        </p:nvSpPr>
        <p:spPr>
          <a:xfrm>
            <a:off x="457200" y="360947"/>
            <a:ext cx="8305800" cy="2820737"/>
          </a:xfrm>
        </p:spPr>
        <p:txBody>
          <a:bodyPr/>
          <a:lstStyle/>
          <a:p>
            <a:r>
              <a:rPr lang="en-US" dirty="0" smtClean="0"/>
              <a:t>Poor Achievement in </a:t>
            </a:r>
            <a:br>
              <a:rPr lang="en-US" dirty="0" smtClean="0"/>
            </a:br>
            <a:r>
              <a:rPr lang="en-US" dirty="0" smtClean="0"/>
              <a:t>Math Scores</a:t>
            </a:r>
            <a:br>
              <a:rPr lang="en-US" dirty="0" smtClean="0"/>
            </a:br>
            <a:r>
              <a:rPr lang="en-US" dirty="0" smtClean="0"/>
              <a:t>at I.S. 528</a:t>
            </a:r>
            <a:br>
              <a:rPr lang="en-US" dirty="0" smtClean="0"/>
            </a:br>
            <a:r>
              <a:rPr lang="en-US" sz="2400" dirty="0" smtClean="0"/>
              <a:t>Using the PPA</a:t>
            </a:r>
            <a:endParaRPr lang="en-US" sz="2400" dirty="0"/>
          </a:p>
        </p:txBody>
      </p:sp>
    </p:spTree>
    <p:extLst>
      <p:ext uri="{BB962C8B-B14F-4D97-AF65-F5344CB8AC3E}">
        <p14:creationId xmlns:p14="http://schemas.microsoft.com/office/powerpoint/2010/main" val="6162629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9579"/>
            <a:ext cx="8229600" cy="4986421"/>
          </a:xfrm>
        </p:spPr>
        <p:txBody>
          <a:bodyPr>
            <a:normAutofit lnSpcReduction="10000"/>
          </a:bodyPr>
          <a:lstStyle/>
          <a:p>
            <a:r>
              <a:rPr lang="en-US" dirty="0" smtClean="0"/>
              <a:t>Group Work – In your groups use </a:t>
            </a:r>
            <a:r>
              <a:rPr lang="en-US" dirty="0" smtClean="0">
                <a:hlinkClick r:id="rId2"/>
              </a:rPr>
              <a:t>this </a:t>
            </a:r>
            <a:r>
              <a:rPr lang="en-US" dirty="0" smtClean="0"/>
              <a:t>worksheet to write a public policy that is important to us in our community in Washington Heights.  Consider the following questions as you work.</a:t>
            </a:r>
          </a:p>
          <a:p>
            <a:pPr marL="0" indent="0">
              <a:buNone/>
            </a:pPr>
            <a:endParaRPr lang="en-US" dirty="0" smtClean="0"/>
          </a:p>
          <a:p>
            <a:r>
              <a:rPr lang="en-US" dirty="0" smtClean="0"/>
              <a:t>What kind of math is needed to be an engineer?</a:t>
            </a:r>
          </a:p>
          <a:p>
            <a:endParaRPr lang="en-US" dirty="0"/>
          </a:p>
          <a:p>
            <a:r>
              <a:rPr lang="en-US" dirty="0" smtClean="0"/>
              <a:t>What about running a business?  What math is done in the bodega across the street?</a:t>
            </a:r>
          </a:p>
          <a:p>
            <a:endParaRPr lang="en-US" dirty="0"/>
          </a:p>
          <a:p>
            <a:r>
              <a:rPr lang="en-US" dirty="0" smtClean="0"/>
              <a:t>How can making public policy impact our career readiness in math?</a:t>
            </a:r>
            <a:endParaRPr lang="en-US" dirty="0"/>
          </a:p>
        </p:txBody>
      </p:sp>
      <p:sp>
        <p:nvSpPr>
          <p:cNvPr id="3" name="Title 2"/>
          <p:cNvSpPr>
            <a:spLocks noGrp="1"/>
          </p:cNvSpPr>
          <p:nvPr>
            <p:ph type="title"/>
          </p:nvPr>
        </p:nvSpPr>
        <p:spPr>
          <a:xfrm>
            <a:off x="457200" y="152400"/>
            <a:ext cx="8229600" cy="622968"/>
          </a:xfrm>
        </p:spPr>
        <p:txBody>
          <a:bodyPr>
            <a:normAutofit/>
          </a:bodyPr>
          <a:lstStyle/>
          <a:p>
            <a:r>
              <a:rPr lang="en-US" sz="3200" dirty="0" smtClean="0"/>
              <a:t>Develop a Solution</a:t>
            </a:r>
            <a:endParaRPr lang="en-US" sz="3200" dirty="0"/>
          </a:p>
        </p:txBody>
      </p:sp>
    </p:spTree>
    <p:extLst>
      <p:ext uri="{BB962C8B-B14F-4D97-AF65-F5344CB8AC3E}">
        <p14:creationId xmlns:p14="http://schemas.microsoft.com/office/powerpoint/2010/main" val="37742480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52843"/>
            <a:ext cx="8229600" cy="3810000"/>
          </a:xfrm>
        </p:spPr>
        <p:txBody>
          <a:bodyPr/>
          <a:lstStyle/>
          <a:p>
            <a:r>
              <a:rPr lang="en-US" dirty="0" smtClean="0"/>
              <a:t>Read the proposed public policies of the groups from class today.</a:t>
            </a:r>
          </a:p>
          <a:p>
            <a:pPr marL="0" indent="0">
              <a:buNone/>
            </a:pPr>
            <a:endParaRPr lang="en-US" dirty="0" smtClean="0"/>
          </a:p>
          <a:p>
            <a:r>
              <a:rPr lang="en-US" dirty="0" smtClean="0"/>
              <a:t>Choose your top three solutions and bring them in for discussion tomorrow.</a:t>
            </a:r>
            <a:endParaRPr lang="en-US" dirty="0"/>
          </a:p>
        </p:txBody>
      </p:sp>
      <p:sp>
        <p:nvSpPr>
          <p:cNvPr id="3" name="Title 2"/>
          <p:cNvSpPr>
            <a:spLocks noGrp="1"/>
          </p:cNvSpPr>
          <p:nvPr>
            <p:ph type="title"/>
          </p:nvPr>
        </p:nvSpPr>
        <p:spPr>
          <a:xfrm>
            <a:off x="457200" y="660400"/>
            <a:ext cx="8229600" cy="1219200"/>
          </a:xfrm>
        </p:spPr>
        <p:txBody>
          <a:bodyPr>
            <a:normAutofit fontScale="90000"/>
          </a:bodyPr>
          <a:lstStyle/>
          <a:p>
            <a:pPr algn="ctr"/>
            <a:r>
              <a:rPr lang="en-US" sz="3200" dirty="0" smtClean="0"/>
              <a:t>Step Six: Choose the best Solution</a:t>
            </a:r>
            <a:br>
              <a:rPr lang="en-US" sz="3200" dirty="0" smtClean="0"/>
            </a:br>
            <a:r>
              <a:rPr lang="en-US" sz="3200" dirty="0" smtClean="0"/>
              <a:t/>
            </a:r>
            <a:br>
              <a:rPr lang="en-US" sz="3200" dirty="0" smtClean="0"/>
            </a:br>
            <a:r>
              <a:rPr lang="en-US" sz="3200" dirty="0" smtClean="0"/>
              <a:t>Homework</a:t>
            </a:r>
            <a:endParaRPr lang="en-US" sz="3200" dirty="0"/>
          </a:p>
        </p:txBody>
      </p:sp>
    </p:spTree>
    <p:extLst>
      <p:ext uri="{BB962C8B-B14F-4D97-AF65-F5344CB8AC3E}">
        <p14:creationId xmlns:p14="http://schemas.microsoft.com/office/powerpoint/2010/main" val="19879935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650" y="904543"/>
            <a:ext cx="7393484" cy="5016758"/>
          </a:xfrm>
          <a:prstGeom prst="rect">
            <a:avLst/>
          </a:prstGeom>
        </p:spPr>
        <p:txBody>
          <a:bodyPr wrap="square">
            <a:spAutoFit/>
          </a:bodyPr>
          <a:lstStyle/>
          <a:p>
            <a:pPr>
              <a:spcBef>
                <a:spcPts val="0"/>
              </a:spcBef>
            </a:pPr>
            <a:r>
              <a:rPr lang="en-US" sz="4000" dirty="0"/>
              <a:t>“A public policy is a government action usually intended to deal with a social problem…The six versions of the Public Policy Analyst (PPA) will guide you through the problem solving skills necessary to study historical and current American and global public policy issues.”</a:t>
            </a:r>
          </a:p>
        </p:txBody>
      </p:sp>
    </p:spTree>
    <p:extLst>
      <p:ext uri="{BB962C8B-B14F-4D97-AF65-F5344CB8AC3E}">
        <p14:creationId xmlns:p14="http://schemas.microsoft.com/office/powerpoint/2010/main" val="41816074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dirty="0" smtClean="0"/>
              <a:t>Public Policy Analysis</a:t>
            </a:r>
            <a:endParaRPr lang="en-US" sz="4800" dirty="0"/>
          </a:p>
        </p:txBody>
      </p:sp>
      <p:sp>
        <p:nvSpPr>
          <p:cNvPr id="6" name="Content Placeholder 5"/>
          <p:cNvSpPr>
            <a:spLocks noGrp="1"/>
          </p:cNvSpPr>
          <p:nvPr>
            <p:ph idx="1"/>
          </p:nvPr>
        </p:nvSpPr>
        <p:spPr>
          <a:xfrm>
            <a:off x="914400" y="1735138"/>
            <a:ext cx="7600013" cy="4470790"/>
          </a:xfrm>
        </p:spPr>
        <p:txBody>
          <a:bodyPr>
            <a:normAutofit/>
          </a:bodyPr>
          <a:lstStyle/>
          <a:p>
            <a:r>
              <a:rPr lang="en-US" sz="2800" dirty="0"/>
              <a:t>Define the problem</a:t>
            </a:r>
          </a:p>
          <a:p>
            <a:r>
              <a:rPr lang="en-US" sz="2800" dirty="0"/>
              <a:t>Gather the evidence</a:t>
            </a:r>
          </a:p>
          <a:p>
            <a:r>
              <a:rPr lang="en-US" sz="2800" dirty="0"/>
              <a:t>Identify the causes</a:t>
            </a:r>
          </a:p>
          <a:p>
            <a:r>
              <a:rPr lang="en-US" sz="2800" dirty="0"/>
              <a:t>Evaluate an existing policy</a:t>
            </a:r>
          </a:p>
          <a:p>
            <a:r>
              <a:rPr lang="en-US" sz="2800" dirty="0"/>
              <a:t>Develop solutions</a:t>
            </a:r>
          </a:p>
          <a:p>
            <a:r>
              <a:rPr lang="en-US" sz="2800" dirty="0"/>
              <a:t>Select the best solution</a:t>
            </a:r>
          </a:p>
          <a:p>
            <a:pPr>
              <a:buFont typeface="Arial" pitchFamily="34" charset="0"/>
              <a:buChar char="•"/>
            </a:pPr>
            <a:r>
              <a:rPr lang="en-US" dirty="0">
                <a:hlinkClick r:id="rId2"/>
              </a:rPr>
              <a:t>http://</a:t>
            </a:r>
            <a:r>
              <a:rPr lang="en-US" dirty="0" err="1">
                <a:hlinkClick r:id="rId2"/>
              </a:rPr>
              <a:t>flippedtips.com</a:t>
            </a:r>
            <a:r>
              <a:rPr lang="en-US" dirty="0">
                <a:hlinkClick r:id="rId2"/>
              </a:rPr>
              <a:t>/</a:t>
            </a:r>
            <a:r>
              <a:rPr lang="en-US" dirty="0" err="1">
                <a:hlinkClick r:id="rId2"/>
              </a:rPr>
              <a:t>plegal</a:t>
            </a:r>
            <a:r>
              <a:rPr lang="en-US" dirty="0">
                <a:hlinkClick r:id="rId2"/>
              </a:rPr>
              <a:t>/tips/</a:t>
            </a:r>
            <a:r>
              <a:rPr lang="en-US" dirty="0" err="1">
                <a:hlinkClick r:id="rId2"/>
              </a:rPr>
              <a:t>welcome.html</a:t>
            </a:r>
            <a:endParaRPr lang="en-US" dirty="0"/>
          </a:p>
        </p:txBody>
      </p:sp>
    </p:spTree>
    <p:extLst>
      <p:ext uri="{BB962C8B-B14F-4D97-AF65-F5344CB8AC3E}">
        <p14:creationId xmlns:p14="http://schemas.microsoft.com/office/powerpoint/2010/main" val="7974402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5790"/>
            <a:ext cx="8229600" cy="3964947"/>
          </a:xfrm>
        </p:spPr>
        <p:txBody>
          <a:bodyPr>
            <a:normAutofit/>
          </a:bodyPr>
          <a:lstStyle/>
          <a:p>
            <a:r>
              <a:rPr lang="en-US" dirty="0" smtClean="0"/>
              <a:t>The </a:t>
            </a:r>
            <a:r>
              <a:rPr lang="en-US" dirty="0"/>
              <a:t>U.S. ranked 21 out of 23 countries in math and 17 out of 19 countries in problem solving in the </a:t>
            </a:r>
            <a:r>
              <a:rPr lang="en-US" dirty="0" smtClean="0"/>
              <a:t>October,  2013 study.</a:t>
            </a:r>
          </a:p>
          <a:p>
            <a:r>
              <a:rPr lang="en-US" dirty="0"/>
              <a:t>Read </a:t>
            </a:r>
            <a:r>
              <a:rPr lang="en-US" i="1" dirty="0"/>
              <a:t>What Are Science &amp; Math Test </a:t>
            </a:r>
            <a:r>
              <a:rPr lang="en-US" i="1" dirty="0" smtClean="0"/>
              <a:t>Scores </a:t>
            </a:r>
            <a:r>
              <a:rPr lang="en-US" i="1" dirty="0"/>
              <a:t>Really Telling U.S.</a:t>
            </a:r>
            <a:r>
              <a:rPr lang="en-US" i="1" dirty="0" smtClean="0"/>
              <a:t>?</a:t>
            </a:r>
            <a:r>
              <a:rPr lang="en-US" dirty="0" smtClean="0"/>
              <a:t>  </a:t>
            </a:r>
            <a:r>
              <a:rPr lang="en-US" dirty="0"/>
              <a:t>by Alan S. Brown and Linda </a:t>
            </a:r>
            <a:r>
              <a:rPr lang="en-US" dirty="0" err="1"/>
              <a:t>LaVine</a:t>
            </a:r>
            <a:r>
              <a:rPr lang="en-US" dirty="0"/>
              <a:t> </a:t>
            </a:r>
            <a:r>
              <a:rPr lang="en-US" dirty="0" smtClean="0"/>
              <a:t>Brown. </a:t>
            </a:r>
          </a:p>
          <a:p>
            <a:r>
              <a:rPr lang="en-US" dirty="0" smtClean="0"/>
              <a:t>Each group will read 1 page of the article then we will do a jigsaw sharing for the whole class.</a:t>
            </a:r>
            <a:r>
              <a:rPr lang="en-US" dirty="0">
                <a:hlinkClick r:id="rId2"/>
              </a:rPr>
              <a:t> http://www.tbp.org/pubs/Features/W07Brown.pdf </a:t>
            </a:r>
            <a:endParaRPr lang="en-US" dirty="0"/>
          </a:p>
        </p:txBody>
      </p:sp>
      <p:sp>
        <p:nvSpPr>
          <p:cNvPr id="3" name="Title 2"/>
          <p:cNvSpPr>
            <a:spLocks noGrp="1"/>
          </p:cNvSpPr>
          <p:nvPr>
            <p:ph type="title"/>
          </p:nvPr>
        </p:nvSpPr>
        <p:spPr>
          <a:xfrm>
            <a:off x="457200" y="469293"/>
            <a:ext cx="8229600" cy="2173707"/>
          </a:xfrm>
        </p:spPr>
        <p:txBody>
          <a:bodyPr>
            <a:noAutofit/>
          </a:bodyPr>
          <a:lstStyle/>
          <a:p>
            <a:pPr algn="ctr"/>
            <a:r>
              <a:rPr lang="en-US" sz="3200" dirty="0" smtClean="0"/>
              <a:t>Step One: Define the Problem</a:t>
            </a:r>
            <a:br>
              <a:rPr lang="en-US" sz="3200" dirty="0" smtClean="0"/>
            </a:br>
            <a:r>
              <a:rPr lang="en-US" sz="3200" dirty="0"/>
              <a:t/>
            </a:r>
            <a:br>
              <a:rPr lang="en-US" sz="3200" dirty="0"/>
            </a:br>
            <a:r>
              <a:rPr lang="en-US" sz="3200" b="1" dirty="0" smtClean="0"/>
              <a:t>America’s math scores are at an all time low.  </a:t>
            </a:r>
            <a:br>
              <a:rPr lang="en-US" sz="3200" b="1" dirty="0" smtClean="0"/>
            </a:br>
            <a:r>
              <a:rPr lang="en-US" sz="3200" b="1" dirty="0" smtClean="0"/>
              <a:t>What does this really tell the U.S.?</a:t>
            </a:r>
            <a:endParaRPr lang="en-US" sz="3200" b="1" dirty="0"/>
          </a:p>
        </p:txBody>
      </p:sp>
    </p:spTree>
    <p:extLst>
      <p:ext uri="{BB962C8B-B14F-4D97-AF65-F5344CB8AC3E}">
        <p14:creationId xmlns:p14="http://schemas.microsoft.com/office/powerpoint/2010/main" val="25402619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00947"/>
            <a:ext cx="8229600" cy="3368843"/>
          </a:xfrm>
        </p:spPr>
        <p:txBody>
          <a:bodyPr>
            <a:normAutofit fontScale="85000" lnSpcReduction="10000"/>
          </a:bodyPr>
          <a:lstStyle/>
          <a:p>
            <a:pPr marL="0" indent="0">
              <a:buNone/>
            </a:pPr>
            <a:r>
              <a:rPr lang="en-US" sz="2400" dirty="0"/>
              <a:t>Math is directly related to one’s ability to make sense out of numbers.  </a:t>
            </a:r>
          </a:p>
          <a:p>
            <a:pPr marL="0" indent="0">
              <a:buNone/>
            </a:pPr>
            <a:r>
              <a:rPr lang="en-US" sz="2400" dirty="0" smtClean="0"/>
              <a:t>Two undesirable results </a:t>
            </a:r>
            <a:r>
              <a:rPr lang="en-US" sz="2400" dirty="0"/>
              <a:t>that </a:t>
            </a:r>
            <a:r>
              <a:rPr lang="en-US" sz="2400" dirty="0" smtClean="0"/>
              <a:t>come </a:t>
            </a:r>
            <a:r>
              <a:rPr lang="en-US" sz="2400" dirty="0"/>
              <a:t>from the </a:t>
            </a:r>
            <a:r>
              <a:rPr lang="en-US" sz="2400" dirty="0" smtClean="0"/>
              <a:t>lack </a:t>
            </a:r>
            <a:r>
              <a:rPr lang="en-US" sz="2400" dirty="0"/>
              <a:t>of </a:t>
            </a:r>
            <a:r>
              <a:rPr lang="en-US" sz="2400" dirty="0" smtClean="0"/>
              <a:t>Number Sense:</a:t>
            </a:r>
          </a:p>
          <a:p>
            <a:endParaRPr lang="en-US" sz="2400" dirty="0"/>
          </a:p>
          <a:p>
            <a:r>
              <a:rPr lang="en-US" dirty="0" smtClean="0"/>
              <a:t>Financial instability – when one has low number sense, they are less likely to maintain fiscal stability.</a:t>
            </a:r>
          </a:p>
          <a:p>
            <a:endParaRPr lang="en-US" dirty="0" smtClean="0"/>
          </a:p>
          <a:p>
            <a:r>
              <a:rPr lang="en-US" dirty="0" smtClean="0"/>
              <a:t>Narrowed Career Choices – many university majors require higher math skills as they lead to careers in high paying fields such as business, technology and engineering.</a:t>
            </a:r>
            <a:endParaRPr lang="en-US" dirty="0"/>
          </a:p>
        </p:txBody>
      </p:sp>
      <p:sp>
        <p:nvSpPr>
          <p:cNvPr id="3" name="Title 2"/>
          <p:cNvSpPr>
            <a:spLocks noGrp="1"/>
          </p:cNvSpPr>
          <p:nvPr>
            <p:ph type="title"/>
          </p:nvPr>
        </p:nvSpPr>
        <p:spPr>
          <a:xfrm>
            <a:off x="457200" y="200526"/>
            <a:ext cx="8392695" cy="2032000"/>
          </a:xfrm>
        </p:spPr>
        <p:txBody>
          <a:bodyPr>
            <a:noAutofit/>
          </a:bodyPr>
          <a:lstStyle/>
          <a:p>
            <a:r>
              <a:rPr lang="en-US" sz="3200" dirty="0" smtClean="0"/>
              <a:t>Why should you care?</a:t>
            </a:r>
            <a:br>
              <a:rPr lang="en-US" sz="3200" dirty="0" smtClean="0"/>
            </a:br>
            <a:r>
              <a:rPr lang="en-US" sz="2400" dirty="0" smtClean="0"/>
              <a:t>At I.S 528, 90% of the students made 1’s and 2’s on the 2014 State Math Test.  In the 8</a:t>
            </a:r>
            <a:r>
              <a:rPr lang="en-US" sz="2400" baseline="30000" dirty="0" smtClean="0"/>
              <a:t>th</a:t>
            </a:r>
            <a:r>
              <a:rPr lang="en-US" sz="2400" dirty="0" smtClean="0"/>
              <a:t> grade classroom, students struggle every day to work basic math problems without the assistance of a calculator due to a lack of basic number sense.</a:t>
            </a:r>
            <a:endParaRPr lang="en-US" sz="2400" dirty="0"/>
          </a:p>
        </p:txBody>
      </p:sp>
      <p:pic>
        <p:nvPicPr>
          <p:cNvPr id="4" name="Picture 3" descr="CC0005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6658" y="2001481"/>
            <a:ext cx="710142" cy="1023563"/>
          </a:xfrm>
          <a:prstGeom prst="rect">
            <a:avLst/>
          </a:prstGeom>
        </p:spPr>
      </p:pic>
    </p:spTree>
    <p:extLst>
      <p:ext uri="{BB962C8B-B14F-4D97-AF65-F5344CB8AC3E}">
        <p14:creationId xmlns:p14="http://schemas.microsoft.com/office/powerpoint/2010/main" val="4939169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33578"/>
            <a:ext cx="8229600" cy="3368842"/>
          </a:xfrm>
        </p:spPr>
        <p:txBody>
          <a:bodyPr/>
          <a:lstStyle/>
          <a:p>
            <a:r>
              <a:rPr lang="en-US" dirty="0" smtClean="0"/>
              <a:t>What did you discover from the article about the causes of low math scores?</a:t>
            </a:r>
          </a:p>
          <a:p>
            <a:endParaRPr lang="en-US" dirty="0"/>
          </a:p>
          <a:p>
            <a:pPr marL="0" indent="0">
              <a:buNone/>
            </a:pPr>
            <a:endParaRPr lang="en-US" dirty="0" smtClean="0"/>
          </a:p>
          <a:p>
            <a:r>
              <a:rPr lang="en-US" dirty="0" smtClean="0"/>
              <a:t>Use </a:t>
            </a:r>
            <a:r>
              <a:rPr lang="en-US" dirty="0" smtClean="0">
                <a:hlinkClick r:id="rId2"/>
              </a:rPr>
              <a:t>this</a:t>
            </a:r>
            <a:r>
              <a:rPr lang="en-US" dirty="0" smtClean="0"/>
              <a:t> worksheet to help guide your thoughts.</a:t>
            </a:r>
            <a:endParaRPr lang="en-US" dirty="0"/>
          </a:p>
        </p:txBody>
      </p:sp>
      <p:sp>
        <p:nvSpPr>
          <p:cNvPr id="3" name="Title 2"/>
          <p:cNvSpPr>
            <a:spLocks noGrp="1"/>
          </p:cNvSpPr>
          <p:nvPr>
            <p:ph type="title"/>
          </p:nvPr>
        </p:nvSpPr>
        <p:spPr>
          <a:xfrm>
            <a:off x="457200" y="152399"/>
            <a:ext cx="8229600" cy="2026653"/>
          </a:xfrm>
        </p:spPr>
        <p:txBody>
          <a:bodyPr>
            <a:normAutofit/>
          </a:bodyPr>
          <a:lstStyle/>
          <a:p>
            <a:pPr algn="ctr"/>
            <a:r>
              <a:rPr lang="en-US" sz="3200" dirty="0" smtClean="0"/>
              <a:t>Step Two: Gather the Evidence</a:t>
            </a:r>
            <a:br>
              <a:rPr lang="en-US" sz="3200" dirty="0" smtClean="0"/>
            </a:br>
            <a:r>
              <a:rPr lang="en-US" sz="3200" dirty="0" smtClean="0"/>
              <a:t/>
            </a:r>
            <a:br>
              <a:rPr lang="en-US" sz="3200" dirty="0" smtClean="0"/>
            </a:br>
            <a:r>
              <a:rPr lang="en-US" sz="3200" b="1" dirty="0" smtClean="0"/>
              <a:t>Discussion in your groups</a:t>
            </a:r>
            <a:endParaRPr lang="en-US" sz="3200" b="1" dirty="0"/>
          </a:p>
        </p:txBody>
      </p:sp>
    </p:spTree>
    <p:extLst>
      <p:ext uri="{BB962C8B-B14F-4D97-AF65-F5344CB8AC3E}">
        <p14:creationId xmlns:p14="http://schemas.microsoft.com/office/powerpoint/2010/main" val="28697579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4947"/>
            <a:ext cx="8229600" cy="4572000"/>
          </a:xfrm>
        </p:spPr>
        <p:txBody>
          <a:bodyPr>
            <a:normAutofit lnSpcReduction="10000"/>
          </a:bodyPr>
          <a:lstStyle/>
          <a:p>
            <a:r>
              <a:rPr lang="en-US" dirty="0"/>
              <a:t>teachers are expected to cover far too much material preparing students for tests and students are not given time to master the basics</a:t>
            </a:r>
            <a:r>
              <a:rPr lang="en-US" dirty="0" smtClean="0"/>
              <a:t>.</a:t>
            </a:r>
          </a:p>
          <a:p>
            <a:endParaRPr lang="en-US" dirty="0"/>
          </a:p>
          <a:p>
            <a:r>
              <a:rPr lang="en-US" dirty="0" smtClean="0"/>
              <a:t>students are not developing strong number sense so their processing is slow, they lose interest and develop a personal belief that they are not good at math.</a:t>
            </a:r>
          </a:p>
          <a:p>
            <a:pPr marL="0" indent="0">
              <a:buNone/>
            </a:pPr>
            <a:endParaRPr lang="en-US" dirty="0" smtClean="0"/>
          </a:p>
          <a:p>
            <a:r>
              <a:rPr lang="en-US" dirty="0" smtClean="0"/>
              <a:t>teachers in the lower grades are not trained as math teachers so they teach procedures more often than concepts.</a:t>
            </a:r>
          </a:p>
          <a:p>
            <a:pPr marL="0" indent="0">
              <a:buNone/>
            </a:pPr>
            <a:endParaRPr lang="en-US" dirty="0" smtClean="0"/>
          </a:p>
        </p:txBody>
      </p:sp>
      <p:sp>
        <p:nvSpPr>
          <p:cNvPr id="3" name="Title 2"/>
          <p:cNvSpPr>
            <a:spLocks noGrp="1"/>
          </p:cNvSpPr>
          <p:nvPr>
            <p:ph type="title"/>
          </p:nvPr>
        </p:nvSpPr>
        <p:spPr>
          <a:xfrm>
            <a:off x="457200" y="280737"/>
            <a:ext cx="8229600" cy="1604210"/>
          </a:xfrm>
        </p:spPr>
        <p:txBody>
          <a:bodyPr>
            <a:normAutofit/>
          </a:bodyPr>
          <a:lstStyle/>
          <a:p>
            <a:r>
              <a:rPr lang="en-US" sz="3200" dirty="0" smtClean="0"/>
              <a:t>                     Step Three: Identify Causes</a:t>
            </a:r>
            <a:r>
              <a:rPr lang="en-US" sz="3200" dirty="0"/>
              <a:t/>
            </a:r>
            <a:br>
              <a:rPr lang="en-US" sz="3200" dirty="0"/>
            </a:br>
            <a:r>
              <a:rPr lang="en-US" sz="3200" dirty="0"/>
              <a:t/>
            </a:r>
            <a:br>
              <a:rPr lang="en-US" sz="3200" dirty="0"/>
            </a:br>
            <a:r>
              <a:rPr lang="en-US" sz="3200" b="1" dirty="0" smtClean="0"/>
              <a:t>Math scores are low because </a:t>
            </a:r>
            <a:endParaRPr lang="en-US" sz="3200" b="1" dirty="0"/>
          </a:p>
        </p:txBody>
      </p:sp>
    </p:spTree>
    <p:extLst>
      <p:ext uri="{BB962C8B-B14F-4D97-AF65-F5344CB8AC3E}">
        <p14:creationId xmlns:p14="http://schemas.microsoft.com/office/powerpoint/2010/main" val="29742310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05263"/>
            <a:ext cx="8229600" cy="4531895"/>
          </a:xfrm>
        </p:spPr>
        <p:txBody>
          <a:bodyPr/>
          <a:lstStyle/>
          <a:p>
            <a:pPr marL="0" indent="0">
              <a:buNone/>
            </a:pPr>
            <a:endParaRPr lang="en-US" dirty="0" smtClean="0"/>
          </a:p>
          <a:p>
            <a:r>
              <a:rPr lang="en-US" dirty="0" smtClean="0"/>
              <a:t>Lack </a:t>
            </a:r>
            <a:r>
              <a:rPr lang="en-US" dirty="0"/>
              <a:t>of connections with other subject areas</a:t>
            </a:r>
          </a:p>
          <a:p>
            <a:r>
              <a:rPr lang="en-US" dirty="0"/>
              <a:t>Some parts of math are too abstract</a:t>
            </a:r>
          </a:p>
          <a:p>
            <a:r>
              <a:rPr lang="en-US" dirty="0" smtClean="0"/>
              <a:t>Students rush </a:t>
            </a:r>
            <a:r>
              <a:rPr lang="en-US" dirty="0"/>
              <a:t>to get things right and not to gain understanding</a:t>
            </a:r>
          </a:p>
          <a:p>
            <a:r>
              <a:rPr lang="en-US" dirty="0"/>
              <a:t>Too much testing</a:t>
            </a:r>
            <a:r>
              <a:rPr lang="en-US" dirty="0" smtClean="0"/>
              <a:t>!</a:t>
            </a:r>
          </a:p>
          <a:p>
            <a:endParaRPr lang="en-US" dirty="0"/>
          </a:p>
          <a:p>
            <a:pPr marL="0" indent="0">
              <a:buNone/>
            </a:pPr>
            <a:endParaRPr lang="en-US" dirty="0"/>
          </a:p>
          <a:p>
            <a:endParaRPr lang="en-US" dirty="0"/>
          </a:p>
        </p:txBody>
      </p:sp>
      <p:sp>
        <p:nvSpPr>
          <p:cNvPr id="3" name="Title 2"/>
          <p:cNvSpPr>
            <a:spLocks noGrp="1"/>
          </p:cNvSpPr>
          <p:nvPr>
            <p:ph type="title"/>
          </p:nvPr>
        </p:nvSpPr>
        <p:spPr>
          <a:xfrm>
            <a:off x="457200" y="152399"/>
            <a:ext cx="8229600" cy="2360863"/>
          </a:xfrm>
        </p:spPr>
        <p:txBody>
          <a:bodyPr>
            <a:normAutofit/>
          </a:bodyPr>
          <a:lstStyle/>
          <a:p>
            <a:pPr algn="ctr"/>
            <a:r>
              <a:rPr lang="en-US" sz="3200" dirty="0" smtClean="0"/>
              <a:t>Step Four: Evaluate Existing Policies</a:t>
            </a:r>
            <a:br>
              <a:rPr lang="en-US" sz="3200" dirty="0" smtClean="0"/>
            </a:br>
            <a:r>
              <a:rPr lang="en-US" sz="2800" dirty="0"/>
              <a:t>Common Core Standards were federally adopted and implemented in the last </a:t>
            </a:r>
            <a:r>
              <a:rPr lang="en-US" sz="2800" dirty="0" smtClean="0"/>
              <a:t>five years </a:t>
            </a:r>
            <a:r>
              <a:rPr lang="en-US" sz="2800" dirty="0"/>
              <a:t>to try to increase academic rigor.  </a:t>
            </a:r>
            <a:r>
              <a:rPr lang="en-US" sz="2800" dirty="0" smtClean="0"/>
              <a:t>The adoption of these standards has contributed to  </a:t>
            </a:r>
            <a:r>
              <a:rPr lang="en-US" sz="2800" dirty="0"/>
              <a:t>the following</a:t>
            </a:r>
            <a:r>
              <a:rPr lang="en-US" sz="2800" dirty="0" smtClean="0"/>
              <a:t>:</a:t>
            </a:r>
            <a:endParaRPr lang="en-US" sz="3200" dirty="0"/>
          </a:p>
        </p:txBody>
      </p:sp>
      <p:pic>
        <p:nvPicPr>
          <p:cNvPr id="6" name="Picture 5"/>
          <p:cNvPicPr>
            <a:picLocks noChangeAspect="1"/>
          </p:cNvPicPr>
          <p:nvPr/>
        </p:nvPicPr>
        <p:blipFill>
          <a:blip r:embed="rId2"/>
          <a:stretch>
            <a:fillRect/>
          </a:stretch>
        </p:blipFill>
        <p:spPr>
          <a:xfrm>
            <a:off x="6430210" y="4059080"/>
            <a:ext cx="2136274" cy="2478078"/>
          </a:xfrm>
          <a:prstGeom prst="rect">
            <a:avLst/>
          </a:prstGeom>
        </p:spPr>
      </p:pic>
    </p:spTree>
    <p:extLst>
      <p:ext uri="{BB962C8B-B14F-4D97-AF65-F5344CB8AC3E}">
        <p14:creationId xmlns:p14="http://schemas.microsoft.com/office/powerpoint/2010/main" val="2171660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9474"/>
            <a:ext cx="8229600" cy="3756525"/>
          </a:xfrm>
        </p:spPr>
        <p:txBody>
          <a:bodyPr>
            <a:normAutofit/>
          </a:bodyPr>
          <a:lstStyle/>
          <a:p>
            <a:r>
              <a:rPr lang="en-US" dirty="0" smtClean="0"/>
              <a:t>One solution mentioned in the article is to change the curriculum.  Instead of teaching 75-100 objectives each year, curriculum should focus on 40-45 objectives.</a:t>
            </a:r>
          </a:p>
          <a:p>
            <a:endParaRPr lang="en-US" dirty="0" smtClean="0"/>
          </a:p>
          <a:p>
            <a:r>
              <a:rPr lang="en-US" dirty="0" smtClean="0"/>
              <a:t>Let’s try to focus our attention on what matters to us by developing a solution of our own.</a:t>
            </a:r>
          </a:p>
          <a:p>
            <a:endParaRPr lang="en-US" dirty="0"/>
          </a:p>
        </p:txBody>
      </p:sp>
      <p:sp>
        <p:nvSpPr>
          <p:cNvPr id="3" name="Title 2"/>
          <p:cNvSpPr>
            <a:spLocks noGrp="1"/>
          </p:cNvSpPr>
          <p:nvPr>
            <p:ph type="title"/>
          </p:nvPr>
        </p:nvSpPr>
        <p:spPr>
          <a:xfrm>
            <a:off x="457200" y="331537"/>
            <a:ext cx="8229600" cy="1219200"/>
          </a:xfrm>
        </p:spPr>
        <p:txBody>
          <a:bodyPr>
            <a:normAutofit/>
          </a:bodyPr>
          <a:lstStyle/>
          <a:p>
            <a:pPr algn="ctr"/>
            <a:r>
              <a:rPr lang="en-US" sz="3200" dirty="0" smtClean="0"/>
              <a:t>Step Five: </a:t>
            </a:r>
            <a:br>
              <a:rPr lang="en-US" sz="3200" dirty="0" smtClean="0"/>
            </a:br>
            <a:r>
              <a:rPr lang="en-US" sz="3200" dirty="0" smtClean="0"/>
              <a:t>Develop a solution</a:t>
            </a:r>
            <a:endParaRPr lang="en-US" sz="3200" dirty="0"/>
          </a:p>
        </p:txBody>
      </p:sp>
    </p:spTree>
    <p:extLst>
      <p:ext uri="{BB962C8B-B14F-4D97-AF65-F5344CB8AC3E}">
        <p14:creationId xmlns:p14="http://schemas.microsoft.com/office/powerpoint/2010/main" val="33485847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295</TotalTime>
  <Words>577</Words>
  <Application>Microsoft Macintosh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Poor Achievement in  Math Scores at I.S. 528 Using the PPA</vt:lpstr>
      <vt:lpstr>PowerPoint Presentation</vt:lpstr>
      <vt:lpstr>Public Policy Analysis</vt:lpstr>
      <vt:lpstr>Step One: Define the Problem  America’s math scores are at an all time low.   What does this really tell the U.S.?</vt:lpstr>
      <vt:lpstr>Why should you care? At I.S 528, 90% of the students made 1’s and 2’s on the 2014 State Math Test.  In the 8th grade classroom, students struggle every day to work basic math problems without the assistance of a calculator due to a lack of basic number sense.</vt:lpstr>
      <vt:lpstr>Step Two: Gather the Evidence  Discussion in your groups</vt:lpstr>
      <vt:lpstr>                     Step Three: Identify Causes  Math scores are low because </vt:lpstr>
      <vt:lpstr>Step Four: Evaluate Existing Policies Common Core Standards were federally adopted and implemented in the last five years to try to increase academic rigor.  The adoption of these standards has contributed to  the following:</vt:lpstr>
      <vt:lpstr>Step Five:  Develop a solution</vt:lpstr>
      <vt:lpstr>Develop a Solution</vt:lpstr>
      <vt:lpstr>Step Six: Choose the best Solution  Homework</vt:lpstr>
    </vt:vector>
  </TitlesOfParts>
  <Company>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in My Class Do Not Value Number Sense</dc:title>
  <dc:creator>P.S 28</dc:creator>
  <cp:lastModifiedBy>Larissa Clark</cp:lastModifiedBy>
  <cp:revision>36</cp:revision>
  <dcterms:created xsi:type="dcterms:W3CDTF">2014-08-26T17:13:52Z</dcterms:created>
  <dcterms:modified xsi:type="dcterms:W3CDTF">2014-11-01T14:42:16Z</dcterms:modified>
</cp:coreProperties>
</file>