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6" r:id="rId3"/>
    <p:sldId id="257" r:id="rId4"/>
    <p:sldId id="264" r:id="rId5"/>
    <p:sldId id="258" r:id="rId6"/>
    <p:sldId id="259" r:id="rId7"/>
    <p:sldId id="260" r:id="rId8"/>
    <p:sldId id="265" r:id="rId9"/>
    <p:sldId id="261" r:id="rId10"/>
    <p:sldId id="262"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6E1123-A2F2-4CB8-85D2-B12BA257543F}" type="datetimeFigureOut">
              <a:rPr lang="en-US" smtClean="0"/>
              <a:t>10/28/2013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58AB3C-BFD5-4F02-B589-9E7DE033090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AB3C-BFD5-4F02-B589-9E7DE0330907}"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AB3C-BFD5-4F02-B589-9E7DE0330907}"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AB3C-BFD5-4F02-B589-9E7DE0330907}"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AB3C-BFD5-4F02-B589-9E7DE0330907}"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AB3C-BFD5-4F02-B589-9E7DE0330907}"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AB3C-BFD5-4F02-B589-9E7DE0330907}"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AB3C-BFD5-4F02-B589-9E7DE0330907}"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AB3C-BFD5-4F02-B589-9E7DE0330907}"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AB3C-BFD5-4F02-B589-9E7DE0330907}"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AB3C-BFD5-4F02-B589-9E7DE0330907}"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AB3C-BFD5-4F02-B589-9E7DE0330907}"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userDrawn="1"/>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userDrawn="1"/>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userDrawn="1"/>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a:xfrm rot="-900000">
            <a:off x="6741465" y="2313285"/>
            <a:ext cx="1524000" cy="365125"/>
          </a:xfrm>
        </p:spPr>
        <p:txBody>
          <a:bodyPr/>
          <a:lstStyle>
            <a:lvl1pPr algn="l">
              <a:defRPr sz="1800">
                <a:solidFill>
                  <a:schemeClr val="tx1"/>
                </a:solidFill>
              </a:defRPr>
            </a:lvl1pPr>
          </a:lstStyle>
          <a:p>
            <a:fld id="{055FF6D4-D4D7-426A-98F7-170A3668379E}" type="datetime1">
              <a:rPr lang="en-US" smtClean="0"/>
              <a:pPr/>
              <a:t>10/28/2013</a:t>
            </a:fld>
            <a:endParaRPr lang="en-US" dirty="0"/>
          </a:p>
        </p:txBody>
      </p:sp>
      <p:sp>
        <p:nvSpPr>
          <p:cNvPr id="5" name="Footer Placeholder 4"/>
          <p:cNvSpPr>
            <a:spLocks noGrp="1"/>
          </p:cNvSpPr>
          <p:nvPr userDrawn="1">
            <p:ph type="ftr" sz="quarter" idx="11"/>
          </p:nvPr>
        </p:nvSpPr>
        <p:spPr>
          <a:xfrm rot="-900000">
            <a:off x="6551292" y="1528629"/>
            <a:ext cx="2465987" cy="365125"/>
          </a:xfrm>
        </p:spPr>
        <p:txBody>
          <a:bodyPr/>
          <a:lstStyle>
            <a:lvl1pPr>
              <a:defRPr>
                <a:solidFill>
                  <a:schemeClr val="tx1"/>
                </a:solidFill>
              </a:defRPr>
            </a:lvl1pPr>
          </a:lstStyle>
          <a:p>
            <a:endParaRPr lang="en-US" dirty="0"/>
          </a:p>
        </p:txBody>
      </p:sp>
      <p:sp>
        <p:nvSpPr>
          <p:cNvPr id="6" name="Slide Number Placeholder 5"/>
          <p:cNvSpPr>
            <a:spLocks noGrp="1"/>
          </p:cNvSpPr>
          <p:nvPr userDrawn="1">
            <p:ph type="sldNum" sz="quarter" idx="12"/>
          </p:nvPr>
        </p:nvSpPr>
        <p:spPr>
          <a:xfrm rot="-900000">
            <a:off x="6451719" y="1162062"/>
            <a:ext cx="2133600" cy="421038"/>
          </a:xfrm>
        </p:spPr>
        <p:txBody>
          <a:bodyPr anchor="ctr"/>
          <a:lstStyle>
            <a:lvl1pPr algn="l">
              <a:defRPr sz="2400">
                <a:solidFill>
                  <a:schemeClr val="tx1"/>
                </a:solidFil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userDrawn="1"/>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userDrawn="1"/>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userDrawn="1"/>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userDrawn="1"/>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C45A9071-CFF5-4E3B-B0AB-39782972E256}" type="datetime1">
              <a:rPr lang="en-US" smtClean="0"/>
              <a:pPr/>
              <a:t>10/28/2013</a:t>
            </a:fld>
            <a:endParaRPr lang="en-US" dirty="0"/>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userDrawn="1"/>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userDrawn="1"/>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userDrawn="1"/>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userDrawn="1"/>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53D8BD1F-DE98-4C29-8281-9EC9927620DF}" type="datetime1">
              <a:rPr lang="en-US" smtClean="0"/>
              <a:pPr/>
              <a:t>10/28/2013</a:t>
            </a:fld>
            <a:endParaRPr lang="en-US" dirty="0"/>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3467CD6D-7520-4B34-A5A3-E8385FA3AFC6}" type="datetime1">
              <a:rPr lang="en-US" smtClean="0"/>
              <a:pPr/>
              <a:t>10/28/2013</a:t>
            </a:fld>
            <a:endParaRPr lang="en-US" dirty="0"/>
          </a:p>
        </p:txBody>
      </p:sp>
      <p:sp>
        <p:nvSpPr>
          <p:cNvPr id="5" name="Footer Placeholder 4"/>
          <p:cNvSpPr>
            <a:spLocks noGrp="1"/>
          </p:cNvSpPr>
          <p:nvPr>
            <p:ph type="ftr" sz="quarter" idx="11"/>
          </p:nvPr>
        </p:nvSpPr>
        <p:spPr>
          <a:xfrm rot="900000">
            <a:off x="3103620" y="6177546"/>
            <a:ext cx="2392237" cy="365125"/>
          </a:xfrm>
        </p:spPr>
        <p:txBody>
          <a:bodyPr/>
          <a:lstStyle/>
          <a:p>
            <a:endParaRPr lang="en-US" dirty="0"/>
          </a:p>
        </p:txBody>
      </p:sp>
      <p:sp>
        <p:nvSpPr>
          <p:cNvPr id="6" name="Slide Number Placeholder 5"/>
          <p:cNvSpPr>
            <a:spLocks noGrp="1"/>
          </p:cNvSpPr>
          <p:nvPr>
            <p:ph type="sldNum" sz="quarter" idx="12"/>
          </p:nvPr>
        </p:nvSpPr>
        <p:spPr>
          <a:xfrm rot="900000">
            <a:off x="1265370" y="300797"/>
            <a:ext cx="2287319" cy="365125"/>
          </a:xfrm>
        </p:spPr>
        <p:txBody>
          <a:body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userDrawn="1"/>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userDrawn="1"/>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userDrawn="1"/>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userDrawn="1"/>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42295D47-465E-4A05-802B-049480555B6D}" type="datetime1">
              <a:rPr lang="en-US" smtClean="0"/>
              <a:pPr/>
              <a:t>10/28/2013</a:t>
            </a:fld>
            <a:endParaRPr lang="en-US" dirty="0"/>
          </a:p>
        </p:txBody>
      </p:sp>
      <p:sp>
        <p:nvSpPr>
          <p:cNvPr id="5" name="Footer Placeholder 4"/>
          <p:cNvSpPr>
            <a:spLocks noGrp="1"/>
          </p:cNvSpPr>
          <p:nvPr>
            <p:ph type="ftr" sz="quarter" idx="11"/>
          </p:nvPr>
        </p:nvSpPr>
        <p:spPr>
          <a:xfrm rot="900000">
            <a:off x="7056965" y="3170795"/>
            <a:ext cx="1926305" cy="365125"/>
          </a:xfrm>
        </p:spPr>
        <p:txBody>
          <a:bodyPr/>
          <a:lstStyle/>
          <a:p>
            <a:endParaRPr lang="en-US" dirty="0"/>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64791DB0-D703-40B5-AE3D-532AFE0356D1}" type="datetime1">
              <a:rPr lang="en-US" smtClean="0"/>
              <a:pPr/>
              <a:t>10/28/2013</a:t>
            </a:fld>
            <a:endParaRPr lang="en-US" dirty="0"/>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0F48C029-2200-4EB8-BDE8-5EE0E23571A6}" type="datetime1">
              <a:rPr lang="en-US" smtClean="0"/>
              <a:pPr/>
              <a:t>10/28/2013</a:t>
            </a:fld>
            <a:endParaRPr lang="en-US" dirty="0"/>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dirty="0"/>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07E45A1C-C0DD-4ED6-B23E-A9D2DD110058}" type="datetime1">
              <a:rPr lang="en-US" smtClean="0"/>
              <a:pPr/>
              <a:t>10/28/2013</a:t>
            </a:fld>
            <a:endParaRPr lang="en-US" dirty="0"/>
          </a:p>
        </p:txBody>
      </p:sp>
      <p:sp>
        <p:nvSpPr>
          <p:cNvPr id="4" name="Footer Placeholder 3"/>
          <p:cNvSpPr>
            <a:spLocks noGrp="1"/>
          </p:cNvSpPr>
          <p:nvPr>
            <p:ph type="ftr" sz="quarter" idx="11"/>
          </p:nvPr>
        </p:nvSpPr>
        <p:spPr>
          <a:xfrm rot="900000">
            <a:off x="2493721" y="6101033"/>
            <a:ext cx="3052113" cy="365125"/>
          </a:xfrm>
        </p:spPr>
        <p:txBody>
          <a:bodyPr/>
          <a:lstStyle/>
          <a:p>
            <a:endParaRPr lang="en-US" dirty="0"/>
          </a:p>
        </p:txBody>
      </p:sp>
      <p:sp>
        <p:nvSpPr>
          <p:cNvPr id="5" name="Slide Number Placeholder 4"/>
          <p:cNvSpPr>
            <a:spLocks noGrp="1"/>
          </p:cNvSpPr>
          <p:nvPr>
            <p:ph type="sldNum" sz="quarter" idx="12"/>
          </p:nvPr>
        </p:nvSpPr>
        <p:spPr>
          <a:xfrm rot="900000">
            <a:off x="1261872" y="301752"/>
            <a:ext cx="2286000" cy="365125"/>
          </a:xfrm>
        </p:spPr>
        <p:txBody>
          <a:body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userDrawn="1"/>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userDrawn="1"/>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userDrawn="1"/>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userDrawn="1"/>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A44C1B50-C580-4CB7-BA07-14C66C34B76D}" type="datetime1">
              <a:rPr lang="en-US" smtClean="0"/>
              <a:pPr/>
              <a:t>10/28/2013</a:t>
            </a:fld>
            <a:endParaRPr lang="en-US" dirty="0"/>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dirty="0"/>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userDrawn="1"/>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userDrawn="1"/>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userDrawn="1"/>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userDrawn="1"/>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userDrawn="1">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userDrawn="1">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userDrawn="1">
            <p:ph type="dt" sz="half" idx="10"/>
          </p:nvPr>
        </p:nvSpPr>
        <p:spPr>
          <a:xfrm rot="-900000">
            <a:off x="7754112" y="5888736"/>
            <a:ext cx="1243584" cy="365125"/>
          </a:xfrm>
        </p:spPr>
        <p:txBody>
          <a:bodyPr/>
          <a:lstStyle>
            <a:lvl1pPr algn="l">
              <a:defRPr/>
            </a:lvl1pPr>
          </a:lstStyle>
          <a:p>
            <a:fld id="{ED4F1D29-8BEE-49F3-AF49-7A09F617BF67}" type="datetime1">
              <a:rPr lang="en-US" smtClean="0"/>
              <a:pPr/>
              <a:t>10/28/2013</a:t>
            </a:fld>
            <a:endParaRPr lang="en-US" dirty="0"/>
          </a:p>
        </p:txBody>
      </p:sp>
      <p:sp>
        <p:nvSpPr>
          <p:cNvPr id="6" name="Footer Placeholder 5"/>
          <p:cNvSpPr>
            <a:spLocks noGrp="1"/>
          </p:cNvSpPr>
          <p:nvPr userDrawn="1">
            <p:ph type="ftr" sz="quarter" idx="11"/>
          </p:nvPr>
        </p:nvSpPr>
        <p:spPr>
          <a:xfrm rot="-900000">
            <a:off x="4263966" y="6099104"/>
            <a:ext cx="3063047" cy="365125"/>
          </a:xfrm>
        </p:spPr>
        <p:txBody>
          <a:bodyPr/>
          <a:lstStyle>
            <a:lvl1pPr algn="r">
              <a:defRPr/>
            </a:lvl1pPr>
          </a:lstStyle>
          <a:p>
            <a:endParaRPr lang="en-US" dirty="0"/>
          </a:p>
        </p:txBody>
      </p:sp>
      <p:sp>
        <p:nvSpPr>
          <p:cNvPr id="7" name="Slide Number Placeholder 6"/>
          <p:cNvSpPr>
            <a:spLocks noGrp="1"/>
          </p:cNvSpPr>
          <p:nvPr userDrawn="1">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userDrawn="1"/>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userDrawn="1"/>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userDrawn="1"/>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userDrawn="1"/>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7EB273CF-8910-423E-9890-FC81E25E5084}" type="datetime1">
              <a:rPr lang="en-US" smtClean="0"/>
              <a:pPr/>
              <a:t>10/28/2013</a:t>
            </a:fld>
            <a:endParaRPr lang="en-US" dirty="0"/>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4EC5816F-D43D-40D1-9B38-E1A2C18F0972}" type="datetime1">
              <a:rPr lang="en-US" smtClean="0"/>
              <a:pPr/>
              <a:t>10/28/2013</a:t>
            </a:fld>
            <a:endParaRPr lang="en-US" dirty="0"/>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1AD20DFC-E2D5-4BD6-B744-D8DEEAB5F7C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sldNum="0" hdr="0" ftr="0" dt="0"/>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2.maxwell.syr.edu/plegal/TIPS/welcom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900000">
            <a:off x="535383" y="3538096"/>
            <a:ext cx="6716018" cy="1606102"/>
          </a:xfrm>
        </p:spPr>
        <p:txBody>
          <a:bodyPr>
            <a:normAutofit fontScale="90000"/>
          </a:bodyPr>
          <a:lstStyle/>
          <a:p>
            <a:r>
              <a:rPr lang="en-US" dirty="0" smtClean="0"/>
              <a:t> Sustainability: The Real Cost of Cell Phones</a:t>
            </a:r>
            <a:endParaRPr lang="en-US" dirty="0"/>
          </a:p>
        </p:txBody>
      </p:sp>
      <p:sp>
        <p:nvSpPr>
          <p:cNvPr id="3" name="Subtitle 2"/>
          <p:cNvSpPr>
            <a:spLocks noGrp="1"/>
          </p:cNvSpPr>
          <p:nvPr>
            <p:ph type="subTitle" idx="1"/>
          </p:nvPr>
        </p:nvSpPr>
        <p:spPr/>
        <p:txBody>
          <a:bodyPr/>
          <a:lstStyle/>
          <a:p>
            <a:r>
              <a:rPr lang="en-US" dirty="0" smtClean="0"/>
              <a:t>Mr. Thomas </a:t>
            </a:r>
            <a:endParaRPr lang="en-US" dirty="0"/>
          </a:p>
        </p:txBody>
      </p:sp>
      <p:pic>
        <p:nvPicPr>
          <p:cNvPr id="4" name="Picture 3" descr="skd186802sdc.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36800" y="4325483"/>
            <a:ext cx="2335998" cy="2831953"/>
          </a:xfrm>
          <a:prstGeom prst="rect">
            <a:avLst/>
          </a:prstGeom>
        </p:spPr>
      </p:pic>
    </p:spTree>
    <p:extLst>
      <p:ext uri="{BB962C8B-B14F-4D97-AF65-F5344CB8AC3E}">
        <p14:creationId xmlns:p14="http://schemas.microsoft.com/office/powerpoint/2010/main" xmlns="" val="15676790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the Best Solution(Feasibility vs. Effectiveness</a:t>
            </a:r>
            <a:endParaRPr lang="en-US" dirty="0"/>
          </a:p>
        </p:txBody>
      </p:sp>
      <p:sp>
        <p:nvSpPr>
          <p:cNvPr id="3" name="Content Placeholder 2"/>
          <p:cNvSpPr>
            <a:spLocks noGrp="1"/>
          </p:cNvSpPr>
          <p:nvPr>
            <p:ph idx="1"/>
          </p:nvPr>
        </p:nvSpPr>
        <p:spPr/>
        <p:txBody>
          <a:bodyPr/>
          <a:lstStyle/>
          <a:p>
            <a:pPr marL="0" indent="0">
              <a:buNone/>
            </a:pPr>
            <a:r>
              <a:rPr lang="en-US" dirty="0" smtClean="0"/>
              <a:t>Now is your turn to provide a solution to the problem and support it with concrete evidence.</a:t>
            </a:r>
            <a:endParaRPr lang="en-US" dirty="0"/>
          </a:p>
        </p:txBody>
      </p:sp>
      <p:pic>
        <p:nvPicPr>
          <p:cNvPr id="4" name="Picture 3" descr="BU005219.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97485" y="4555558"/>
            <a:ext cx="3618097" cy="1015018"/>
          </a:xfrm>
          <a:prstGeom prst="rect">
            <a:avLst/>
          </a:prstGeom>
        </p:spPr>
      </p:pic>
    </p:spTree>
    <p:extLst>
      <p:ext uri="{BB962C8B-B14F-4D97-AF65-F5344CB8AC3E}">
        <p14:creationId xmlns:p14="http://schemas.microsoft.com/office/powerpoint/2010/main" xmlns="" val="1664472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6784154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of the Public Policy Analyst (</a:t>
            </a:r>
            <a:r>
              <a:rPr lang="en-US" dirty="0" smtClean="0">
                <a:hlinkClick r:id="rId3"/>
              </a:rPr>
              <a:t>PPA</a:t>
            </a:r>
            <a:r>
              <a:rPr lang="en-US" dirty="0" smtClean="0"/>
              <a:t>)</a:t>
            </a:r>
            <a:endParaRPr lang="en-US" dirty="0"/>
          </a:p>
        </p:txBody>
      </p:sp>
      <p:sp>
        <p:nvSpPr>
          <p:cNvPr id="3" name="Content Placeholder 2"/>
          <p:cNvSpPr>
            <a:spLocks noGrp="1"/>
          </p:cNvSpPr>
          <p:nvPr>
            <p:ph idx="1"/>
          </p:nvPr>
        </p:nvSpPr>
        <p:spPr>
          <a:xfrm rot="900000">
            <a:off x="3471509" y="1016826"/>
            <a:ext cx="5100050" cy="5077623"/>
          </a:xfrm>
        </p:spPr>
        <p:txBody>
          <a:bodyPr/>
          <a:lstStyle/>
          <a:p>
            <a:pPr marL="514350" indent="-514350">
              <a:buFont typeface="+mj-lt"/>
              <a:buAutoNum type="arabicPeriod"/>
            </a:pPr>
            <a:r>
              <a:rPr lang="en-US" sz="2400" dirty="0" smtClean="0"/>
              <a:t>Define the Problem</a:t>
            </a:r>
          </a:p>
          <a:p>
            <a:pPr marL="514350" indent="-514350">
              <a:buFont typeface="+mj-lt"/>
              <a:buAutoNum type="arabicPeriod"/>
            </a:pPr>
            <a:r>
              <a:rPr lang="en-US" sz="2400" dirty="0" smtClean="0"/>
              <a:t>Gather the Evidence</a:t>
            </a:r>
          </a:p>
          <a:p>
            <a:pPr marL="514350" indent="-514350">
              <a:buFont typeface="+mj-lt"/>
              <a:buAutoNum type="arabicPeriod"/>
            </a:pPr>
            <a:r>
              <a:rPr lang="en-US" sz="2400" dirty="0" smtClean="0"/>
              <a:t>Identify the Causes</a:t>
            </a:r>
          </a:p>
          <a:p>
            <a:pPr marL="514350" indent="-514350">
              <a:buFont typeface="+mj-lt"/>
              <a:buAutoNum type="arabicPeriod"/>
            </a:pPr>
            <a:r>
              <a:rPr lang="en-US" sz="2400" dirty="0" smtClean="0"/>
              <a:t>Examine and Existing Policy</a:t>
            </a:r>
          </a:p>
          <a:p>
            <a:pPr marL="514350" indent="-514350">
              <a:buFont typeface="+mj-lt"/>
              <a:buAutoNum type="arabicPeriod"/>
            </a:pPr>
            <a:r>
              <a:rPr lang="en-US" sz="2400" dirty="0" smtClean="0"/>
              <a:t>Develop New Policies</a:t>
            </a:r>
          </a:p>
          <a:p>
            <a:pPr marL="514350" indent="-514350">
              <a:buFont typeface="+mj-lt"/>
              <a:buAutoNum type="arabicPeriod"/>
            </a:pPr>
            <a:r>
              <a:rPr lang="en-US" sz="2400" dirty="0" smtClean="0"/>
              <a:t>Select the Best Solution</a:t>
            </a:r>
          </a:p>
          <a:p>
            <a:pPr>
              <a:buNone/>
            </a:pPr>
            <a:r>
              <a:rPr lang="en-US" dirty="0" smtClean="0"/>
              <a:t>	</a:t>
            </a:r>
            <a:r>
              <a:rPr lang="en-US" dirty="0" smtClean="0"/>
              <a:t>	</a:t>
            </a:r>
            <a:r>
              <a:rPr lang="en-US" sz="1800" dirty="0" smtClean="0"/>
              <a:t>Effectiveness vs. Feasibility</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Problem</a:t>
            </a:r>
            <a:endParaRPr lang="en-US" dirty="0"/>
          </a:p>
        </p:txBody>
      </p:sp>
      <p:sp>
        <p:nvSpPr>
          <p:cNvPr id="3" name="Content Placeholder 2"/>
          <p:cNvSpPr>
            <a:spLocks noGrp="1"/>
          </p:cNvSpPr>
          <p:nvPr>
            <p:ph idx="1"/>
          </p:nvPr>
        </p:nvSpPr>
        <p:spPr/>
        <p:txBody>
          <a:bodyPr/>
          <a:lstStyle/>
          <a:p>
            <a:pPr marL="0" indent="0">
              <a:buNone/>
            </a:pPr>
            <a:r>
              <a:rPr lang="en-US" dirty="0" smtClean="0"/>
              <a:t>Our group plans to study the effects cellphones are having on local and global citizens. We will look at this social problem as it relates to boroughs in New York City and the Congo in Africa.</a:t>
            </a:r>
            <a:endParaRPr lang="en-US" dirty="0"/>
          </a:p>
        </p:txBody>
      </p:sp>
      <p:pic>
        <p:nvPicPr>
          <p:cNvPr id="4" name="Picture 3" descr="200235995-00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17295" y="0"/>
            <a:ext cx="1947334" cy="1947334"/>
          </a:xfrm>
          <a:prstGeom prst="rect">
            <a:avLst/>
          </a:prstGeom>
        </p:spPr>
      </p:pic>
    </p:spTree>
    <p:extLst>
      <p:ext uri="{BB962C8B-B14F-4D97-AF65-F5344CB8AC3E}">
        <p14:creationId xmlns:p14="http://schemas.microsoft.com/office/powerpoint/2010/main" xmlns="" val="42521355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effectLst/>
              </a:rPr>
              <a:t> </a:t>
            </a:r>
            <a:r>
              <a:rPr lang="en-US" b="1" dirty="0">
                <a:effectLst/>
              </a:rPr>
              <a:t>U</a:t>
            </a:r>
            <a:r>
              <a:rPr lang="en-US" b="1" dirty="0" smtClean="0">
                <a:effectLst/>
              </a:rPr>
              <a:t>ndesirable results</a:t>
            </a:r>
            <a:r>
              <a:rPr lang="en-US" dirty="0">
                <a:effectLst/>
              </a:rPr>
              <a:t/>
            </a:r>
            <a:br>
              <a:rPr lang="en-US" dirty="0">
                <a:effectLst/>
              </a:rPr>
            </a:br>
            <a:endParaRPr lang="en-US" dirty="0"/>
          </a:p>
        </p:txBody>
      </p:sp>
      <p:sp>
        <p:nvSpPr>
          <p:cNvPr id="3" name="Content Placeholder 2"/>
          <p:cNvSpPr>
            <a:spLocks noGrp="1"/>
          </p:cNvSpPr>
          <p:nvPr>
            <p:ph idx="1"/>
          </p:nvPr>
        </p:nvSpPr>
        <p:spPr/>
        <p:txBody>
          <a:bodyPr/>
          <a:lstStyle/>
          <a:p>
            <a:pPr marL="514350" indent="-514350">
              <a:buFont typeface="Wingdings" charset="2"/>
              <a:buAutoNum type="arabicPlain"/>
            </a:pPr>
            <a:r>
              <a:rPr lang="en-US" dirty="0" smtClean="0"/>
              <a:t>Health</a:t>
            </a:r>
          </a:p>
          <a:p>
            <a:pPr marL="514350" indent="-514350">
              <a:buFont typeface="Wingdings" charset="2"/>
              <a:buAutoNum type="arabicPlain"/>
            </a:pPr>
            <a:r>
              <a:rPr lang="en-US" dirty="0" smtClean="0"/>
              <a:t>Economics</a:t>
            </a:r>
          </a:p>
          <a:p>
            <a:pPr marL="514350" indent="-514350">
              <a:buFont typeface="Wingdings" charset="2"/>
              <a:buAutoNum type="arabicPlain"/>
            </a:pPr>
            <a:r>
              <a:rPr lang="en-US" dirty="0" smtClean="0"/>
              <a:t>Environmental Issues</a:t>
            </a:r>
            <a:endParaRPr lang="en-US" dirty="0"/>
          </a:p>
        </p:txBody>
      </p:sp>
      <p:pic>
        <p:nvPicPr>
          <p:cNvPr id="5" name="Picture 4" descr="j031559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76800" y="443340"/>
            <a:ext cx="1916244" cy="1414248"/>
          </a:xfrm>
          <a:prstGeom prst="rect">
            <a:avLst/>
          </a:prstGeom>
        </p:spPr>
      </p:pic>
      <p:pic>
        <p:nvPicPr>
          <p:cNvPr id="6" name="Picture 5" descr="j0315542.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80933" y="4516121"/>
            <a:ext cx="1949819" cy="1413619"/>
          </a:xfrm>
          <a:prstGeom prst="rect">
            <a:avLst/>
          </a:prstGeom>
        </p:spPr>
      </p:pic>
    </p:spTree>
    <p:extLst>
      <p:ext uri="{BB962C8B-B14F-4D97-AF65-F5344CB8AC3E}">
        <p14:creationId xmlns:p14="http://schemas.microsoft.com/office/powerpoint/2010/main" xmlns="" val="30481920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 the Evidence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In order to support your claim as it relates to cellphones, you must provide evidence. (Facts gather from research) Here are some tools to get you started.</a:t>
            </a:r>
            <a:endParaRPr lang="en-US" dirty="0">
              <a:effectLst/>
            </a:endParaRPr>
          </a:p>
          <a:p>
            <a:r>
              <a:rPr lang="en-US" dirty="0">
                <a:effectLst/>
              </a:rPr>
              <a:t> “The </a:t>
            </a:r>
            <a:r>
              <a:rPr lang="en-US" dirty="0" smtClean="0">
                <a:effectLst/>
              </a:rPr>
              <a:t>History </a:t>
            </a:r>
            <a:r>
              <a:rPr lang="en-US" dirty="0">
                <a:effectLst/>
              </a:rPr>
              <a:t>of technology” </a:t>
            </a:r>
            <a:r>
              <a:rPr lang="en-US" dirty="0" smtClean="0">
                <a:effectLst/>
              </a:rPr>
              <a:t>movie</a:t>
            </a:r>
            <a:endParaRPr lang="en-US" dirty="0">
              <a:effectLst/>
            </a:endParaRPr>
          </a:p>
          <a:p>
            <a:r>
              <a:rPr lang="en-US" dirty="0">
                <a:effectLst/>
              </a:rPr>
              <a:t>“Conflict </a:t>
            </a:r>
            <a:r>
              <a:rPr lang="en-US" dirty="0" smtClean="0">
                <a:effectLst/>
              </a:rPr>
              <a:t>Mineral</a:t>
            </a:r>
            <a:r>
              <a:rPr lang="en-US" dirty="0">
                <a:effectLst/>
              </a:rPr>
              <a:t>”</a:t>
            </a:r>
          </a:p>
          <a:p>
            <a:r>
              <a:rPr lang="en-US" dirty="0">
                <a:effectLst/>
              </a:rPr>
              <a:t>“Consumer </a:t>
            </a:r>
            <a:r>
              <a:rPr lang="en-US" dirty="0" smtClean="0">
                <a:effectLst/>
              </a:rPr>
              <a:t>Kids</a:t>
            </a:r>
            <a:r>
              <a:rPr lang="en-US" dirty="0">
                <a:effectLst/>
              </a:rPr>
              <a:t>”</a:t>
            </a:r>
          </a:p>
          <a:p>
            <a:r>
              <a:rPr lang="en-US" dirty="0">
                <a:effectLst/>
              </a:rPr>
              <a:t>Website “Cradle to grave.”</a:t>
            </a:r>
          </a:p>
          <a:p>
            <a:r>
              <a:rPr lang="en-US" dirty="0">
                <a:effectLst/>
              </a:rPr>
              <a:t>The </a:t>
            </a:r>
            <a:r>
              <a:rPr lang="en-US" dirty="0" smtClean="0">
                <a:effectLst/>
              </a:rPr>
              <a:t>Story </a:t>
            </a:r>
            <a:r>
              <a:rPr lang="en-US" dirty="0">
                <a:effectLst/>
              </a:rPr>
              <a:t>of </a:t>
            </a:r>
            <a:r>
              <a:rPr lang="en-US" dirty="0" smtClean="0">
                <a:effectLst/>
              </a:rPr>
              <a:t>Stuff</a:t>
            </a:r>
            <a:r>
              <a:rPr lang="en-US" dirty="0">
                <a:effectLst/>
              </a:rPr>
              <a:t>-the story of </a:t>
            </a:r>
            <a:r>
              <a:rPr lang="en-US" dirty="0" smtClean="0">
                <a:effectLst/>
              </a:rPr>
              <a:t>Technology.</a:t>
            </a:r>
          </a:p>
          <a:p>
            <a:r>
              <a:rPr lang="en-US" dirty="0" smtClean="0">
                <a:effectLst/>
              </a:rPr>
              <a:t>Blood in the Mobile”</a:t>
            </a:r>
            <a:endParaRPr lang="en-US" dirty="0">
              <a:effectLst/>
            </a:endParaRPr>
          </a:p>
          <a:p>
            <a:pPr marL="0" indent="0">
              <a:buNone/>
            </a:pPr>
            <a:endParaRPr lang="en-US" dirty="0"/>
          </a:p>
        </p:txBody>
      </p:sp>
    </p:spTree>
    <p:extLst>
      <p:ext uri="{BB962C8B-B14F-4D97-AF65-F5344CB8AC3E}">
        <p14:creationId xmlns:p14="http://schemas.microsoft.com/office/powerpoint/2010/main" xmlns="" val="38546523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Causes</a:t>
            </a:r>
            <a:endParaRPr lang="en-US" dirty="0"/>
          </a:p>
        </p:txBody>
      </p:sp>
      <p:sp>
        <p:nvSpPr>
          <p:cNvPr id="3" name="Content Placeholder 2"/>
          <p:cNvSpPr>
            <a:spLocks noGrp="1"/>
          </p:cNvSpPr>
          <p:nvPr>
            <p:ph idx="1"/>
          </p:nvPr>
        </p:nvSpPr>
        <p:spPr/>
        <p:txBody>
          <a:bodyPr/>
          <a:lstStyle/>
          <a:p>
            <a:pPr marL="0" indent="0">
              <a:buNone/>
            </a:pPr>
            <a:r>
              <a:rPr lang="en-US" dirty="0" smtClean="0"/>
              <a:t>After you have conducted your research categorize your information with underlying factors and evidence.</a:t>
            </a:r>
          </a:p>
          <a:p>
            <a:pPr marL="0" indent="0">
              <a:buNone/>
            </a:pPr>
            <a:endParaRPr lang="en-US" dirty="0"/>
          </a:p>
        </p:txBody>
      </p:sp>
      <p:sp>
        <p:nvSpPr>
          <p:cNvPr id="5" name="Rectangle 4"/>
          <p:cNvSpPr/>
          <p:nvPr/>
        </p:nvSpPr>
        <p:spPr>
          <a:xfrm>
            <a:off x="3945467" y="4724398"/>
            <a:ext cx="3251200" cy="1439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Factors and Evidence</a:t>
            </a:r>
            <a:endParaRPr lang="en-US" dirty="0"/>
          </a:p>
        </p:txBody>
      </p:sp>
      <p:pic>
        <p:nvPicPr>
          <p:cNvPr id="6" name="Picture 5" descr="BU009500.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15468" y="166419"/>
            <a:ext cx="2527040" cy="1875537"/>
          </a:xfrm>
          <a:prstGeom prst="rect">
            <a:avLst/>
          </a:prstGeom>
        </p:spPr>
      </p:pic>
    </p:spTree>
    <p:extLst>
      <p:ext uri="{BB962C8B-B14F-4D97-AF65-F5344CB8AC3E}">
        <p14:creationId xmlns:p14="http://schemas.microsoft.com/office/powerpoint/2010/main" xmlns="" val="13051759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an Existing Policy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Research a policy that deals with the cell phone problem you are study and then list the advantages and disadvantages of the policy. Should it be changed? Improved </a:t>
            </a:r>
            <a:r>
              <a:rPr lang="en-US" dirty="0" smtClean="0"/>
              <a:t>etc.</a:t>
            </a:r>
            <a:endParaRPr lang="en-US" dirty="0" smtClean="0"/>
          </a:p>
        </p:txBody>
      </p:sp>
      <p:pic>
        <p:nvPicPr>
          <p:cNvPr id="4" name="Picture 3" descr="skd188257sdc.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046" y="4843449"/>
            <a:ext cx="3554087" cy="1710267"/>
          </a:xfrm>
          <a:prstGeom prst="rect">
            <a:avLst/>
          </a:prstGeom>
        </p:spPr>
      </p:pic>
    </p:spTree>
    <p:extLst>
      <p:ext uri="{BB962C8B-B14F-4D97-AF65-F5344CB8AC3E}">
        <p14:creationId xmlns:p14="http://schemas.microsoft.com/office/powerpoint/2010/main" xmlns="" val="20084327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Prompt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Write a persuasive letter to your representative expressing your views  and asking for change to be made to the current policy.</a:t>
            </a:r>
          </a:p>
          <a:p>
            <a:pPr marL="0" indent="0">
              <a:buNone/>
            </a:pPr>
            <a:r>
              <a:rPr lang="en-US" sz="1600" b="1" dirty="0"/>
              <a:t>Make sure your response </a:t>
            </a:r>
            <a:r>
              <a:rPr lang="en-US" sz="1600" b="1" dirty="0" smtClean="0"/>
              <a:t>has</a:t>
            </a:r>
            <a:endParaRPr lang="en-US" sz="1600" b="1" dirty="0"/>
          </a:p>
          <a:p>
            <a:pPr marL="0" indent="0">
              <a:buNone/>
            </a:pPr>
            <a:r>
              <a:rPr lang="en-US" sz="1600" dirty="0"/>
              <a:t>• a clear focus</a:t>
            </a:r>
            <a:r>
              <a:rPr lang="en-US" sz="1600" dirty="0" smtClean="0"/>
              <a:t>,</a:t>
            </a:r>
            <a:endParaRPr lang="en-US" sz="1600" dirty="0"/>
          </a:p>
          <a:p>
            <a:pPr marL="0" indent="0">
              <a:buNone/>
            </a:pPr>
            <a:r>
              <a:rPr lang="en-US" sz="1600" dirty="0"/>
              <a:t>• logically related ideas to develop the topic</a:t>
            </a:r>
            <a:r>
              <a:rPr lang="en-US" sz="1600" dirty="0" smtClean="0"/>
              <a:t>,</a:t>
            </a:r>
            <a:endParaRPr lang="en-US" sz="1600" dirty="0"/>
          </a:p>
          <a:p>
            <a:pPr marL="0" indent="0">
              <a:buNone/>
            </a:pPr>
            <a:r>
              <a:rPr lang="en-US" sz="1600" dirty="0"/>
              <a:t>• appropriate organization</a:t>
            </a:r>
            <a:r>
              <a:rPr lang="en-US" sz="1600" dirty="0" smtClean="0"/>
              <a:t>,</a:t>
            </a:r>
            <a:endParaRPr lang="en-US" sz="1600" dirty="0"/>
          </a:p>
          <a:p>
            <a:pPr marL="0" indent="0">
              <a:buNone/>
            </a:pPr>
            <a:r>
              <a:rPr lang="en-US" sz="1600" dirty="0"/>
              <a:t>• enough supporting detail, </a:t>
            </a:r>
            <a:r>
              <a:rPr lang="en-US" sz="1600" dirty="0" smtClean="0"/>
              <a:t>and</a:t>
            </a:r>
            <a:endParaRPr lang="en-US" sz="1600" dirty="0"/>
          </a:p>
          <a:p>
            <a:pPr marL="0" indent="0">
              <a:buNone/>
            </a:pPr>
            <a:r>
              <a:rPr lang="en-US" sz="1600" dirty="0"/>
              <a:t>• effective use of language</a:t>
            </a:r>
            <a:r>
              <a:rPr lang="en-US" sz="1600" dirty="0" smtClean="0"/>
              <a:t>.</a:t>
            </a:r>
            <a:endParaRPr lang="en-US" sz="1600" dirty="0"/>
          </a:p>
          <a:p>
            <a:pPr marL="0" indent="0">
              <a:buNone/>
            </a:pPr>
            <a:r>
              <a:rPr lang="en-US" sz="1600" dirty="0" smtClean="0"/>
              <a:t> </a:t>
            </a:r>
            <a:r>
              <a:rPr lang="en-US" sz="1600" b="1" dirty="0"/>
              <a:t>Standard English </a:t>
            </a:r>
            <a:r>
              <a:rPr lang="en-US" sz="1600" b="1" dirty="0" smtClean="0"/>
              <a:t>Conventions</a:t>
            </a:r>
            <a:endParaRPr lang="en-US" sz="1600" b="1" dirty="0"/>
          </a:p>
          <a:p>
            <a:pPr marL="0" indent="0">
              <a:buNone/>
            </a:pPr>
            <a:r>
              <a:rPr lang="en-US" sz="1600" dirty="0"/>
              <a:t>As you produce your final draft, check for </a:t>
            </a:r>
            <a:r>
              <a:rPr lang="en-US" sz="1600" dirty="0" smtClean="0"/>
              <a:t>correct</a:t>
            </a:r>
            <a:endParaRPr lang="en-US" sz="1600" dirty="0"/>
          </a:p>
          <a:p>
            <a:pPr marL="0" indent="0">
              <a:buNone/>
            </a:pPr>
            <a:r>
              <a:rPr lang="en-US" sz="1600" dirty="0"/>
              <a:t>• sentence structure</a:t>
            </a:r>
            <a:r>
              <a:rPr lang="en-US" sz="1600" dirty="0" smtClean="0"/>
              <a:t>;</a:t>
            </a:r>
            <a:endParaRPr lang="en-US" sz="1600" dirty="0"/>
          </a:p>
          <a:p>
            <a:pPr marL="0" indent="0">
              <a:buNone/>
            </a:pPr>
            <a:r>
              <a:rPr lang="en-US" sz="1600" dirty="0"/>
              <a:t>• grammar and usage; </a:t>
            </a:r>
            <a:r>
              <a:rPr lang="en-US" sz="1600" dirty="0" smtClean="0"/>
              <a:t>and</a:t>
            </a:r>
            <a:endParaRPr lang="en-US" sz="1600" dirty="0"/>
          </a:p>
          <a:p>
            <a:pPr marL="0" indent="0">
              <a:buNone/>
            </a:pPr>
            <a:r>
              <a:rPr lang="en-US" sz="1600" dirty="0"/>
              <a:t>• capitalization, punctuation, and spelling.</a:t>
            </a:r>
          </a:p>
        </p:txBody>
      </p:sp>
    </p:spTree>
    <p:extLst>
      <p:ext uri="{BB962C8B-B14F-4D97-AF65-F5344CB8AC3E}">
        <p14:creationId xmlns:p14="http://schemas.microsoft.com/office/powerpoint/2010/main" xmlns="" val="5381376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Solutions</a:t>
            </a:r>
            <a:endParaRPr lang="en-US" dirty="0"/>
          </a:p>
        </p:txBody>
      </p:sp>
      <p:sp>
        <p:nvSpPr>
          <p:cNvPr id="3" name="Content Placeholder 2"/>
          <p:cNvSpPr>
            <a:spLocks noGrp="1"/>
          </p:cNvSpPr>
          <p:nvPr>
            <p:ph idx="1"/>
          </p:nvPr>
        </p:nvSpPr>
        <p:spPr/>
        <p:txBody>
          <a:bodyPr/>
          <a:lstStyle/>
          <a:p>
            <a:pPr marL="0" indent="0">
              <a:buNone/>
            </a:pPr>
            <a:r>
              <a:rPr lang="en-US" dirty="0" smtClean="0"/>
              <a:t>Sustainable Solution: Suppose your representative asks you to create new policies related to the social problem.  What will you suggest? Is it innovative?</a:t>
            </a:r>
            <a:endParaRPr lang="en-US" dirty="0"/>
          </a:p>
        </p:txBody>
      </p:sp>
      <p:pic>
        <p:nvPicPr>
          <p:cNvPr id="4" name="Picture 3" descr="BU00536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61900" y="4859867"/>
            <a:ext cx="2237967" cy="1998132"/>
          </a:xfrm>
          <a:prstGeom prst="rect">
            <a:avLst/>
          </a:prstGeom>
        </p:spPr>
      </p:pic>
    </p:spTree>
    <p:extLst>
      <p:ext uri="{BB962C8B-B14F-4D97-AF65-F5344CB8AC3E}">
        <p14:creationId xmlns:p14="http://schemas.microsoft.com/office/powerpoint/2010/main" xmlns="" val="36365012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Kilter.thmx</Template>
  <TotalTime>155</TotalTime>
  <Words>372</Words>
  <Application>Microsoft Office PowerPoint</Application>
  <PresentationFormat>On-screen Show (4:3)</PresentationFormat>
  <Paragraphs>57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Kilter</vt:lpstr>
      <vt:lpstr> Sustainability: The Real Cost of Cell Phones</vt:lpstr>
      <vt:lpstr>Steps of the Public Policy Analyst (PPA)</vt:lpstr>
      <vt:lpstr>Define the Problem</vt:lpstr>
      <vt:lpstr> Undesirable results </vt:lpstr>
      <vt:lpstr>Gather the Evidence</vt:lpstr>
      <vt:lpstr>Identify the Causes</vt:lpstr>
      <vt:lpstr>Evaluate an Existing Policy</vt:lpstr>
      <vt:lpstr>Writing Prompt</vt:lpstr>
      <vt:lpstr>Develop Solutions</vt:lpstr>
      <vt:lpstr>Select the Best Solution(Feasibility vs. Effectiveness</vt:lpstr>
      <vt:lpstr>Slide 11</vt:lpstr>
    </vt:vector>
  </TitlesOfParts>
  <Company>NYC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Solving Social Issues</dc:title>
  <dc:creator>User</dc:creator>
  <cp:lastModifiedBy>ann nigro</cp:lastModifiedBy>
  <cp:revision>18</cp:revision>
  <dcterms:created xsi:type="dcterms:W3CDTF">2013-08-26T17:28:13Z</dcterms:created>
  <dcterms:modified xsi:type="dcterms:W3CDTF">2013-10-28T13:41:33Z</dcterms:modified>
</cp:coreProperties>
</file>