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63" r:id="rId5"/>
    <p:sldId id="259" r:id="rId6"/>
    <p:sldId id="264" r:id="rId7"/>
    <p:sldId id="265" r:id="rId8"/>
    <p:sldId id="266" r:id="rId9"/>
    <p:sldId id="260" r:id="rId10"/>
    <p:sldId id="261"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5" d="100"/>
          <a:sy n="75" d="100"/>
        </p:scale>
        <p:origin x="-690"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10E281-8866-41C0-A916-5C802ACC4086}" type="datetimeFigureOut">
              <a:rPr lang="en-US" smtClean="0"/>
              <a:t>10/28/2013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78B6FF-0ABD-4DAE-8C2A-B541E0F6202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78B6FF-0ABD-4DAE-8C2A-B541E0F62020}"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78B6FF-0ABD-4DAE-8C2A-B541E0F62020}"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78B6FF-0ABD-4DAE-8C2A-B541E0F62020}" type="slidenum">
              <a:rPr lang="en-US" smtClean="0"/>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78B6FF-0ABD-4DAE-8C2A-B541E0F62020}"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78B6FF-0ABD-4DAE-8C2A-B541E0F62020}"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78B6FF-0ABD-4DAE-8C2A-B541E0F62020}"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78B6FF-0ABD-4DAE-8C2A-B541E0F62020}"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78B6FF-0ABD-4DAE-8C2A-B541E0F62020}"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78B6FF-0ABD-4DAE-8C2A-B541E0F62020}"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78B6FF-0ABD-4DAE-8C2A-B541E0F62020}"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78B6FF-0ABD-4DAE-8C2A-B541E0F62020}"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dirty="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10/28/2013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10/28/2013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10/28/2013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10/28/2013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10/28/2013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10/28/2013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10/28/2013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10/28/2013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10/28/2013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10/28/2013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10/28/2013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10/28/2013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10/28/2013</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growingleaders.com/blog/four-solutions-to-school-dropout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tcrecord.org/content.asp?contentid=657"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muse.jhu.edu/journals/hsj/summary/v087/87.2campbell.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businessweek.com/stories/2003-05-25/the-new-gender-gap&#8206;" TargetMode="External"/><Relationship Id="rId3" Type="http://schemas.openxmlformats.org/officeDocument/2006/relationships/hyperlink" Target="http://www.google.com/url?sa=t&amp;rct=j&amp;q=dropping%20out%20of%20high%20school%20evidence&amp;source=web&amp;cd=2&amp;cad=rja&amp;ved=0CDEQFjAB&amp;url=http://www.jstor.org/stable/1170232&amp;ei=ebUgUvHmMNSysAS5hICwCw&amp;usg=AFQjCNF5MwPmm55KSkadtMY-we89FdMxwg" TargetMode="External"/><Relationship Id="rId7" Type="http://schemas.openxmlformats.org/officeDocument/2006/relationships/hyperlink" Target="http://www.nber.org/reporter/2008number1/heckman.html&#8206;"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google.com/url?sa=t&amp;rct=j&amp;q=dropping%20out%20of%20high%20school%20evidence&amp;source=web&amp;cd=3&amp;cad=rja&amp;ved=0CDkQFjAC&amp;url=http://www.nber.org/reporter/2008number1/heckman.html&amp;ei=ebUgUvHmMNSysAS5hICwCw&amp;usg=AFQjCNGKHZsQNceNsnFx7TukZgXeDVyNyQ" TargetMode="External"/><Relationship Id="rId5" Type="http://schemas.openxmlformats.org/officeDocument/2006/relationships/hyperlink" Target="http://www.eric.ed.gov/ERICWebPortal/recordDetail?accno=EJ369707&#8206;" TargetMode="External"/><Relationship Id="rId4" Type="http://schemas.openxmlformats.org/officeDocument/2006/relationships/hyperlink" Target="http://www.jstor.org/stable/1170232&#8206;"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m/url?sa=t&amp;rct=j&amp;q=dropping%20out%20of%20high%20school%20evidence&amp;source=web&amp;cd=6&amp;ved=0CE8QFjAF&amp;url=http://www.education.ucsb.edu/rumberger/internet%20pages/Papers/Rumberger--NRC%20dropout%20paper%20version%2012%20with%20figures.doc&amp;ei=ebUgUvHmMNSysAS5hICwCw&amp;usg=AFQjCNGuzJiOTMFMoOFLN0q18FohyjLeBQ"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google.com/url?sa=t&amp;rct=j&amp;q=dropping%20out%20of%20high%20school%20evidence&amp;source=web&amp;cd=4&amp;cad=rja&amp;ved=0CEIQFjAD&amp;url=http://www.nber.org/papers/w10155&amp;ei=77ggUobGDpe5sAT83YDgBw&amp;usg=AFQjCNHuR29rSq_p_EEvi3YYMSGbHOpeQw" TargetMode="External"/><Relationship Id="rId5" Type="http://schemas.openxmlformats.org/officeDocument/2006/relationships/hyperlink" Target="http://www.google.com/url?sa=t&amp;rct=j&amp;q=dropping%20out%20of%20high%20school%20evidence&amp;source=web&amp;cd=8&amp;cad=rja&amp;ved=0CFwQFjAH&amp;url=http://www.pbs.org/wgbh/pages/frontline/education/dropout-nation/by-the-numbers-dropping-out-of-high-school/&amp;ei=ebUgUvHmMNSysAS5hICwCw&amp;usg=AFQjCNGhGvd1nlzi9_0tJm5TMSaZ5WoUnA" TargetMode="External"/><Relationship Id="rId4" Type="http://schemas.openxmlformats.org/officeDocument/2006/relationships/hyperlink" Target="http://education.ucsb.edu/rumberger/book/"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dosomething.org/actnow/.../background-high-school-dropouts&#820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jff.org/sites/default/files/DropoutBrief-090810.pdf&#8206;"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Dropping Out of </a:t>
            </a:r>
            <a:br>
              <a:rPr lang="en-US" dirty="0" smtClean="0"/>
            </a:br>
            <a:r>
              <a:rPr lang="en-US" dirty="0" smtClean="0"/>
              <a:t>High School </a:t>
            </a:r>
            <a:endParaRPr lang="en-US" dirty="0"/>
          </a:p>
        </p:txBody>
      </p:sp>
      <p:sp>
        <p:nvSpPr>
          <p:cNvPr id="3" name="Subtitle 2"/>
          <p:cNvSpPr>
            <a:spLocks noGrp="1"/>
          </p:cNvSpPr>
          <p:nvPr>
            <p:ph type="subTitle" idx="1"/>
          </p:nvPr>
        </p:nvSpPr>
        <p:spPr/>
        <p:txBody>
          <a:bodyPr>
            <a:normAutofit lnSpcReduction="10000"/>
          </a:bodyPr>
          <a:lstStyle/>
          <a:p>
            <a:r>
              <a:rPr lang="en-US" dirty="0" smtClean="0">
                <a:solidFill>
                  <a:schemeClr val="tx1"/>
                </a:solidFill>
              </a:rPr>
              <a:t>Causes, Consequences, and Solutions </a:t>
            </a:r>
          </a:p>
          <a:p>
            <a:r>
              <a:rPr lang="en-US" dirty="0" smtClean="0">
                <a:solidFill>
                  <a:schemeClr val="tx1"/>
                </a:solidFill>
              </a:rPr>
              <a:t>By Blaise A. Russo</a:t>
            </a:r>
          </a:p>
          <a:p>
            <a:r>
              <a:rPr lang="en-US" smtClean="0">
                <a:solidFill>
                  <a:schemeClr val="tx1"/>
                </a:solidFill>
              </a:rPr>
              <a:t>October </a:t>
            </a:r>
            <a:r>
              <a:rPr lang="en-US" dirty="0" smtClean="0">
                <a:solidFill>
                  <a:schemeClr val="tx1"/>
                </a:solidFill>
              </a:rPr>
              <a:t>2013</a:t>
            </a:r>
            <a:endParaRPr lang="en-US" dirty="0">
              <a:solidFill>
                <a:schemeClr val="tx1"/>
              </a:solidFill>
            </a:endParaRPr>
          </a:p>
        </p:txBody>
      </p:sp>
    </p:spTree>
    <p:extLst>
      <p:ext uri="{BB962C8B-B14F-4D97-AF65-F5344CB8AC3E}">
        <p14:creationId xmlns:p14="http://schemas.microsoft.com/office/powerpoint/2010/main" xmlns="" val="184609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 Solutions</a:t>
            </a:r>
            <a:endParaRPr lang="en-US" dirty="0"/>
          </a:p>
        </p:txBody>
      </p:sp>
      <p:sp>
        <p:nvSpPr>
          <p:cNvPr id="3" name="Content Placeholder 2"/>
          <p:cNvSpPr>
            <a:spLocks noGrp="1"/>
          </p:cNvSpPr>
          <p:nvPr>
            <p:ph idx="1"/>
          </p:nvPr>
        </p:nvSpPr>
        <p:spPr>
          <a:xfrm>
            <a:off x="549275" y="1600200"/>
            <a:ext cx="8042276" cy="4673599"/>
          </a:xfrm>
        </p:spPr>
        <p:txBody>
          <a:bodyPr>
            <a:normAutofit fontScale="92500" lnSpcReduction="20000"/>
          </a:bodyPr>
          <a:lstStyle/>
          <a:p>
            <a:pPr>
              <a:buNone/>
            </a:pPr>
            <a:r>
              <a:rPr lang="en-US" sz="3500" dirty="0" smtClean="0">
                <a:solidFill>
                  <a:schemeClr val="tx1"/>
                </a:solidFill>
                <a:latin typeface="Times New Roman" pitchFamily="18" charset="0"/>
                <a:cs typeface="Times New Roman" pitchFamily="18" charset="0"/>
              </a:rPr>
              <a:t>Agree or Disagree?</a:t>
            </a:r>
          </a:p>
          <a:p>
            <a:r>
              <a:rPr lang="en-US" sz="1600" dirty="0" smtClean="0">
                <a:solidFill>
                  <a:schemeClr val="tx1"/>
                </a:solidFill>
                <a:latin typeface="Times New Roman" pitchFamily="18" charset="0"/>
                <a:cs typeface="Times New Roman" pitchFamily="18" charset="0"/>
              </a:rPr>
              <a:t>Each state prepare teachers and high schools to identify students’ strengths and allow them to opt into work-study programs or vocational training. This is working in many states, and students are succeeding in these non-traditional contexts. </a:t>
            </a:r>
          </a:p>
          <a:p>
            <a:r>
              <a:rPr lang="en-US" sz="1600" dirty="0" smtClean="0">
                <a:solidFill>
                  <a:schemeClr val="tx1"/>
                </a:solidFill>
                <a:latin typeface="Times New Roman" pitchFamily="18" charset="0"/>
                <a:cs typeface="Times New Roman" pitchFamily="18" charset="0"/>
              </a:rPr>
              <a:t>Raise the age in which students can finish school. In nineteen states, they can drop out at 16 years old. Why not require them to stay until 18? This way, they stay in school, but move down a suitable track toward their career desires at 16. </a:t>
            </a:r>
          </a:p>
          <a:p>
            <a:r>
              <a:rPr lang="en-US" sz="1600" dirty="0" smtClean="0">
                <a:solidFill>
                  <a:schemeClr val="tx1"/>
                </a:solidFill>
                <a:latin typeface="Times New Roman" pitchFamily="18" charset="0"/>
                <a:cs typeface="Times New Roman" pitchFamily="18" charset="0"/>
              </a:rPr>
              <a:t>Celebrate the most needed jobs in our society and encourage the right students to move in those directions, even if they’re blue-collar jobs. One man said: “We spent so much time celebrating GETTING the corner office, we forget how to build it.” </a:t>
            </a:r>
          </a:p>
          <a:p>
            <a:r>
              <a:rPr lang="en-US" sz="1600" dirty="0" smtClean="0">
                <a:solidFill>
                  <a:schemeClr val="tx1"/>
                </a:solidFill>
                <a:latin typeface="Times New Roman" pitchFamily="18" charset="0"/>
                <a:cs typeface="Times New Roman" pitchFamily="18" charset="0"/>
              </a:rPr>
              <a:t>Expose students to role-models from career fields that have loads of openings and career opportunities. Often students move in directions they know something about. Put the right people (alum?) in front of them and watch what happens. – </a:t>
            </a:r>
          </a:p>
          <a:p>
            <a:r>
              <a:rPr lang="en-US" dirty="0" smtClean="0">
                <a:solidFill>
                  <a:srgbClr val="FF0000"/>
                </a:solidFill>
                <a:latin typeface="Times New Roman" pitchFamily="18" charset="0"/>
                <a:cs typeface="Times New Roman" pitchFamily="18" charset="0"/>
                <a:hlinkClick r:id="rId3"/>
              </a:rPr>
              <a:t>http://growingleaders.com/blog/four-solutions-to-school-dropouts/#sthash.LFH3JAWD.dpuf</a:t>
            </a:r>
            <a:endParaRPr lang="en-US" dirty="0" smtClean="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9562810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Select The Best Solution</a:t>
            </a:r>
            <a:br>
              <a:rPr lang="en-US" sz="4000" dirty="0" smtClean="0"/>
            </a:br>
            <a:r>
              <a:rPr lang="en-US" sz="4000" dirty="0" smtClean="0"/>
              <a:t>(Feasibility vs. Effectiveness)</a:t>
            </a:r>
            <a:endParaRPr lang="en-US" sz="4000" dirty="0"/>
          </a:p>
        </p:txBody>
      </p:sp>
      <p:sp>
        <p:nvSpPr>
          <p:cNvPr id="3" name="Content Placeholder 2"/>
          <p:cNvSpPr>
            <a:spLocks noGrp="1"/>
          </p:cNvSpPr>
          <p:nvPr>
            <p:ph idx="1"/>
          </p:nvPr>
        </p:nvSpPr>
        <p:spPr/>
        <p:txBody>
          <a:bodyPr>
            <a:normAutofit/>
          </a:bodyPr>
          <a:lstStyle/>
          <a:p>
            <a:pPr>
              <a:buNone/>
            </a:pPr>
            <a:endParaRPr lang="en-US" dirty="0" smtClean="0">
              <a:hlinkClick r:id="rId3"/>
            </a:endParaRPr>
          </a:p>
          <a:p>
            <a:r>
              <a:rPr lang="en-US" dirty="0" smtClean="0">
                <a:solidFill>
                  <a:srgbClr val="FF0000"/>
                </a:solidFill>
                <a:hlinkClick r:id="rId3"/>
              </a:rPr>
              <a:t>Can we help </a:t>
            </a:r>
            <a:r>
              <a:rPr lang="en-US" b="1" dirty="0" smtClean="0">
                <a:solidFill>
                  <a:srgbClr val="FF0000"/>
                </a:solidFill>
                <a:hlinkClick r:id="rId3"/>
              </a:rPr>
              <a:t>dropouts</a:t>
            </a:r>
            <a:r>
              <a:rPr lang="en-US" dirty="0" smtClean="0">
                <a:solidFill>
                  <a:srgbClr val="FF0000"/>
                </a:solidFill>
                <a:hlinkClick r:id="rId3"/>
              </a:rPr>
              <a:t>: Thinking about the Undoable</a:t>
            </a:r>
            <a:endParaRPr lang="en-US" dirty="0" smtClean="0">
              <a:solidFill>
                <a:srgbClr val="FF0000"/>
              </a:solidFill>
            </a:endParaRPr>
          </a:p>
          <a:p>
            <a:pPr>
              <a:buNone/>
            </a:pPr>
            <a:endParaRPr lang="en-US" dirty="0" smtClean="0"/>
          </a:p>
          <a:p>
            <a:r>
              <a:rPr lang="en-US" dirty="0" smtClean="0">
                <a:hlinkClick r:id="rId4"/>
              </a:rPr>
              <a:t>As Strong as the Weakest Link: Urban </a:t>
            </a:r>
            <a:r>
              <a:rPr lang="en-US" b="1" dirty="0" smtClean="0">
                <a:hlinkClick r:id="rId4"/>
              </a:rPr>
              <a:t>High School Dropout</a:t>
            </a:r>
            <a:endParaRPr lang="en-US" dirty="0" smtClean="0"/>
          </a:p>
          <a:p>
            <a:pPr>
              <a:buNone/>
            </a:pPr>
            <a:endParaRPr lang="en-US" dirty="0" smtClean="0"/>
          </a:p>
          <a:p>
            <a:endParaRPr lang="en-US" dirty="0" smtClean="0"/>
          </a:p>
          <a:p>
            <a:endParaRPr lang="en-US" dirty="0" smtClean="0"/>
          </a:p>
        </p:txBody>
      </p:sp>
    </p:spTree>
    <p:extLst>
      <p:ext uri="{BB962C8B-B14F-4D97-AF65-F5344CB8AC3E}">
        <p14:creationId xmlns:p14="http://schemas.microsoft.com/office/powerpoint/2010/main" xmlns="" val="1872670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Define The Problem</a:t>
            </a:r>
            <a:endParaRPr lang="en-US" dirty="0"/>
          </a:p>
        </p:txBody>
      </p:sp>
      <p:sp>
        <p:nvSpPr>
          <p:cNvPr id="3" name="Content Placeholder 2"/>
          <p:cNvSpPr>
            <a:spLocks noGrp="1"/>
          </p:cNvSpPr>
          <p:nvPr>
            <p:ph idx="1"/>
          </p:nvPr>
        </p:nvSpPr>
        <p:spPr>
          <a:xfrm>
            <a:off x="549275" y="1444532"/>
            <a:ext cx="8042276" cy="4499069"/>
          </a:xfrm>
        </p:spPr>
        <p:txBody>
          <a:bodyPr>
            <a:normAutofit/>
          </a:bodyPr>
          <a:lstStyle/>
          <a:p>
            <a:pPr>
              <a:buSzPct val="200000"/>
              <a:buFont typeface="Wingdings" pitchFamily="2" charset="2"/>
              <a:buChar char="v"/>
            </a:pPr>
            <a:endParaRPr lang="en-US" dirty="0" smtClean="0"/>
          </a:p>
          <a:p>
            <a:pPr>
              <a:buSzPct val="200000"/>
              <a:buFont typeface="Wingdings" pitchFamily="2" charset="2"/>
              <a:buChar char="v"/>
            </a:pPr>
            <a:r>
              <a:rPr lang="en-US" dirty="0" smtClean="0"/>
              <a:t> </a:t>
            </a:r>
            <a:r>
              <a:rPr lang="en-US" sz="2000" b="1" dirty="0" smtClean="0">
                <a:solidFill>
                  <a:srgbClr val="FF0000"/>
                </a:solidFill>
                <a:latin typeface="Verdana" pitchFamily="34" charset="0"/>
                <a:ea typeface="Verdana" pitchFamily="34" charset="0"/>
                <a:cs typeface="Verdana" pitchFamily="34" charset="0"/>
              </a:rPr>
              <a:t>The high school dropout problem is a severe epidemic for the United States,  nationwide.</a:t>
            </a:r>
          </a:p>
          <a:p>
            <a:pPr>
              <a:buSzPct val="200000"/>
              <a:buFont typeface="Wingdings" pitchFamily="2" charset="2"/>
              <a:buChar char="v"/>
            </a:pPr>
            <a:r>
              <a:rPr lang="en-US" sz="2000" b="1" dirty="0" smtClean="0">
                <a:solidFill>
                  <a:srgbClr val="7030A0"/>
                </a:solidFill>
                <a:latin typeface="Verdana" pitchFamily="34" charset="0"/>
                <a:ea typeface="Verdana" pitchFamily="34" charset="0"/>
                <a:cs typeface="Verdana" pitchFamily="34" charset="0"/>
              </a:rPr>
              <a:t>Only 71 percent of students graduate from high school. </a:t>
            </a:r>
          </a:p>
          <a:p>
            <a:pPr>
              <a:buSzPct val="200000"/>
              <a:buFont typeface="Wingdings" pitchFamily="2" charset="2"/>
              <a:buChar char="v"/>
            </a:pPr>
            <a:r>
              <a:rPr lang="en-US" sz="2000" b="1" dirty="0" smtClean="0">
                <a:solidFill>
                  <a:srgbClr val="FF0000"/>
                </a:solidFill>
                <a:latin typeface="Verdana" pitchFamily="34" charset="0"/>
                <a:ea typeface="Verdana" pitchFamily="34" charset="0"/>
                <a:cs typeface="Verdana" pitchFamily="34" charset="0"/>
              </a:rPr>
              <a:t>High School students are dropping out at alarming rates every day across the country. </a:t>
            </a:r>
          </a:p>
          <a:p>
            <a:pPr>
              <a:buSzPct val="200000"/>
              <a:buNone/>
            </a:pPr>
            <a:endParaRPr lang="en-US" sz="2000" b="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xmlns="" val="4248785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Gather the Evidence</a:t>
            </a:r>
            <a:endParaRPr lang="en-US" dirty="0"/>
          </a:p>
        </p:txBody>
      </p:sp>
      <p:sp>
        <p:nvSpPr>
          <p:cNvPr id="3" name="Content Placeholder 2"/>
          <p:cNvSpPr>
            <a:spLocks noGrp="1"/>
          </p:cNvSpPr>
          <p:nvPr>
            <p:ph idx="1"/>
          </p:nvPr>
        </p:nvSpPr>
        <p:spPr>
          <a:ln>
            <a:solidFill>
              <a:schemeClr val="accent1"/>
            </a:solidFill>
          </a:ln>
        </p:spPr>
        <p:txBody>
          <a:bodyPr>
            <a:normAutofit fontScale="92500"/>
          </a:bodyPr>
          <a:lstStyle/>
          <a:p>
            <a:r>
              <a:rPr lang="en-US" i="1" dirty="0" smtClean="0">
                <a:hlinkClick r:id="rId3"/>
              </a:rPr>
              <a:t>High School</a:t>
            </a:r>
            <a:r>
              <a:rPr lang="en-US" dirty="0" smtClean="0">
                <a:hlinkClick r:id="rId3"/>
              </a:rPr>
              <a:t> Dropouts: A Review of Issues and </a:t>
            </a:r>
            <a:r>
              <a:rPr lang="en-US" i="1" dirty="0" smtClean="0">
                <a:hlinkClick r:id="rId3"/>
              </a:rPr>
              <a:t>Evidence</a:t>
            </a:r>
            <a:r>
              <a:rPr lang="en-US" dirty="0" smtClean="0">
                <a:hlinkClick r:id="rId3"/>
              </a:rPr>
              <a:t> </a:t>
            </a:r>
            <a:endParaRPr lang="en-US" dirty="0" smtClean="0"/>
          </a:p>
          <a:p>
            <a:pPr>
              <a:buNone/>
            </a:pPr>
            <a:r>
              <a:rPr lang="en-US" dirty="0" smtClean="0"/>
              <a:t>‎</a:t>
            </a:r>
            <a:r>
              <a:rPr lang="en-US" dirty="0" smtClean="0">
                <a:solidFill>
                  <a:schemeClr val="tx1"/>
                </a:solidFill>
                <a:hlinkClick r:id="rId4"/>
              </a:rPr>
              <a:t>‎</a:t>
            </a:r>
            <a:r>
              <a:rPr lang="en-US" dirty="0" smtClean="0">
                <a:solidFill>
                  <a:schemeClr val="tx1"/>
                </a:solidFill>
                <a:hlinkClick r:id="rId5"/>
              </a:rPr>
              <a:t>http://www.eric.ed.gov/ERICWebPortal/recordDetail?accno=EJ369707‎</a:t>
            </a:r>
            <a:endParaRPr lang="en-US" dirty="0" smtClean="0">
              <a:solidFill>
                <a:schemeClr val="tx1"/>
              </a:solidFill>
            </a:endParaRPr>
          </a:p>
          <a:p>
            <a:r>
              <a:rPr lang="en-US" dirty="0" smtClean="0">
                <a:solidFill>
                  <a:schemeClr val="accent6">
                    <a:lumMod val="60000"/>
                    <a:lumOff val="40000"/>
                  </a:schemeClr>
                </a:solidFill>
                <a:hlinkClick r:id="rId6"/>
              </a:rPr>
              <a:t>The Declining American </a:t>
            </a:r>
            <a:r>
              <a:rPr lang="en-US" i="1" dirty="0" smtClean="0">
                <a:solidFill>
                  <a:schemeClr val="accent6">
                    <a:lumMod val="60000"/>
                    <a:lumOff val="40000"/>
                  </a:schemeClr>
                </a:solidFill>
                <a:hlinkClick r:id="rId6"/>
              </a:rPr>
              <a:t>High School</a:t>
            </a:r>
            <a:r>
              <a:rPr lang="en-US" dirty="0" smtClean="0">
                <a:solidFill>
                  <a:schemeClr val="accent6">
                    <a:lumMod val="60000"/>
                    <a:lumOff val="40000"/>
                  </a:schemeClr>
                </a:solidFill>
                <a:hlinkClick r:id="rId6"/>
              </a:rPr>
              <a:t> Graduation Rate: </a:t>
            </a:r>
            <a:r>
              <a:rPr lang="en-US" i="1" dirty="0" smtClean="0">
                <a:solidFill>
                  <a:schemeClr val="accent6">
                    <a:lumMod val="60000"/>
                    <a:lumOff val="40000"/>
                  </a:schemeClr>
                </a:solidFill>
                <a:hlinkClick r:id="rId6"/>
              </a:rPr>
              <a:t>Evidence</a:t>
            </a:r>
            <a:endParaRPr lang="en-US" i="1" dirty="0" smtClean="0">
              <a:solidFill>
                <a:schemeClr val="accent6">
                  <a:lumMod val="60000"/>
                  <a:lumOff val="40000"/>
                </a:schemeClr>
              </a:solidFill>
            </a:endParaRPr>
          </a:p>
          <a:p>
            <a:pPr>
              <a:buNone/>
            </a:pPr>
            <a:r>
              <a:rPr lang="en-US" dirty="0" smtClean="0"/>
              <a:t> </a:t>
            </a:r>
            <a:r>
              <a:rPr lang="en-US" dirty="0" smtClean="0">
                <a:hlinkClick r:id="rId7"/>
              </a:rPr>
              <a:t>http://www.nber.org/reporter/2008number1/heckman.html‎</a:t>
            </a:r>
            <a:endParaRPr lang="en-US" dirty="0" smtClean="0"/>
          </a:p>
          <a:p>
            <a:r>
              <a:rPr lang="en-US" dirty="0" smtClean="0">
                <a:solidFill>
                  <a:srgbClr val="7030A0"/>
                </a:solidFill>
              </a:rPr>
              <a:t>The New Gender Gap </a:t>
            </a:r>
            <a:r>
              <a:rPr lang="en-US" i="1" dirty="0" smtClean="0">
                <a:solidFill>
                  <a:srgbClr val="7030A0"/>
                </a:solidFill>
              </a:rPr>
              <a:t> </a:t>
            </a:r>
            <a:r>
              <a:rPr lang="en-US" i="1" dirty="0" smtClean="0">
                <a:solidFill>
                  <a:srgbClr val="7030A0"/>
                </a:solidFill>
                <a:hlinkClick r:id="rId8"/>
              </a:rPr>
              <a:t>http://www.businessweek.com/stories/2003-05-25/the-new-gender-gap</a:t>
            </a:r>
            <a:r>
              <a:rPr lang="en-US" i="1" dirty="0" smtClean="0">
                <a:solidFill>
                  <a:srgbClr val="7030A0"/>
                </a:solidFill>
                <a:hlinkClick r:id="rId8"/>
              </a:rPr>
              <a:t>‎</a:t>
            </a:r>
            <a:endParaRPr lang="en-US" dirty="0" smtClean="0"/>
          </a:p>
        </p:txBody>
      </p:sp>
    </p:spTree>
    <p:extLst>
      <p:ext uri="{BB962C8B-B14F-4D97-AF65-F5344CB8AC3E}">
        <p14:creationId xmlns:p14="http://schemas.microsoft.com/office/powerpoint/2010/main" xmlns="" val="23026379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63245"/>
            <a:ext cx="8042276" cy="1336956"/>
          </a:xfrm>
        </p:spPr>
        <p:txBody>
          <a:bodyPr/>
          <a:lstStyle/>
          <a:p>
            <a:r>
              <a:rPr lang="en-US" dirty="0" smtClean="0"/>
              <a:t>Gather the Evidence</a:t>
            </a:r>
            <a:endParaRPr lang="en-US" dirty="0"/>
          </a:p>
        </p:txBody>
      </p:sp>
      <p:sp>
        <p:nvSpPr>
          <p:cNvPr id="3" name="Content Placeholder 2"/>
          <p:cNvSpPr>
            <a:spLocks noGrp="1"/>
          </p:cNvSpPr>
          <p:nvPr>
            <p:ph idx="1"/>
          </p:nvPr>
        </p:nvSpPr>
        <p:spPr/>
        <p:txBody>
          <a:bodyPr>
            <a:normAutofit/>
          </a:bodyPr>
          <a:lstStyle/>
          <a:p>
            <a:r>
              <a:rPr lang="en-US" dirty="0" smtClean="0">
                <a:solidFill>
                  <a:srgbClr val="FF0000"/>
                </a:solidFill>
                <a:hlinkClick r:id="rId3"/>
              </a:rPr>
              <a:t>Who </a:t>
            </a:r>
            <a:r>
              <a:rPr lang="en-US" i="1" dirty="0" smtClean="0">
                <a:solidFill>
                  <a:srgbClr val="FF0000"/>
                </a:solidFill>
                <a:hlinkClick r:id="rId3"/>
              </a:rPr>
              <a:t>Drops Out</a:t>
            </a:r>
            <a:r>
              <a:rPr lang="en-US" dirty="0" smtClean="0">
                <a:solidFill>
                  <a:srgbClr val="FF0000"/>
                </a:solidFill>
                <a:hlinkClick r:id="rId3"/>
              </a:rPr>
              <a:t> of </a:t>
            </a:r>
            <a:r>
              <a:rPr lang="en-US" i="1" dirty="0" smtClean="0">
                <a:solidFill>
                  <a:srgbClr val="FF0000"/>
                </a:solidFill>
                <a:hlinkClick r:id="rId3"/>
              </a:rPr>
              <a:t>School</a:t>
            </a:r>
            <a:r>
              <a:rPr lang="en-US" dirty="0" smtClean="0">
                <a:solidFill>
                  <a:srgbClr val="FF0000"/>
                </a:solidFill>
                <a:hlinkClick r:id="rId3"/>
              </a:rPr>
              <a:t> and Why - Gevirtz Graduate </a:t>
            </a:r>
            <a:r>
              <a:rPr lang="en-US" i="1" dirty="0" smtClean="0">
                <a:solidFill>
                  <a:srgbClr val="FF0000"/>
                </a:solidFill>
                <a:hlinkClick r:id="rId3"/>
              </a:rPr>
              <a:t>School</a:t>
            </a:r>
            <a:r>
              <a:rPr lang="en-US" dirty="0" smtClean="0">
                <a:solidFill>
                  <a:srgbClr val="FF0000"/>
                </a:solidFill>
                <a:hlinkClick r:id="rId3"/>
              </a:rPr>
              <a:t> of </a:t>
            </a:r>
            <a:r>
              <a:rPr lang="en-US" b="1" dirty="0" smtClean="0">
                <a:solidFill>
                  <a:srgbClr val="FF0000"/>
                </a:solidFill>
                <a:hlinkClick r:id="rId3"/>
              </a:rPr>
              <a:t>...</a:t>
            </a:r>
            <a:endParaRPr lang="en-US" b="1" dirty="0" smtClean="0">
              <a:solidFill>
                <a:srgbClr val="FF0000"/>
              </a:solidFill>
            </a:endParaRPr>
          </a:p>
          <a:p>
            <a:r>
              <a:rPr lang="en-US" dirty="0" smtClean="0">
                <a:hlinkClick r:id="rId4"/>
              </a:rPr>
              <a:t>http://education.ucsb.edu/rumberger/book/</a:t>
            </a:r>
            <a:endParaRPr lang="en-US" dirty="0" smtClean="0"/>
          </a:p>
          <a:p>
            <a:r>
              <a:rPr lang="en-US" dirty="0" smtClean="0">
                <a:hlinkClick r:id="rId5"/>
              </a:rPr>
              <a:t>By the Numbers: </a:t>
            </a:r>
            <a:r>
              <a:rPr lang="en-US" i="1" dirty="0" smtClean="0">
                <a:hlinkClick r:id="rId5"/>
              </a:rPr>
              <a:t>Dropping Out of High School</a:t>
            </a:r>
            <a:r>
              <a:rPr lang="en-US" dirty="0" smtClean="0">
                <a:hlinkClick r:id="rId5"/>
              </a:rPr>
              <a:t> | Dropout Nation - PBS</a:t>
            </a:r>
            <a:r>
              <a:rPr lang="en-US" i="1" dirty="0" smtClean="0"/>
              <a:t> </a:t>
            </a:r>
          </a:p>
          <a:p>
            <a:r>
              <a:rPr lang="en-US" dirty="0" smtClean="0">
                <a:hlinkClick r:id="rId6"/>
              </a:rPr>
              <a:t>Do Dropouts </a:t>
            </a:r>
            <a:r>
              <a:rPr lang="en-US" i="1" dirty="0" smtClean="0">
                <a:hlinkClick r:id="rId6"/>
              </a:rPr>
              <a:t>Drop Out</a:t>
            </a:r>
            <a:r>
              <a:rPr lang="en-US" dirty="0" smtClean="0">
                <a:hlinkClick r:id="rId6"/>
              </a:rPr>
              <a:t> Too Soon? International </a:t>
            </a:r>
            <a:r>
              <a:rPr lang="en-US" i="1" dirty="0" smtClean="0">
                <a:hlinkClick r:id="rId6"/>
              </a:rPr>
              <a:t>Evidence</a:t>
            </a:r>
            <a:r>
              <a:rPr lang="en-US" dirty="0" smtClean="0">
                <a:hlinkClick r:id="rId6"/>
              </a:rPr>
              <a:t> From </a:t>
            </a:r>
            <a:r>
              <a:rPr lang="en-US" b="1" dirty="0" smtClean="0">
                <a:hlinkClick r:id="rId6"/>
              </a:rPr>
              <a:t>...</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41724"/>
          </a:xfrm>
        </p:spPr>
        <p:txBody>
          <a:bodyPr/>
          <a:lstStyle/>
          <a:p>
            <a:r>
              <a:rPr lang="en-US" dirty="0" smtClean="0"/>
              <a:t>Identify The Causes</a:t>
            </a:r>
            <a:endParaRPr lang="en-US" dirty="0"/>
          </a:p>
        </p:txBody>
      </p:sp>
      <p:sp>
        <p:nvSpPr>
          <p:cNvPr id="3" name="Content Placeholder 2"/>
          <p:cNvSpPr>
            <a:spLocks noGrp="1"/>
          </p:cNvSpPr>
          <p:nvPr>
            <p:ph idx="1"/>
          </p:nvPr>
        </p:nvSpPr>
        <p:spPr>
          <a:xfrm>
            <a:off x="0" y="749300"/>
            <a:ext cx="8991600" cy="5930900"/>
          </a:xfrm>
        </p:spPr>
        <p:txBody>
          <a:bodyPr>
            <a:normAutofit fontScale="55000" lnSpcReduction="20000"/>
          </a:bodyPr>
          <a:lstStyle/>
          <a:p>
            <a:pPr>
              <a:buNone/>
            </a:pPr>
            <a:endParaRPr lang="en-US" dirty="0" smtClean="0"/>
          </a:p>
          <a:p>
            <a:pPr>
              <a:buNone/>
            </a:pPr>
            <a:r>
              <a:rPr lang="en-US" sz="2900" b="1" dirty="0" smtClean="0">
                <a:solidFill>
                  <a:sysClr val="windowText" lastClr="000000"/>
                </a:solidFill>
              </a:rPr>
              <a:t>Characteristics of Students Who Drop Out </a:t>
            </a:r>
          </a:p>
          <a:p>
            <a:r>
              <a:rPr lang="en-US" sz="2900" b="1" dirty="0" smtClean="0">
                <a:solidFill>
                  <a:sysClr val="windowText" lastClr="000000"/>
                </a:solidFill>
              </a:rPr>
              <a:t>Socioeconomic Background.</a:t>
            </a:r>
            <a:r>
              <a:rPr lang="en-US" sz="2900" dirty="0" smtClean="0">
                <a:solidFill>
                  <a:sysClr val="windowText" lastClr="000000"/>
                </a:solidFill>
              </a:rPr>
              <a:t> National data show that students from low-income families are 2.4 times more likely to drop out of school than are children from middle-income families, and 10.5 times more likely than students from high-income families. </a:t>
            </a:r>
          </a:p>
          <a:p>
            <a:r>
              <a:rPr lang="en-US" sz="2900" b="1" dirty="0" smtClean="0">
                <a:solidFill>
                  <a:sysClr val="windowText" lastClr="000000"/>
                </a:solidFill>
              </a:rPr>
              <a:t>Disabilities.</a:t>
            </a:r>
            <a:r>
              <a:rPr lang="en-US" sz="2900" dirty="0" smtClean="0">
                <a:solidFill>
                  <a:sysClr val="windowText" lastClr="000000"/>
                </a:solidFill>
              </a:rPr>
              <a:t> Students with disabilities are also more likely to drop out. The National Transition Study estimates that as many as 36.4% of disabled youth drop out of school before completing a diploma or certificate.</a:t>
            </a:r>
          </a:p>
          <a:p>
            <a:r>
              <a:rPr lang="en-US" sz="2900" b="1" dirty="0" smtClean="0">
                <a:solidFill>
                  <a:sysClr val="windowText" lastClr="000000"/>
                </a:solidFill>
              </a:rPr>
              <a:t>Race-ethnicity.</a:t>
            </a:r>
            <a:r>
              <a:rPr lang="en-US" sz="2900" dirty="0" smtClean="0">
                <a:solidFill>
                  <a:sysClr val="windowText" lastClr="000000"/>
                </a:solidFill>
              </a:rPr>
              <a:t> Hispanics and African Americans are at greater risk of dropping out than whites. Hispanics are twice as likely as African Americans to drop out. White and Asian American students are least likely to drop out.</a:t>
            </a:r>
          </a:p>
          <a:p>
            <a:r>
              <a:rPr lang="en-US" sz="2900" b="1" dirty="0" smtClean="0">
                <a:solidFill>
                  <a:sysClr val="windowText" lastClr="000000"/>
                </a:solidFill>
              </a:rPr>
              <a:t>Academic Factors.</a:t>
            </a:r>
            <a:r>
              <a:rPr lang="en-US" sz="2900" dirty="0" smtClean="0">
                <a:solidFill>
                  <a:sysClr val="windowText" lastClr="000000"/>
                </a:solidFill>
              </a:rPr>
              <a:t> National research also indicates that academic factors are clearly related to dropping out. Students who receive poor grades, who repeat a grade, or who are over-age for their class are more likely to drop out.</a:t>
            </a:r>
          </a:p>
          <a:p>
            <a:r>
              <a:rPr lang="en-US" sz="2900" b="1" dirty="0" smtClean="0">
                <a:solidFill>
                  <a:sysClr val="windowText" lastClr="000000"/>
                </a:solidFill>
              </a:rPr>
              <a:t>Absenteeism.</a:t>
            </a:r>
            <a:r>
              <a:rPr lang="en-US" sz="2900" dirty="0" smtClean="0">
                <a:solidFill>
                  <a:sysClr val="windowText" lastClr="000000"/>
                </a:solidFill>
              </a:rPr>
              <a:t> Students who have poor attendance for reasons other than illness are also more likely to drop out. Clearly, students who miss school fall behind their peers in the classroom. This, in turn, leads to low self-esteem and increases the likelihood that at-risk students will drop out of school.</a:t>
            </a:r>
          </a:p>
          <a:p>
            <a:r>
              <a:rPr lang="en-US" sz="2900" b="1" dirty="0" smtClean="0">
                <a:solidFill>
                  <a:sysClr val="windowText" lastClr="000000"/>
                </a:solidFill>
              </a:rPr>
              <a:t>Occupational Aspirations.</a:t>
            </a:r>
            <a:r>
              <a:rPr lang="en-US" sz="2900" dirty="0" smtClean="0">
                <a:solidFill>
                  <a:sysClr val="windowText" lastClr="000000"/>
                </a:solidFill>
              </a:rPr>
              <a:t> Young people’s perceptions of the economic opportunities available to them also play a role in their decision to drop out or stay in school. Dropouts often have lower occupational aspirations than their peers</a:t>
            </a:r>
            <a:r>
              <a:rPr lang="en-US" sz="2900" dirty="0" smtClean="0">
                <a:solidFill>
                  <a:sysClr val="windowText" lastClr="000000"/>
                </a:solidFill>
              </a:rPr>
              <a:t>.</a:t>
            </a:r>
            <a:endParaRPr lang="en-US" sz="2900" dirty="0" smtClean="0">
              <a:solidFill>
                <a:sysClr val="windowText" lastClr="000000"/>
              </a:solidFill>
            </a:endParaRPr>
          </a:p>
        </p:txBody>
      </p:sp>
    </p:spTree>
    <p:extLst>
      <p:ext uri="{BB962C8B-B14F-4D97-AF65-F5344CB8AC3E}">
        <p14:creationId xmlns:p14="http://schemas.microsoft.com/office/powerpoint/2010/main" xmlns="" val="6757888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The Causes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Predictive Factors.</a:t>
            </a:r>
            <a:r>
              <a:rPr lang="en-US" dirty="0" smtClean="0"/>
              <a:t> The following individual-level factors are all strongly predictive of dropping out of high school:</a:t>
            </a:r>
          </a:p>
          <a:p>
            <a:r>
              <a:rPr lang="en-US" dirty="0" smtClean="0">
                <a:solidFill>
                  <a:srgbClr val="FF0000"/>
                </a:solidFill>
              </a:rPr>
              <a:t>Grade retention (being held back to repeat a grade)</a:t>
            </a:r>
          </a:p>
          <a:p>
            <a:r>
              <a:rPr lang="en-US" dirty="0" smtClean="0">
                <a:solidFill>
                  <a:srgbClr val="FF0000"/>
                </a:solidFill>
              </a:rPr>
              <a:t>Poor academic performance</a:t>
            </a:r>
          </a:p>
          <a:p>
            <a:r>
              <a:rPr lang="en-US" dirty="0" smtClean="0">
                <a:solidFill>
                  <a:srgbClr val="FF0000"/>
                </a:solidFill>
              </a:rPr>
              <a:t>Moves location during high school</a:t>
            </a:r>
          </a:p>
          <a:p>
            <a:r>
              <a:rPr lang="en-US" dirty="0" smtClean="0">
                <a:solidFill>
                  <a:srgbClr val="FF0000"/>
                </a:solidFill>
              </a:rPr>
              <a:t>High absenteeism</a:t>
            </a:r>
          </a:p>
          <a:p>
            <a:r>
              <a:rPr lang="en-US" dirty="0" smtClean="0">
                <a:solidFill>
                  <a:srgbClr val="FF0000"/>
                </a:solidFill>
              </a:rPr>
              <a:t>High absenteeism</a:t>
            </a:r>
          </a:p>
          <a:p>
            <a:r>
              <a:rPr lang="en-US" dirty="0" smtClean="0">
                <a:solidFill>
                  <a:srgbClr val="FF0000"/>
                </a:solidFill>
              </a:rPr>
              <a:t>The student’s feeling that no adult in the school cares about his or her welfare</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79824"/>
          </a:xfrm>
        </p:spPr>
        <p:txBody>
          <a:bodyPr/>
          <a:lstStyle/>
          <a:p>
            <a:r>
              <a:rPr lang="en-US" dirty="0" smtClean="0"/>
              <a:t>Identify The Causes</a:t>
            </a:r>
            <a:endParaRPr lang="en-US" dirty="0"/>
          </a:p>
        </p:txBody>
      </p:sp>
      <p:sp>
        <p:nvSpPr>
          <p:cNvPr id="3" name="Content Placeholder 2"/>
          <p:cNvSpPr>
            <a:spLocks noGrp="1"/>
          </p:cNvSpPr>
          <p:nvPr>
            <p:ph idx="1"/>
          </p:nvPr>
        </p:nvSpPr>
        <p:spPr>
          <a:xfrm>
            <a:off x="152400" y="939800"/>
            <a:ext cx="8801099" cy="5676899"/>
          </a:xfrm>
        </p:spPr>
        <p:txBody>
          <a:bodyPr>
            <a:normAutofit/>
          </a:bodyPr>
          <a:lstStyle/>
          <a:p>
            <a:pPr>
              <a:buNone/>
            </a:pPr>
            <a:r>
              <a:rPr lang="en-US" sz="1800" b="1" dirty="0" smtClean="0"/>
              <a:t>Reasons young people give for dropping out: </a:t>
            </a:r>
          </a:p>
          <a:p>
            <a:r>
              <a:rPr lang="en-US" sz="1800" dirty="0" smtClean="0">
                <a:solidFill>
                  <a:srgbClr val="FF0000"/>
                </a:solidFill>
              </a:rPr>
              <a:t>Didn't like school in general or the school they were attending</a:t>
            </a:r>
          </a:p>
          <a:p>
            <a:r>
              <a:rPr lang="en-US" sz="1800" dirty="0" smtClean="0">
                <a:solidFill>
                  <a:srgbClr val="FF0000"/>
                </a:solidFill>
              </a:rPr>
              <a:t>Were failing, getting poor grades, or couldn't keep up with school work</a:t>
            </a:r>
          </a:p>
          <a:p>
            <a:r>
              <a:rPr lang="en-US" sz="1800" dirty="0" smtClean="0">
                <a:solidFill>
                  <a:srgbClr val="FF0000"/>
                </a:solidFill>
              </a:rPr>
              <a:t>Didn't get along with teachers and/or students</a:t>
            </a:r>
          </a:p>
          <a:p>
            <a:r>
              <a:rPr lang="en-US" sz="1800" dirty="0" smtClean="0">
                <a:solidFill>
                  <a:srgbClr val="FF0000"/>
                </a:solidFill>
              </a:rPr>
              <a:t>Had disciplinary problems, were suspended, or expelled</a:t>
            </a:r>
          </a:p>
          <a:p>
            <a:r>
              <a:rPr lang="en-US" sz="1800" dirty="0" smtClean="0">
                <a:solidFill>
                  <a:srgbClr val="FF0000"/>
                </a:solidFill>
              </a:rPr>
              <a:t>Didn't feel safe in school</a:t>
            </a:r>
          </a:p>
          <a:p>
            <a:r>
              <a:rPr lang="en-US" sz="1800" dirty="0" smtClean="0">
                <a:solidFill>
                  <a:srgbClr val="FF0000"/>
                </a:solidFill>
              </a:rPr>
              <a:t>Got a job, had a family to support, or had trouble managing both school and work</a:t>
            </a:r>
          </a:p>
          <a:p>
            <a:r>
              <a:rPr lang="en-US" sz="1800" dirty="0" smtClean="0">
                <a:solidFill>
                  <a:srgbClr val="FF0000"/>
                </a:solidFill>
              </a:rPr>
              <a:t>Got married, got pregnant, or became a parent</a:t>
            </a:r>
          </a:p>
          <a:p>
            <a:r>
              <a:rPr lang="en-US" sz="1800" dirty="0" smtClean="0">
                <a:solidFill>
                  <a:srgbClr val="FF0000"/>
                </a:solidFill>
              </a:rPr>
              <a:t>Had a drug or alcohol problem</a:t>
            </a:r>
          </a:p>
          <a:p>
            <a:r>
              <a:rPr lang="en-US" sz="1800" dirty="0" smtClean="0">
                <a:solidFill>
                  <a:srgbClr val="FF0000"/>
                </a:solidFill>
                <a:hlinkClick r:id="rId3"/>
              </a:rPr>
              <a:t>http://www.dosomething.org/actnow/.../background-high-school-dropouts</a:t>
            </a:r>
            <a:r>
              <a:rPr lang="en-US" sz="1800" dirty="0" smtClean="0">
                <a:solidFill>
                  <a:srgbClr val="FF0000"/>
                </a:solidFill>
                <a:hlinkClick r:id="rId3"/>
              </a:rPr>
              <a:t>‎</a:t>
            </a:r>
            <a:endParaRPr lang="en-US" sz="1800" dirty="0" smtClean="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the Consequences</a:t>
            </a:r>
            <a:endParaRPr lang="en-US" dirty="0"/>
          </a:p>
        </p:txBody>
      </p:sp>
      <p:sp>
        <p:nvSpPr>
          <p:cNvPr id="3" name="Content Placeholder 2"/>
          <p:cNvSpPr>
            <a:spLocks noGrp="1"/>
          </p:cNvSpPr>
          <p:nvPr>
            <p:ph idx="1"/>
          </p:nvPr>
        </p:nvSpPr>
        <p:spPr/>
        <p:txBody>
          <a:bodyPr/>
          <a:lstStyle/>
          <a:p>
            <a:pPr>
              <a:buNone/>
            </a:pPr>
            <a:endParaRPr lang="en-US" dirty="0" smtClean="0"/>
          </a:p>
          <a:p>
            <a:r>
              <a:rPr lang="en-US" b="1" dirty="0" smtClean="0"/>
              <a:t>Earnings Potential</a:t>
            </a:r>
          </a:p>
          <a:p>
            <a:r>
              <a:rPr lang="en-US" dirty="0" smtClean="0"/>
              <a:t> </a:t>
            </a:r>
            <a:r>
              <a:rPr lang="en-US" b="1" dirty="0" smtClean="0">
                <a:solidFill>
                  <a:srgbClr val="C00000"/>
                </a:solidFill>
              </a:rPr>
              <a:t>Public Assistance</a:t>
            </a:r>
          </a:p>
          <a:p>
            <a:r>
              <a:rPr lang="en-US" b="1" dirty="0" smtClean="0"/>
              <a:t>Single Parents</a:t>
            </a:r>
          </a:p>
          <a:p>
            <a:r>
              <a:rPr lang="en-US" dirty="0" smtClean="0">
                <a:solidFill>
                  <a:srgbClr val="C00000"/>
                </a:solidFill>
              </a:rPr>
              <a:t> </a:t>
            </a:r>
            <a:r>
              <a:rPr lang="en-US" b="1" dirty="0" smtClean="0">
                <a:solidFill>
                  <a:srgbClr val="C00000"/>
                </a:solidFill>
              </a:rPr>
              <a:t>Prisons</a:t>
            </a:r>
            <a:r>
              <a:rPr lang="en-US" dirty="0" smtClean="0">
                <a:solidFill>
                  <a:srgbClr val="C00000"/>
                </a:solidFill>
              </a:rPr>
              <a:t> </a:t>
            </a:r>
          </a:p>
          <a:p>
            <a:pPr>
              <a:buNone/>
            </a:pPr>
            <a:endParaRPr lang="en-US" b="1" dirty="0" smtClean="0"/>
          </a:p>
          <a:p>
            <a:endParaRPr lang="en-US" dirty="0" smtClean="0"/>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Evaluate an Existing Policy</a:t>
            </a:r>
            <a:endParaRPr lang="en-US" dirty="0"/>
          </a:p>
        </p:txBody>
      </p:sp>
      <p:sp>
        <p:nvSpPr>
          <p:cNvPr id="3" name="Content Placeholder 2"/>
          <p:cNvSpPr>
            <a:spLocks noGrp="1"/>
          </p:cNvSpPr>
          <p:nvPr>
            <p:ph idx="1"/>
          </p:nvPr>
        </p:nvSpPr>
        <p:spPr/>
        <p:txBody>
          <a:bodyPr>
            <a:normAutofit/>
          </a:bodyPr>
          <a:lstStyle/>
          <a:p>
            <a:pPr>
              <a:buNone/>
            </a:pPr>
            <a:r>
              <a:rPr lang="en-US" b="1" dirty="0" smtClean="0">
                <a:solidFill>
                  <a:schemeClr val="accent6"/>
                </a:solidFill>
              </a:rPr>
              <a:t>Current Policy</a:t>
            </a:r>
          </a:p>
          <a:p>
            <a:r>
              <a:rPr lang="en-US" sz="1800" dirty="0" smtClean="0">
                <a:solidFill>
                  <a:srgbClr val="0070C0"/>
                </a:solidFill>
              </a:rPr>
              <a:t>Reinforce the Right to a Public Education  </a:t>
            </a:r>
          </a:p>
          <a:p>
            <a:r>
              <a:rPr lang="en-US" sz="1800" dirty="0" smtClean="0">
                <a:solidFill>
                  <a:srgbClr val="0070C0"/>
                </a:solidFill>
              </a:rPr>
              <a:t>Count and Account for Dropouts</a:t>
            </a:r>
          </a:p>
          <a:p>
            <a:r>
              <a:rPr lang="en-US" sz="1800" dirty="0" smtClean="0">
                <a:solidFill>
                  <a:srgbClr val="0070C0"/>
                </a:solidFill>
              </a:rPr>
              <a:t>Use Graduation and On-Track Rates to Trigger Transformative Reform  </a:t>
            </a:r>
          </a:p>
          <a:p>
            <a:r>
              <a:rPr lang="en-US" sz="1800" dirty="0" smtClean="0">
                <a:solidFill>
                  <a:srgbClr val="0070C0"/>
                </a:solidFill>
              </a:rPr>
              <a:t>Invent New Models  </a:t>
            </a:r>
          </a:p>
          <a:p>
            <a:r>
              <a:rPr lang="en-US" sz="1800" dirty="0" smtClean="0">
                <a:solidFill>
                  <a:srgbClr val="0070C0"/>
                </a:solidFill>
              </a:rPr>
              <a:t>Accelerate Preparation for Postsecondary Success  </a:t>
            </a:r>
          </a:p>
          <a:p>
            <a:r>
              <a:rPr lang="en-US" sz="1800" dirty="0" smtClean="0">
                <a:solidFill>
                  <a:srgbClr val="0070C0"/>
                </a:solidFill>
              </a:rPr>
              <a:t>Provide Stable Funding for Systemic Reform  </a:t>
            </a:r>
          </a:p>
          <a:p>
            <a:r>
              <a:rPr lang="en-US" sz="1800" dirty="0" smtClean="0">
                <a:hlinkClick r:id="rId3"/>
              </a:rPr>
              <a:t>http://www.jff.org/sites/default/files/DropoutBrief-090810.pdf‎</a:t>
            </a:r>
            <a:endParaRPr lang="en-US" sz="1800" dirty="0"/>
          </a:p>
        </p:txBody>
      </p:sp>
    </p:spTree>
    <p:extLst>
      <p:ext uri="{BB962C8B-B14F-4D97-AF65-F5344CB8AC3E}">
        <p14:creationId xmlns:p14="http://schemas.microsoft.com/office/powerpoint/2010/main" xmlns="" val="25004491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182</TotalTime>
  <Words>851</Words>
  <Application>Microsoft Office PowerPoint</Application>
  <PresentationFormat>On-screen Show (4:3)</PresentationFormat>
  <Paragraphs>89</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Breeze</vt:lpstr>
      <vt:lpstr>Dropping Out of  High School </vt:lpstr>
      <vt:lpstr>Define The Problem</vt:lpstr>
      <vt:lpstr>Gather the Evidence</vt:lpstr>
      <vt:lpstr>Gather the Evidence</vt:lpstr>
      <vt:lpstr>Identify The Causes</vt:lpstr>
      <vt:lpstr>Identify The Causes</vt:lpstr>
      <vt:lpstr>Identify The Causes</vt:lpstr>
      <vt:lpstr>Identify the Consequences</vt:lpstr>
      <vt:lpstr>Evaluate an Existing Policy</vt:lpstr>
      <vt:lpstr>Develop Solutions</vt:lpstr>
      <vt:lpstr>Select The Best Solution (Feasibility vs. Effectiveness)</vt:lpstr>
    </vt:vector>
  </TitlesOfParts>
  <Company>NYC Department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Dropping Out of  High School</dc:title>
  <dc:creator>User</dc:creator>
  <cp:lastModifiedBy>ann nigro</cp:lastModifiedBy>
  <cp:revision>102</cp:revision>
  <dcterms:created xsi:type="dcterms:W3CDTF">2013-08-26T17:34:11Z</dcterms:created>
  <dcterms:modified xsi:type="dcterms:W3CDTF">2013-10-28T13:44:52Z</dcterms:modified>
</cp:coreProperties>
</file>