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0"/>
  </p:notesMasterIdLst>
  <p:sldIdLst>
    <p:sldId id="256" r:id="rId2"/>
    <p:sldId id="257" r:id="rId3"/>
    <p:sldId id="258" r:id="rId4"/>
    <p:sldId id="260" r:id="rId5"/>
    <p:sldId id="262" r:id="rId6"/>
    <p:sldId id="261" r:id="rId7"/>
    <p:sldId id="270" r:id="rId8"/>
    <p:sldId id="259" r:id="rId9"/>
    <p:sldId id="263" r:id="rId10"/>
    <p:sldId id="274" r:id="rId11"/>
    <p:sldId id="273" r:id="rId12"/>
    <p:sldId id="272" r:id="rId13"/>
    <p:sldId id="269" r:id="rId14"/>
    <p:sldId id="264" r:id="rId15"/>
    <p:sldId id="265" r:id="rId16"/>
    <p:sldId id="266" r:id="rId17"/>
    <p:sldId id="271"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3361" autoAdjust="0"/>
  </p:normalViewPr>
  <p:slideViewPr>
    <p:cSldViewPr>
      <p:cViewPr varScale="1">
        <p:scale>
          <a:sx n="65" d="100"/>
          <a:sy n="65" d="100"/>
        </p:scale>
        <p:origin x="-130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83D30B-8E76-4268-A321-63F67F407807}" type="datetimeFigureOut">
              <a:rPr lang="en-US" smtClean="0"/>
              <a:t>10/23/2013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A95E26-DABB-4EBD-974F-CD99D7F82A47}" type="slidenum">
              <a:rPr lang="en-US" smtClean="0"/>
              <a:t>‹#›</a:t>
            </a:fld>
            <a:endParaRPr lang="en-US"/>
          </a:p>
        </p:txBody>
      </p:sp>
    </p:spTree>
    <p:extLst>
      <p:ext uri="{BB962C8B-B14F-4D97-AF65-F5344CB8AC3E}">
        <p14:creationId xmlns:p14="http://schemas.microsoft.com/office/powerpoint/2010/main" val="1659235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 students</a:t>
            </a:r>
            <a:r>
              <a:rPr lang="en-US" baseline="0" dirty="0" smtClean="0"/>
              <a:t> that we will be studying the Civil War briefly as an introduction to reading, </a:t>
            </a:r>
            <a:r>
              <a:rPr lang="en-US" u="sng" baseline="0" dirty="0" smtClean="0"/>
              <a:t>Behind Rebel Lines</a:t>
            </a:r>
            <a:r>
              <a:rPr lang="en-US" baseline="0" dirty="0" smtClean="0"/>
              <a:t>. These are some of the questions we want to be thinking about before, during, and after we read.</a:t>
            </a:r>
            <a:endParaRPr lang="en-US" dirty="0"/>
          </a:p>
        </p:txBody>
      </p:sp>
      <p:sp>
        <p:nvSpPr>
          <p:cNvPr id="4" name="Slide Number Placeholder 3"/>
          <p:cNvSpPr>
            <a:spLocks noGrp="1"/>
          </p:cNvSpPr>
          <p:nvPr>
            <p:ph type="sldNum" sz="quarter" idx="10"/>
          </p:nvPr>
        </p:nvSpPr>
        <p:spPr/>
        <p:txBody>
          <a:bodyPr/>
          <a:lstStyle/>
          <a:p>
            <a:fld id="{BBA95E26-DABB-4EBD-974F-CD99D7F82A47}" type="slidenum">
              <a:rPr lang="en-US" smtClean="0"/>
              <a:t>2</a:t>
            </a:fld>
            <a:endParaRPr lang="en-US"/>
          </a:p>
        </p:txBody>
      </p:sp>
    </p:spTree>
    <p:extLst>
      <p:ext uri="{BB962C8B-B14F-4D97-AF65-F5344CB8AC3E}">
        <p14:creationId xmlns:p14="http://schemas.microsoft.com/office/powerpoint/2010/main" val="730214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ECONOMICALLY:</a:t>
            </a:r>
          </a:p>
          <a:p>
            <a:endParaRPr lang="en-US" dirty="0" smtClean="0"/>
          </a:p>
          <a:p>
            <a:r>
              <a:rPr lang="en-US" dirty="0" smtClean="0"/>
              <a:t>Eventually</a:t>
            </a:r>
            <a:r>
              <a:rPr lang="en-US" baseline="0" dirty="0" smtClean="0"/>
              <a:t>, by the 1830s, Southerners made money by growing and planting on plantations. As we noticed in the other images of slaves, the Southern plantation owners wanted to make PROFIT from their cash crops without paying for labor and thus, they bought and sold slaves to work for them. </a:t>
            </a:r>
            <a:endParaRPr lang="en-US" dirty="0"/>
          </a:p>
        </p:txBody>
      </p:sp>
      <p:sp>
        <p:nvSpPr>
          <p:cNvPr id="4" name="Slide Number Placeholder 3"/>
          <p:cNvSpPr>
            <a:spLocks noGrp="1"/>
          </p:cNvSpPr>
          <p:nvPr>
            <p:ph type="sldNum" sz="quarter" idx="10"/>
          </p:nvPr>
        </p:nvSpPr>
        <p:spPr/>
        <p:txBody>
          <a:bodyPr/>
          <a:lstStyle/>
          <a:p>
            <a:fld id="{BBA95E26-DABB-4EBD-974F-CD99D7F82A47}" type="slidenum">
              <a:rPr lang="en-US" smtClean="0"/>
              <a:t>11</a:t>
            </a:fld>
            <a:endParaRPr lang="en-US"/>
          </a:p>
        </p:txBody>
      </p:sp>
    </p:spTree>
    <p:extLst>
      <p:ext uri="{BB962C8B-B14F-4D97-AF65-F5344CB8AC3E}">
        <p14:creationId xmlns:p14="http://schemas.microsoft.com/office/powerpoint/2010/main" val="3445198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LEGALLY: </a:t>
            </a:r>
          </a:p>
          <a:p>
            <a:endParaRPr lang="en-US" dirty="0" smtClean="0"/>
          </a:p>
          <a:p>
            <a:r>
              <a:rPr lang="en-US" dirty="0" smtClean="0"/>
              <a:t>Clearly,</a:t>
            </a:r>
            <a:r>
              <a:rPr lang="en-US" baseline="0" dirty="0" smtClean="0"/>
              <a:t> this was an issue in America – looking at the Missouri Compromise of 1820 – 1821 and, later, 1850, there was debate over whether or not slavery was just and where slavery was allowed or tolerated. </a:t>
            </a:r>
            <a:endParaRPr lang="en-US" dirty="0"/>
          </a:p>
        </p:txBody>
      </p:sp>
      <p:sp>
        <p:nvSpPr>
          <p:cNvPr id="4" name="Slide Number Placeholder 3"/>
          <p:cNvSpPr>
            <a:spLocks noGrp="1"/>
          </p:cNvSpPr>
          <p:nvPr>
            <p:ph type="sldNum" sz="quarter" idx="10"/>
          </p:nvPr>
        </p:nvSpPr>
        <p:spPr/>
        <p:txBody>
          <a:bodyPr/>
          <a:lstStyle/>
          <a:p>
            <a:fld id="{BBA95E26-DABB-4EBD-974F-CD99D7F82A47}" type="slidenum">
              <a:rPr lang="en-US" smtClean="0"/>
              <a:t>12</a:t>
            </a:fld>
            <a:endParaRPr lang="en-US"/>
          </a:p>
        </p:txBody>
      </p:sp>
    </p:spTree>
    <p:extLst>
      <p:ext uri="{BB962C8B-B14F-4D97-AF65-F5344CB8AC3E}">
        <p14:creationId xmlns:p14="http://schemas.microsoft.com/office/powerpoint/2010/main" val="1020213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problems may have started</a:t>
            </a:r>
            <a:r>
              <a:rPr lang="en-US" baseline="0" dirty="0" smtClean="0"/>
              <a:t> if states were allowed to secede? Why do you think Lincoln and the Northern States didn’t want this to happen?</a:t>
            </a:r>
            <a:endParaRPr lang="en-US" dirty="0"/>
          </a:p>
        </p:txBody>
      </p:sp>
      <p:sp>
        <p:nvSpPr>
          <p:cNvPr id="4" name="Slide Number Placeholder 3"/>
          <p:cNvSpPr>
            <a:spLocks noGrp="1"/>
          </p:cNvSpPr>
          <p:nvPr>
            <p:ph type="sldNum" sz="quarter" idx="10"/>
          </p:nvPr>
        </p:nvSpPr>
        <p:spPr/>
        <p:txBody>
          <a:bodyPr/>
          <a:lstStyle/>
          <a:p>
            <a:fld id="{BBA95E26-DABB-4EBD-974F-CD99D7F82A47}" type="slidenum">
              <a:rPr lang="en-US" smtClean="0"/>
              <a:t>13</a:t>
            </a:fld>
            <a:endParaRPr lang="en-US"/>
          </a:p>
        </p:txBody>
      </p:sp>
    </p:spTree>
    <p:extLst>
      <p:ext uri="{BB962C8B-B14F-4D97-AF65-F5344CB8AC3E}">
        <p14:creationId xmlns:p14="http://schemas.microsoft.com/office/powerpoint/2010/main" val="957935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social problem existed before</a:t>
            </a:r>
            <a:r>
              <a:rPr lang="en-US" baseline="0" dirty="0" smtClean="0"/>
              <a:t> the Civil War that eventually led to the war? Do you think that the war changed the social problem? In what ways?</a:t>
            </a:r>
            <a:endParaRPr lang="en-US" dirty="0"/>
          </a:p>
        </p:txBody>
      </p:sp>
      <p:sp>
        <p:nvSpPr>
          <p:cNvPr id="4" name="Slide Number Placeholder 3"/>
          <p:cNvSpPr>
            <a:spLocks noGrp="1"/>
          </p:cNvSpPr>
          <p:nvPr>
            <p:ph type="sldNum" sz="quarter" idx="10"/>
          </p:nvPr>
        </p:nvSpPr>
        <p:spPr/>
        <p:txBody>
          <a:bodyPr/>
          <a:lstStyle/>
          <a:p>
            <a:fld id="{BBA95E26-DABB-4EBD-974F-CD99D7F82A47}" type="slidenum">
              <a:rPr lang="en-US" smtClean="0"/>
              <a:t>16</a:t>
            </a:fld>
            <a:endParaRPr lang="en-US"/>
          </a:p>
        </p:txBody>
      </p:sp>
    </p:spTree>
    <p:extLst>
      <p:ext uri="{BB962C8B-B14F-4D97-AF65-F5344CB8AC3E}">
        <p14:creationId xmlns:p14="http://schemas.microsoft.com/office/powerpoint/2010/main" val="2509189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did the Proclamation mean? What was Lincoln’s purpose</a:t>
            </a:r>
            <a:r>
              <a:rPr lang="en-US" baseline="0" dirty="0" smtClean="0"/>
              <a:t> or goal in writing the Proclamation? </a:t>
            </a:r>
            <a:endParaRPr lang="en-US" dirty="0" smtClean="0"/>
          </a:p>
          <a:p>
            <a:endParaRPr lang="en-US" dirty="0" smtClean="0"/>
          </a:p>
          <a:p>
            <a:r>
              <a:rPr lang="en-US" dirty="0" smtClean="0"/>
              <a:t>Note to teacher: During the war,</a:t>
            </a:r>
            <a:r>
              <a:rPr lang="en-US" baseline="0" dirty="0" smtClean="0"/>
              <a:t> President Lincoln issues the Emancipation Proclamation to free all slaves in the “slave states.” One cause for the Civil War was to keep the Union together, but the E.P. also made abolishing slavery a major goal for the North.</a:t>
            </a:r>
            <a:endParaRPr lang="en-US" dirty="0"/>
          </a:p>
        </p:txBody>
      </p:sp>
      <p:sp>
        <p:nvSpPr>
          <p:cNvPr id="4" name="Slide Number Placeholder 3"/>
          <p:cNvSpPr>
            <a:spLocks noGrp="1"/>
          </p:cNvSpPr>
          <p:nvPr>
            <p:ph type="sldNum" sz="quarter" idx="10"/>
          </p:nvPr>
        </p:nvSpPr>
        <p:spPr/>
        <p:txBody>
          <a:bodyPr/>
          <a:lstStyle/>
          <a:p>
            <a:fld id="{BBA95E26-DABB-4EBD-974F-CD99D7F82A47}" type="slidenum">
              <a:rPr lang="en-US" smtClean="0"/>
              <a:t>17</a:t>
            </a:fld>
            <a:endParaRPr lang="en-US"/>
          </a:p>
        </p:txBody>
      </p:sp>
    </p:spTree>
    <p:extLst>
      <p:ext uri="{BB962C8B-B14F-4D97-AF65-F5344CB8AC3E}">
        <p14:creationId xmlns:p14="http://schemas.microsoft.com/office/powerpoint/2010/main" val="2140108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up</a:t>
            </a:r>
            <a:r>
              <a:rPr lang="en-US" baseline="0" dirty="0" smtClean="0"/>
              <a:t> the background on the Civil War by analyzing photographs of slavery. What social problem existed in America? Why was this a problem?</a:t>
            </a:r>
            <a:endParaRPr lang="en-US" dirty="0"/>
          </a:p>
        </p:txBody>
      </p:sp>
      <p:sp>
        <p:nvSpPr>
          <p:cNvPr id="4" name="Slide Number Placeholder 3"/>
          <p:cNvSpPr>
            <a:spLocks noGrp="1"/>
          </p:cNvSpPr>
          <p:nvPr>
            <p:ph type="sldNum" sz="quarter" idx="10"/>
          </p:nvPr>
        </p:nvSpPr>
        <p:spPr/>
        <p:txBody>
          <a:bodyPr/>
          <a:lstStyle/>
          <a:p>
            <a:fld id="{BBA95E26-DABB-4EBD-974F-CD99D7F82A47}" type="slidenum">
              <a:rPr lang="en-US" smtClean="0"/>
              <a:t>3</a:t>
            </a:fld>
            <a:endParaRPr lang="en-US"/>
          </a:p>
        </p:txBody>
      </p:sp>
    </p:spTree>
    <p:extLst>
      <p:ext uri="{BB962C8B-B14F-4D97-AF65-F5344CB8AC3E}">
        <p14:creationId xmlns:p14="http://schemas.microsoft.com/office/powerpoint/2010/main" val="3227020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Prompt students to use the Gather Evidence worksheet while looking</a:t>
            </a:r>
            <a:r>
              <a:rPr lang="en-US" baseline="0" dirty="0" smtClean="0"/>
              <a:t> at the following images of slavery </a:t>
            </a:r>
            <a:r>
              <a:rPr lang="en-US" dirty="0" smtClean="0"/>
              <a:t>through the link to the PPA.</a:t>
            </a:r>
            <a:r>
              <a:rPr lang="en-US" baseline="0" dirty="0" smtClean="0"/>
              <a:t> As we are looking through the images as a whole group (or in small groups with laptops), students will take notes on what they see and what it makes them think about the social problem of slavery. </a:t>
            </a:r>
            <a:endParaRPr lang="en-US" dirty="0"/>
          </a:p>
        </p:txBody>
      </p:sp>
      <p:sp>
        <p:nvSpPr>
          <p:cNvPr id="4" name="Slide Number Placeholder 3"/>
          <p:cNvSpPr>
            <a:spLocks noGrp="1"/>
          </p:cNvSpPr>
          <p:nvPr>
            <p:ph type="sldNum" sz="quarter" idx="10"/>
          </p:nvPr>
        </p:nvSpPr>
        <p:spPr/>
        <p:txBody>
          <a:bodyPr/>
          <a:lstStyle/>
          <a:p>
            <a:fld id="{BBA95E26-DABB-4EBD-974F-CD99D7F82A47}" type="slidenum">
              <a:rPr lang="en-US" smtClean="0"/>
              <a:t>4</a:t>
            </a:fld>
            <a:endParaRPr lang="en-US"/>
          </a:p>
        </p:txBody>
      </p:sp>
    </p:spTree>
    <p:extLst>
      <p:ext uri="{BB962C8B-B14F-4D97-AF65-F5344CB8AC3E}">
        <p14:creationId xmlns:p14="http://schemas.microsoft.com/office/powerpoint/2010/main" val="2524653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did southern plantation owners justify the use of slaves? Why did the South “need” slaves?</a:t>
            </a:r>
            <a:endParaRPr lang="en-US" dirty="0"/>
          </a:p>
        </p:txBody>
      </p:sp>
      <p:sp>
        <p:nvSpPr>
          <p:cNvPr id="4" name="Slide Number Placeholder 3"/>
          <p:cNvSpPr>
            <a:spLocks noGrp="1"/>
          </p:cNvSpPr>
          <p:nvPr>
            <p:ph type="sldNum" sz="quarter" idx="10"/>
          </p:nvPr>
        </p:nvSpPr>
        <p:spPr/>
        <p:txBody>
          <a:bodyPr/>
          <a:lstStyle/>
          <a:p>
            <a:fld id="{BBA95E26-DABB-4EBD-974F-CD99D7F82A47}" type="slidenum">
              <a:rPr lang="en-US" smtClean="0"/>
              <a:t>5</a:t>
            </a:fld>
            <a:endParaRPr lang="en-US"/>
          </a:p>
        </p:txBody>
      </p:sp>
    </p:spTree>
    <p:extLst>
      <p:ext uri="{BB962C8B-B14F-4D97-AF65-F5344CB8AC3E}">
        <p14:creationId xmlns:p14="http://schemas.microsoft.com/office/powerpoint/2010/main" val="2140636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“AM I NOT A MAN AND A BROTHER” mean?</a:t>
            </a:r>
            <a:r>
              <a:rPr lang="en-US" baseline="0" dirty="0" smtClean="0"/>
              <a:t> Why was this phrase used? How does this show the way most Northerners felt?</a:t>
            </a:r>
            <a:endParaRPr lang="en-US" dirty="0"/>
          </a:p>
        </p:txBody>
      </p:sp>
      <p:sp>
        <p:nvSpPr>
          <p:cNvPr id="4" name="Slide Number Placeholder 3"/>
          <p:cNvSpPr>
            <a:spLocks noGrp="1"/>
          </p:cNvSpPr>
          <p:nvPr>
            <p:ph type="sldNum" sz="quarter" idx="10"/>
          </p:nvPr>
        </p:nvSpPr>
        <p:spPr/>
        <p:txBody>
          <a:bodyPr/>
          <a:lstStyle/>
          <a:p>
            <a:fld id="{BBA95E26-DABB-4EBD-974F-CD99D7F82A47}" type="slidenum">
              <a:rPr lang="en-US" smtClean="0"/>
              <a:t>6</a:t>
            </a:fld>
            <a:endParaRPr lang="en-US"/>
          </a:p>
        </p:txBody>
      </p:sp>
    </p:spTree>
    <p:extLst>
      <p:ext uri="{BB962C8B-B14F-4D97-AF65-F5344CB8AC3E}">
        <p14:creationId xmlns:p14="http://schemas.microsoft.com/office/powerpoint/2010/main" val="308732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 to think and</a:t>
            </a:r>
            <a:r>
              <a:rPr lang="en-US" baseline="0" dirty="0" smtClean="0"/>
              <a:t> reflect on the gruesome images of slavery. Should anyone have been treated like this? How do these images make you feel? How were people from Africa treated? </a:t>
            </a:r>
            <a:r>
              <a:rPr lang="en-US" baseline="0" smtClean="0"/>
              <a:t>Based on the documents, lead students to think about the way African people were treated like property – they were owned.</a:t>
            </a:r>
            <a:endParaRPr lang="en-US" dirty="0"/>
          </a:p>
        </p:txBody>
      </p:sp>
      <p:sp>
        <p:nvSpPr>
          <p:cNvPr id="4" name="Slide Number Placeholder 3"/>
          <p:cNvSpPr>
            <a:spLocks noGrp="1"/>
          </p:cNvSpPr>
          <p:nvPr>
            <p:ph type="sldNum" sz="quarter" idx="10"/>
          </p:nvPr>
        </p:nvSpPr>
        <p:spPr/>
        <p:txBody>
          <a:bodyPr/>
          <a:lstStyle/>
          <a:p>
            <a:fld id="{BBA95E26-DABB-4EBD-974F-CD99D7F82A47}" type="slidenum">
              <a:rPr lang="en-US" smtClean="0"/>
              <a:t>7</a:t>
            </a:fld>
            <a:endParaRPr lang="en-US"/>
          </a:p>
        </p:txBody>
      </p:sp>
    </p:spTree>
    <p:extLst>
      <p:ext uri="{BB962C8B-B14F-4D97-AF65-F5344CB8AC3E}">
        <p14:creationId xmlns:p14="http://schemas.microsoft.com/office/powerpoint/2010/main" val="157116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 to think and</a:t>
            </a:r>
            <a:r>
              <a:rPr lang="en-US" baseline="0" dirty="0" smtClean="0"/>
              <a:t> reflect on the gruesome images of slavery. Should anyone have been treated like this? How do these images make you feel? Was slavery justifiable? As a human being, could you have justified slavery? Why or why not?</a:t>
            </a:r>
            <a:endParaRPr lang="en-US" dirty="0"/>
          </a:p>
        </p:txBody>
      </p:sp>
      <p:sp>
        <p:nvSpPr>
          <p:cNvPr id="4" name="Slide Number Placeholder 3"/>
          <p:cNvSpPr>
            <a:spLocks noGrp="1"/>
          </p:cNvSpPr>
          <p:nvPr>
            <p:ph type="sldNum" sz="quarter" idx="10"/>
          </p:nvPr>
        </p:nvSpPr>
        <p:spPr/>
        <p:txBody>
          <a:bodyPr/>
          <a:lstStyle/>
          <a:p>
            <a:fld id="{BBA95E26-DABB-4EBD-974F-CD99D7F82A47}" type="slidenum">
              <a:rPr lang="en-US" smtClean="0"/>
              <a:t>8</a:t>
            </a:fld>
            <a:endParaRPr lang="en-US"/>
          </a:p>
        </p:txBody>
      </p:sp>
    </p:spTree>
    <p:extLst>
      <p:ext uri="{BB962C8B-B14F-4D97-AF65-F5344CB8AC3E}">
        <p14:creationId xmlns:p14="http://schemas.microsoft.com/office/powerpoint/2010/main" val="157116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a:t>
            </a:r>
            <a:r>
              <a:rPr lang="en-US" baseline="0" dirty="0" smtClean="0"/>
              <a:t> PPA: “Identify the Causes” to further define step and prompt students to think about causes based on evidence. Think about </a:t>
            </a:r>
            <a:r>
              <a:rPr lang="en-US" baseline="0" dirty="0" smtClean="0"/>
              <a:t>the </a:t>
            </a:r>
            <a:r>
              <a:rPr lang="en-US" baseline="0" dirty="0" smtClean="0"/>
              <a:t>different viewpoints of the North </a:t>
            </a:r>
            <a:r>
              <a:rPr lang="en-US" baseline="0" dirty="0" smtClean="0"/>
              <a:t>and South. </a:t>
            </a:r>
            <a:r>
              <a:rPr lang="en-US" baseline="0" dirty="0" smtClean="0"/>
              <a:t>Students should use evidence based terms (citing back to specific images).</a:t>
            </a:r>
            <a:endParaRPr lang="en-US" dirty="0"/>
          </a:p>
        </p:txBody>
      </p:sp>
      <p:sp>
        <p:nvSpPr>
          <p:cNvPr id="4" name="Slide Number Placeholder 3"/>
          <p:cNvSpPr>
            <a:spLocks noGrp="1"/>
          </p:cNvSpPr>
          <p:nvPr>
            <p:ph type="sldNum" sz="quarter" idx="10"/>
          </p:nvPr>
        </p:nvSpPr>
        <p:spPr/>
        <p:txBody>
          <a:bodyPr/>
          <a:lstStyle/>
          <a:p>
            <a:fld id="{BBA95E26-DABB-4EBD-974F-CD99D7F82A47}" type="slidenum">
              <a:rPr lang="en-US" smtClean="0"/>
              <a:t>9</a:t>
            </a:fld>
            <a:endParaRPr lang="en-US"/>
          </a:p>
        </p:txBody>
      </p:sp>
    </p:spTree>
    <p:extLst>
      <p:ext uri="{BB962C8B-B14F-4D97-AF65-F5344CB8AC3E}">
        <p14:creationId xmlns:p14="http://schemas.microsoft.com/office/powerpoint/2010/main" val="2203423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HISTORICALLY:</a:t>
            </a:r>
          </a:p>
          <a:p>
            <a:r>
              <a:rPr lang="en-US" dirty="0" smtClean="0"/>
              <a:t>Looking</a:t>
            </a:r>
            <a:r>
              <a:rPr lang="en-US" baseline="0" dirty="0" smtClean="0"/>
              <a:t> back, slavery started hundreds of years before as a way of using men for labor.</a:t>
            </a:r>
            <a:endParaRPr lang="en-US" dirty="0"/>
          </a:p>
        </p:txBody>
      </p:sp>
      <p:sp>
        <p:nvSpPr>
          <p:cNvPr id="4" name="Slide Number Placeholder 3"/>
          <p:cNvSpPr>
            <a:spLocks noGrp="1"/>
          </p:cNvSpPr>
          <p:nvPr>
            <p:ph type="sldNum" sz="quarter" idx="10"/>
          </p:nvPr>
        </p:nvSpPr>
        <p:spPr/>
        <p:txBody>
          <a:bodyPr/>
          <a:lstStyle/>
          <a:p>
            <a:fld id="{BBA95E26-DABB-4EBD-974F-CD99D7F82A47}" type="slidenum">
              <a:rPr lang="en-US" smtClean="0"/>
              <a:t>10</a:t>
            </a:fld>
            <a:endParaRPr lang="en-US"/>
          </a:p>
        </p:txBody>
      </p:sp>
    </p:spTree>
    <p:extLst>
      <p:ext uri="{BB962C8B-B14F-4D97-AF65-F5344CB8AC3E}">
        <p14:creationId xmlns:p14="http://schemas.microsoft.com/office/powerpoint/2010/main" val="2321489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A8EE0035-0EA3-45FE-8923-4A20CDDFA156}"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51CC1-6339-418B-B88F-76F1BF991950}"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EE0035-0EA3-45FE-8923-4A20CDDFA156}"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51CC1-6339-418B-B88F-76F1BF9919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EE0035-0EA3-45FE-8923-4A20CDDFA156}" type="datetimeFigureOut">
              <a:rPr lang="en-US" smtClean="0"/>
              <a:t>10/23/2013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6B51CC1-6339-418B-B88F-76F1BF9919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EE0035-0EA3-45FE-8923-4A20CDDFA156}"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51CC1-6339-418B-B88F-76F1BF99195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8EE0035-0EA3-45FE-8923-4A20CDDFA156}"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51CC1-6339-418B-B88F-76F1BF99195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EE0035-0EA3-45FE-8923-4A20CDDFA156}" type="datetimeFigureOut">
              <a:rPr lang="en-US" smtClean="0"/>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51CC1-6339-418B-B88F-76F1BF99195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8EE0035-0EA3-45FE-8923-4A20CDDFA156}" type="datetimeFigureOut">
              <a:rPr lang="en-US" smtClean="0"/>
              <a:t>10/23/2013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B51CC1-6339-418B-B88F-76F1BF99195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8EE0035-0EA3-45FE-8923-4A20CDDFA156}" type="datetimeFigureOut">
              <a:rPr lang="en-US" smtClean="0"/>
              <a:t>10/23/2013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B51CC1-6339-418B-B88F-76F1BF9919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E0035-0EA3-45FE-8923-4A20CDDFA156}" type="datetimeFigureOut">
              <a:rPr lang="en-US" smtClean="0"/>
              <a:t>10/23/2013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B51CC1-6339-418B-B88F-76F1BF9919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8EE0035-0EA3-45FE-8923-4A20CDDFA156}" type="datetimeFigureOut">
              <a:rPr lang="en-US" smtClean="0"/>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51CC1-6339-418B-B88F-76F1BF991950}"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8EE0035-0EA3-45FE-8923-4A20CDDFA156}" type="datetimeFigureOut">
              <a:rPr lang="en-US" smtClean="0"/>
              <a:t>10/23/2013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6B51CC1-6339-418B-B88F-76F1BF99195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8EE0035-0EA3-45FE-8923-4A20CDDFA156}" type="datetimeFigureOut">
              <a:rPr lang="en-US" smtClean="0"/>
              <a:t>10/23/2013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6B51CC1-6339-418B-B88F-76F1BF99195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5.jpeg"/><Relationship Id="rId4" Type="http://schemas.openxmlformats.org/officeDocument/2006/relationships/hyperlink" Target="http://www.brainpop.com/socialstudies/freemovies/civilwa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hyperlink" Target="http://www2.maxwell.syr.edu/plegal/ahppae/ppae12.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hyperlink" Target="http://www.brainpop.com/socialstudies/ushistory/slavery/preview.we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9.jpeg"/><Relationship Id="rId5" Type="http://schemas.microsoft.com/office/2007/relationships/hdphoto" Target="../media/hdphoto2.wdp"/><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hyperlink" Target="http://www2.maxwell.syr.edu/plegal/ahppae/ppae14.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latin typeface="Tahoma" panose="020B0604030504040204" pitchFamily="34" charset="0"/>
                <a:ea typeface="Tahoma" panose="020B0604030504040204" pitchFamily="34" charset="0"/>
                <a:cs typeface="Tahoma" panose="020B0604030504040204" pitchFamily="34" charset="0"/>
              </a:rPr>
              <a:t>The American Civil War</a:t>
            </a:r>
            <a:br>
              <a:rPr lang="en-US" b="1" dirty="0" smtClean="0">
                <a:latin typeface="Tahoma" panose="020B0604030504040204" pitchFamily="34" charset="0"/>
                <a:ea typeface="Tahoma" panose="020B0604030504040204" pitchFamily="34" charset="0"/>
                <a:cs typeface="Tahoma" panose="020B0604030504040204" pitchFamily="34" charset="0"/>
              </a:rPr>
            </a:br>
            <a:r>
              <a:rPr lang="en-US" sz="3600" i="1" dirty="0" smtClean="0">
                <a:latin typeface="Tahoma" panose="020B0604030504040204" pitchFamily="34" charset="0"/>
                <a:ea typeface="Tahoma" panose="020B0604030504040204" pitchFamily="34" charset="0"/>
                <a:cs typeface="Tahoma" panose="020B0604030504040204" pitchFamily="34" charset="0"/>
              </a:rPr>
              <a:t>What Caused the Bloodiest Battles?</a:t>
            </a:r>
            <a:endParaRPr lang="en-US" sz="3600" i="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p:txBody>
          <a:bodyPr>
            <a:norm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Kristin </a:t>
            </a:r>
            <a:r>
              <a:rPr lang="en-US" dirty="0" err="1" smtClean="0">
                <a:latin typeface="Tahoma" panose="020B0604030504040204" pitchFamily="34" charset="0"/>
                <a:ea typeface="Tahoma" panose="020B0604030504040204" pitchFamily="34" charset="0"/>
                <a:cs typeface="Tahoma" panose="020B0604030504040204" pitchFamily="34" charset="0"/>
              </a:rPr>
              <a:t>Nuñez</a:t>
            </a:r>
            <a:r>
              <a:rPr lang="en-US" dirty="0" smtClean="0">
                <a:latin typeface="Tahoma" panose="020B0604030504040204" pitchFamily="34" charset="0"/>
                <a:ea typeface="Tahoma" panose="020B0604030504040204" pitchFamily="34" charset="0"/>
                <a:cs typeface="Tahoma" panose="020B0604030504040204" pitchFamily="34" charset="0"/>
              </a:rPr>
              <a:t> (Ram)</a:t>
            </a:r>
          </a:p>
          <a:p>
            <a:r>
              <a:rPr lang="en-US" dirty="0" smtClean="0">
                <a:latin typeface="Tahoma" panose="020B0604030504040204" pitchFamily="34" charset="0"/>
                <a:ea typeface="Tahoma" panose="020B0604030504040204" pitchFamily="34" charset="0"/>
                <a:cs typeface="Tahoma" panose="020B0604030504040204" pitchFamily="34" charset="0"/>
              </a:rPr>
              <a:t>Public School 128 M</a:t>
            </a:r>
          </a:p>
          <a:p>
            <a:r>
              <a:rPr lang="en-US" dirty="0" smtClean="0">
                <a:latin typeface="Tahoma" panose="020B0604030504040204" pitchFamily="34" charset="0"/>
                <a:ea typeface="Tahoma" panose="020B0604030504040204" pitchFamily="34" charset="0"/>
                <a:cs typeface="Tahoma" panose="020B0604030504040204" pitchFamily="34" charset="0"/>
              </a:rPr>
              <a:t>kram@schools.nyc.gov</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http://www.soldierstudies.org/images/pp-civilwar-print.jpg"/>
          <p:cNvPicPr>
            <a:picLocks noChangeAspect="1" noChangeArrowheads="1"/>
          </p:cNvPicPr>
          <p:nvPr/>
        </p:nvPicPr>
        <p:blipFill rotWithShape="1">
          <a:blip r:embed="rId2">
            <a:extLst>
              <a:ext uri="{28A0092B-C50C-407E-A947-70E740481C1C}">
                <a14:useLocalDpi xmlns:a14="http://schemas.microsoft.com/office/drawing/2010/main" val="0"/>
              </a:ext>
            </a:extLst>
          </a:blip>
          <a:srcRect t="12437"/>
          <a:stretch/>
        </p:blipFill>
        <p:spPr bwMode="auto">
          <a:xfrm>
            <a:off x="4572000" y="457200"/>
            <a:ext cx="3717179" cy="2478490"/>
          </a:xfrm>
          <a:prstGeom prst="rect">
            <a:avLst/>
          </a:prstGeom>
          <a:noFill/>
          <a:ln w="76200">
            <a:solidFill>
              <a:schemeClr val="bg2">
                <a:lumMod val="40000"/>
                <a:lumOff val="6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6585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Jamestown in 1619</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half" idx="1"/>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Africans were brought to the colonies in 1619.</a:t>
            </a:r>
          </a:p>
          <a:p>
            <a:r>
              <a:rPr lang="en-US" dirty="0" smtClean="0">
                <a:latin typeface="Tahoma" panose="020B0604030504040204" pitchFamily="34" charset="0"/>
                <a:ea typeface="Tahoma" panose="020B0604030504040204" pitchFamily="34" charset="0"/>
                <a:cs typeface="Tahoma" panose="020B0604030504040204" pitchFamily="34" charset="0"/>
              </a:rPr>
              <a:t>They arrived were sold by the Dutch to the English in Jamestown.</a:t>
            </a:r>
          </a:p>
          <a:p>
            <a:r>
              <a:rPr lang="en-US" dirty="0" smtClean="0">
                <a:latin typeface="Tahoma" panose="020B0604030504040204" pitchFamily="34" charset="0"/>
                <a:ea typeface="Tahoma" panose="020B0604030504040204" pitchFamily="34" charset="0"/>
                <a:cs typeface="Tahoma" panose="020B0604030504040204" pitchFamily="34" charset="0"/>
              </a:rPr>
              <a:t>The 20 African men were sold as indentured servants.</a:t>
            </a: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http://images.fineartamerica.com/images-medium-large/2-jamestown-slavery-1619-granger.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90470" y="1693862"/>
            <a:ext cx="3954060" cy="478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154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52400"/>
            <a:ext cx="8458200" cy="1251062"/>
          </a:xfrm>
        </p:spPr>
        <p:txBody>
          <a:bodyPr>
            <a:normAutofit fontScale="90000"/>
          </a:bodyPr>
          <a:lstStyle/>
          <a:p>
            <a:r>
              <a:rPr lang="en-US" dirty="0" smtClean="0">
                <a:latin typeface="Tahoma" panose="020B0604030504040204" pitchFamily="34" charset="0"/>
                <a:ea typeface="Tahoma" panose="020B0604030504040204" pitchFamily="34" charset="0"/>
                <a:cs typeface="Tahoma" panose="020B0604030504040204" pitchFamily="34" charset="0"/>
              </a:rPr>
              <a:t>Southern Plantations in 1830s</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http://www.wessyngton.com/blog/wp-content/uploads/2009/10/fig-46-tobacco-fields-at-wessyngton-plantation.bmp"/>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828800"/>
            <a:ext cx="4038600" cy="28437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ages.qualityinformationpublishers.com/pictures/p233/The%20Plantation%20System%20in%20Southern%20Life%209.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3657600"/>
            <a:ext cx="4038600" cy="26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487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tc.pbs.org/wgbh/americanexperience/media/uploads/lincolns_shifting_18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7162800" cy="45841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The Missouri Compromise</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http://thomaslegion.net/sitebuildercontent/sitebuilderpictures/.pond/missouricompromisemap.jpg.w560h365.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90600" y="1753507"/>
            <a:ext cx="7162800" cy="466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206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6"/>
                                        </p:tgtEl>
                                        <p:attrNameLst>
                                          <p:attrName>ppt_x</p:attrName>
                                        </p:attrNameLst>
                                      </p:cBhvr>
                                      <p:tavLst>
                                        <p:tav tm="0">
                                          <p:val>
                                            <p:strVal val="ppt_x"/>
                                          </p:val>
                                        </p:tav>
                                        <p:tav tm="100000">
                                          <p:val>
                                            <p:strVal val="ppt_x"/>
                                          </p:val>
                                        </p:tav>
                                      </p:tavLst>
                                    </p:anim>
                                    <p:anim calcmode="lin" valueType="num">
                                      <p:cBhvr additive="base">
                                        <p:cTn id="7" dur="500"/>
                                        <p:tgtEl>
                                          <p:spTgt spid="1026"/>
                                        </p:tgtEl>
                                        <p:attrNameLst>
                                          <p:attrName>ppt_y</p:attrName>
                                        </p:attrNameLst>
                                      </p:cBhvr>
                                      <p:tavLst>
                                        <p:tav tm="0">
                                          <p:val>
                                            <p:strVal val="ppt_y"/>
                                          </p:val>
                                        </p:tav>
                                        <p:tav tm="100000">
                                          <p:val>
                                            <p:strVal val="1+ppt_h/2"/>
                                          </p:val>
                                        </p:tav>
                                      </p:tavLst>
                                    </p:anim>
                                    <p:set>
                                      <p:cBhvr>
                                        <p:cTn id="8"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latin typeface="Tahoma" panose="020B0604030504040204" pitchFamily="34" charset="0"/>
                <a:ea typeface="Tahoma" panose="020B0604030504040204" pitchFamily="34" charset="0"/>
                <a:cs typeface="Tahoma" panose="020B0604030504040204" pitchFamily="34" charset="0"/>
              </a:rPr>
              <a:t>Important Vocabulary</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p:cNvSpPr>
            <a:spLocks noGrp="1"/>
          </p:cNvSpPr>
          <p:nvPr>
            <p:ph type="body" sz="half" idx="2"/>
          </p:nvPr>
        </p:nvSpPr>
        <p:spPr/>
        <p:txBody>
          <a:bodyPr>
            <a:norm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Definition:</a:t>
            </a:r>
          </a:p>
          <a:p>
            <a:endParaRPr lang="en-US" sz="2400" dirty="0" smtClean="0">
              <a:latin typeface="Tahoma" panose="020B0604030504040204" pitchFamily="34" charset="0"/>
              <a:ea typeface="Tahoma" panose="020B0604030504040204" pitchFamily="34" charset="0"/>
              <a:cs typeface="Tahoma" panose="020B0604030504040204" pitchFamily="34" charset="0"/>
            </a:endParaRPr>
          </a:p>
          <a:p>
            <a:pPr algn="ctr"/>
            <a:r>
              <a:rPr lang="en-US" sz="2400" b="1" dirty="0" smtClean="0">
                <a:latin typeface="Tahoma" panose="020B0604030504040204" pitchFamily="34" charset="0"/>
                <a:ea typeface="Tahoma" panose="020B0604030504040204" pitchFamily="34" charset="0"/>
                <a:cs typeface="Tahoma" panose="020B0604030504040204" pitchFamily="34" charset="0"/>
              </a:rPr>
              <a:t>Secede (verb)</a:t>
            </a:r>
          </a:p>
          <a:p>
            <a:pPr algn="ctr"/>
            <a:endParaRPr lang="en-US" sz="2400" b="1" dirty="0">
              <a:latin typeface="Tahoma" panose="020B0604030504040204" pitchFamily="34" charset="0"/>
              <a:ea typeface="Tahoma" panose="020B0604030504040204" pitchFamily="34" charset="0"/>
              <a:cs typeface="Tahoma" panose="020B0604030504040204" pitchFamily="34" charset="0"/>
            </a:endParaRPr>
          </a:p>
          <a:p>
            <a:pPr algn="ctr"/>
            <a:r>
              <a:rPr lang="en-US" sz="2400" dirty="0">
                <a:latin typeface="Tahoma" panose="020B0604030504040204" pitchFamily="34" charset="0"/>
                <a:ea typeface="Tahoma" panose="020B0604030504040204" pitchFamily="34" charset="0"/>
                <a:cs typeface="Tahoma" panose="020B0604030504040204" pitchFamily="34" charset="0"/>
              </a:rPr>
              <a:t>to separate from a nation or state and become independent</a:t>
            </a:r>
            <a:endParaRPr lang="en-US" sz="2400" b="1" dirty="0" smtClean="0">
              <a:latin typeface="Tahoma" panose="020B0604030504040204" pitchFamily="34" charset="0"/>
              <a:ea typeface="Tahoma" panose="020B0604030504040204" pitchFamily="34" charset="0"/>
              <a:cs typeface="Tahoma" panose="020B0604030504040204" pitchFamily="34" charset="0"/>
            </a:endParaRPr>
          </a:p>
          <a:p>
            <a:endParaRPr lang="en-US" sz="2400" dirty="0" smtClean="0">
              <a:latin typeface="Tahoma" panose="020B0604030504040204" pitchFamily="34" charset="0"/>
              <a:ea typeface="Tahoma" panose="020B0604030504040204" pitchFamily="34" charset="0"/>
              <a:cs typeface="Tahoma" panose="020B0604030504040204" pitchFamily="34" charset="0"/>
            </a:endParaRP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3035808" y="457200"/>
            <a:ext cx="2298192" cy="838200"/>
          </a:xfrm>
          <a:prstGeom prst="rect">
            <a:avLst/>
          </a:prstGeom>
        </p:spPr>
        <p:txBody>
          <a:bodyPr vert="horz" lIns="73152" rIns="45720" bIns="0" rtlCol="0" anchor="b">
            <a:normAutofit/>
            <a:scene3d>
              <a:camera prst="orthographicFront"/>
              <a:lightRig rig="threePt" dir="t">
                <a:rot lat="0" lon="0" rev="4800000"/>
              </a:lightRig>
            </a:scene3d>
            <a:sp3d prstMaterial="matte"/>
          </a:bodyPr>
          <a:lstStyle>
            <a:lvl1pPr algn="l" rtl="0" eaLnBrk="1" latinLnBrk="0" hangingPunct="1">
              <a:spcBef>
                <a:spcPct val="0"/>
              </a:spcBef>
              <a:buNone/>
              <a:defRPr kumimoji="0" sz="2000" b="0" kern="1200">
                <a:solidFill>
                  <a:schemeClr val="accent1">
                    <a:satMod val="150000"/>
                  </a:schemeClr>
                </a:solidFill>
                <a:effectLst/>
                <a:latin typeface="+mj-lt"/>
                <a:ea typeface="+mj-ea"/>
                <a:cs typeface="+mj-cs"/>
              </a:defRPr>
            </a:lvl1pPr>
            <a:extLst/>
          </a:lstStyle>
          <a:p>
            <a:r>
              <a:rPr lang="en-US" sz="4800" dirty="0" smtClean="0">
                <a:latin typeface="Tahoma" panose="020B0604030504040204" pitchFamily="34" charset="0"/>
                <a:ea typeface="Tahoma" panose="020B0604030504040204" pitchFamily="34" charset="0"/>
                <a:cs typeface="Tahoma" panose="020B0604030504040204" pitchFamily="34" charset="0"/>
              </a:rPr>
              <a:t>secede</a:t>
            </a:r>
            <a:endParaRPr lang="en-US" sz="4800"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http://www.wtv-zone.com/civilwar/images/confederate-states-map.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1846" r="1184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2690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The Civil War Begins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half" idx="1"/>
          </p:nvPr>
        </p:nvSpPr>
        <p:spPr/>
        <p:txBody>
          <a:bodyPr>
            <a:normAutofit fontScale="85000" lnSpcReduction="20000"/>
          </a:bodyPr>
          <a:lstStyle/>
          <a:p>
            <a:r>
              <a:rPr lang="en-US" dirty="0" smtClean="0">
                <a:latin typeface="Tahoma" panose="020B0604030504040204" pitchFamily="34" charset="0"/>
                <a:ea typeface="Tahoma" panose="020B0604030504040204" pitchFamily="34" charset="0"/>
                <a:cs typeface="Tahoma" panose="020B0604030504040204" pitchFamily="34" charset="0"/>
              </a:rPr>
              <a:t>Between November 1860 and March 1861, some states wanted to </a:t>
            </a:r>
            <a:r>
              <a:rPr lang="en-US" i="1" dirty="0" smtClean="0">
                <a:latin typeface="Tahoma" panose="020B0604030504040204" pitchFamily="34" charset="0"/>
                <a:ea typeface="Tahoma" panose="020B0604030504040204" pitchFamily="34" charset="0"/>
                <a:cs typeface="Tahoma" panose="020B0604030504040204" pitchFamily="34" charset="0"/>
              </a:rPr>
              <a:t>secede </a:t>
            </a:r>
            <a:r>
              <a:rPr lang="en-US" dirty="0" smtClean="0">
                <a:latin typeface="Tahoma" panose="020B0604030504040204" pitchFamily="34" charset="0"/>
                <a:ea typeface="Tahoma" panose="020B0604030504040204" pitchFamily="34" charset="0"/>
                <a:cs typeface="Tahoma" panose="020B0604030504040204" pitchFamily="34" charset="0"/>
              </a:rPr>
              <a:t>from the Union.</a:t>
            </a:r>
          </a:p>
          <a:p>
            <a:r>
              <a:rPr lang="en-US" dirty="0" smtClean="0">
                <a:latin typeface="Tahoma" panose="020B0604030504040204" pitchFamily="34" charset="0"/>
                <a:ea typeface="Tahoma" panose="020B0604030504040204" pitchFamily="34" charset="0"/>
                <a:cs typeface="Tahoma" panose="020B0604030504040204" pitchFamily="34" charset="0"/>
              </a:rPr>
              <a:t>Abraham Lincoln is elected the new president in 1861.</a:t>
            </a:r>
          </a:p>
          <a:p>
            <a:r>
              <a:rPr lang="en-US" dirty="0" smtClean="0">
                <a:latin typeface="Tahoma" panose="020B0604030504040204" pitchFamily="34" charset="0"/>
                <a:ea typeface="Tahoma" panose="020B0604030504040204" pitchFamily="34" charset="0"/>
                <a:cs typeface="Tahoma" panose="020B0604030504040204" pitchFamily="34" charset="0"/>
              </a:rPr>
              <a:t>Lincoln does not believe that the southern states should secede.</a:t>
            </a:r>
          </a:p>
          <a:p>
            <a:r>
              <a:rPr lang="en-US" dirty="0" smtClean="0">
                <a:latin typeface="Tahoma" panose="020B0604030504040204" pitchFamily="34" charset="0"/>
                <a:ea typeface="Tahoma" panose="020B0604030504040204" pitchFamily="34" charset="0"/>
                <a:cs typeface="Tahoma" panose="020B0604030504040204" pitchFamily="34" charset="0"/>
              </a:rPr>
              <a:t>South Carolina withdraws from the Union and tries to take Fort Sumter.</a:t>
            </a: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3078" name="Picture 6" descr="http://blog.billofrightsinstitute.org/wp-content/uploads/2011/11/Lincoln-Election-of-18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467637"/>
            <a:ext cx="2590800" cy="32255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1.bp.blogspot.com/-tOsth7OYtzs/Tgm1Mu63-cI/AAAAAAAAJt4/ClTInf7C9RM/s400/Lincoln%2BElected.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2057400"/>
            <a:ext cx="2170807" cy="315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0212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The Civil War Begins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half" idx="1"/>
          </p:nvPr>
        </p:nvSpPr>
        <p:spPr/>
        <p:txBody>
          <a:bodyPr>
            <a:norm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Southerners felt the fort belonged to them, but Union soldiers would not leave.</a:t>
            </a:r>
          </a:p>
          <a:p>
            <a:r>
              <a:rPr lang="en-US" dirty="0" smtClean="0">
                <a:latin typeface="Tahoma" panose="020B0604030504040204" pitchFamily="34" charset="0"/>
                <a:ea typeface="Tahoma" panose="020B0604030504040204" pitchFamily="34" charset="0"/>
                <a:cs typeface="Tahoma" panose="020B0604030504040204" pitchFamily="34" charset="0"/>
              </a:rPr>
              <a:t>Southern troops fired canons at the fort.</a:t>
            </a:r>
          </a:p>
          <a:p>
            <a:r>
              <a:rPr lang="en-US" dirty="0" smtClean="0">
                <a:latin typeface="Tahoma" panose="020B0604030504040204" pitchFamily="34" charset="0"/>
                <a:ea typeface="Tahoma" panose="020B0604030504040204" pitchFamily="34" charset="0"/>
                <a:cs typeface="Tahoma" panose="020B0604030504040204" pitchFamily="34" charset="0"/>
              </a:rPr>
              <a:t>Lincoln orders the Northern troops to prepare for war.</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http://www.learnnc.org/lp/media/uploads/2008/11/fort-sumter-bombardment.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018501"/>
            <a:ext cx="4038600" cy="23822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mages.fineartamerica.com/images-medium-large/2-civil-war-fort-sumter-1861-grang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3115" y="1659227"/>
            <a:ext cx="3048000" cy="209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21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The Civil War Begins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p:cNvSpPr>
            <a:spLocks noGrp="1"/>
          </p:cNvSpPr>
          <p:nvPr>
            <p:ph type="body" sz="half" idx="2"/>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The Union Vs. The Confederacy</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http://www.archives.gov/research/military/civil-war/photos/images/civil-war-115.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4657" r="465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apush-wiki-marlborough-school.wikispaces.com/file/view/civil_war_soldiers.jpg/69196635/civil_war_soldier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600200"/>
            <a:ext cx="2202267" cy="21336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1308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animEffect transition="in" filter="fade">
                                      <p:cBhvr>
                                        <p:cTn id="9"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latin typeface="Tahoma" panose="020B0604030504040204" pitchFamily="34" charset="0"/>
                <a:ea typeface="Tahoma" panose="020B0604030504040204" pitchFamily="34" charset="0"/>
                <a:cs typeface="Tahoma" panose="020B0604030504040204" pitchFamily="34" charset="0"/>
              </a:rPr>
              <a:t>The Emancipation Proclamation</a:t>
            </a:r>
            <a:endParaRPr lang="en-US" sz="3800"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p:cNvSpPr>
            <a:spLocks noGrp="1"/>
          </p:cNvSpPr>
          <p:nvPr>
            <p:ph type="body" idx="1"/>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Step 4. Evaluate an Existing Policy</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030" name="Picture 6" descr="http://media.wbur.org/wordpress/11/files/2013/01/0101_emancipation-proclamation.jpg"/>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47800" y="2819400"/>
            <a:ext cx="6400800" cy="3663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4296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ahoma" panose="020B0604030504040204" pitchFamily="34" charset="0"/>
                <a:ea typeface="Tahoma" panose="020B0604030504040204" pitchFamily="34" charset="0"/>
                <a:cs typeface="Tahoma" panose="020B0604030504040204" pitchFamily="34" charset="0"/>
              </a:rPr>
              <a:t>Citations and Further Reading</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5122" name="Picture 2" descr="http://ecx.images-amazon.com/images/I/51AW0F0AH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2971800" cy="452437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5124" name="Picture 4" descr="http://d202m5krfqbpi5.cloudfront.net/books/1328861839l/4571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828800"/>
            <a:ext cx="3028950" cy="252412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5126" name="Picture 6" descr="https://encrypted-tbn0.gstatic.com/images?q=tbn:ANd9GcQmv3m67Ie_gtEwZGyDjK19HPRdQI0f7LcW_5vTcz-NQdAJlv3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200400"/>
            <a:ext cx="2557463" cy="332340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7813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Essential Questions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Does conflict lead to change?</a:t>
            </a:r>
          </a:p>
          <a:p>
            <a:r>
              <a:rPr lang="en-US" b="1" dirty="0" smtClean="0">
                <a:latin typeface="Tahoma" panose="020B0604030504040204" pitchFamily="34" charset="0"/>
                <a:ea typeface="Tahoma" panose="020B0604030504040204" pitchFamily="34" charset="0"/>
                <a:cs typeface="Tahoma" panose="020B0604030504040204" pitchFamily="34" charset="0"/>
              </a:rPr>
              <a:t>What social problem in America led to the Civil War?</a:t>
            </a:r>
          </a:p>
          <a:p>
            <a:r>
              <a:rPr lang="en-US" dirty="0" smtClean="0">
                <a:latin typeface="Tahoma" panose="020B0604030504040204" pitchFamily="34" charset="0"/>
                <a:ea typeface="Tahoma" panose="020B0604030504040204" pitchFamily="34" charset="0"/>
                <a:cs typeface="Tahoma" panose="020B0604030504040204" pitchFamily="34" charset="0"/>
              </a:rPr>
              <a:t>To what extent did the Civil War lead to change in America?</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http://www.perma-bound.com/ws/image/cover/26819/m?ref=v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961" y="152400"/>
            <a:ext cx="1234439" cy="2057400"/>
          </a:xfrm>
          <a:prstGeom prst="rect">
            <a:avLst/>
          </a:prstGeom>
          <a:solidFill>
            <a:schemeClr val="bg1"/>
          </a:solidFill>
          <a:ln w="28575">
            <a:solidFill>
              <a:schemeClr val="bg1"/>
            </a:solidFill>
          </a:ln>
        </p:spPr>
      </p:pic>
    </p:spTree>
    <p:extLst>
      <p:ext uri="{BB962C8B-B14F-4D97-AF65-F5344CB8AC3E}">
        <p14:creationId xmlns:p14="http://schemas.microsoft.com/office/powerpoint/2010/main" val="13437167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9808" y="118872"/>
            <a:ext cx="8241792" cy="1636776"/>
          </a:xfrm>
        </p:spPr>
        <p:txBody>
          <a:bodyPr>
            <a:noAutofit/>
          </a:bodyPr>
          <a:lstStyle/>
          <a:p>
            <a:r>
              <a:rPr lang="en-US" sz="3600" dirty="0" smtClean="0">
                <a:latin typeface="Tahoma" panose="020B0604030504040204" pitchFamily="34" charset="0"/>
                <a:ea typeface="Tahoma" panose="020B0604030504040204" pitchFamily="34" charset="0"/>
                <a:cs typeface="Tahoma" panose="020B0604030504040204" pitchFamily="34" charset="0"/>
              </a:rPr>
              <a:t>Could the North and South have compromised over slavery?</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4"/>
          <p:cNvSpPr>
            <a:spLocks noGrp="1"/>
          </p:cNvSpPr>
          <p:nvPr>
            <p:ph type="body" idx="1"/>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Step 1. What was the problem?</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http://www.resourcesjustice.org/wp-content/uploads/2013/03/slaves3.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438400" y="2895600"/>
            <a:ext cx="4038600" cy="3689844"/>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590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394192" cy="1636776"/>
          </a:xfrm>
        </p:spPr>
        <p:txBody>
          <a:bodyPr>
            <a:normAutofit/>
          </a:bodyPr>
          <a:lstStyle/>
          <a:p>
            <a:r>
              <a:rPr lang="en-US" sz="4200" dirty="0" smtClean="0">
                <a:latin typeface="Tahoma" panose="020B0604030504040204" pitchFamily="34" charset="0"/>
                <a:ea typeface="Tahoma" panose="020B0604030504040204" pitchFamily="34" charset="0"/>
                <a:cs typeface="Tahoma" panose="020B0604030504040204" pitchFamily="34" charset="0"/>
                <a:hlinkClick r:id="rId3"/>
              </a:rPr>
              <a:t>Let’s Look at Primary Sources! </a:t>
            </a:r>
            <a:endParaRPr lang="en-US" sz="4200" dirty="0">
              <a:latin typeface="Tahoma" panose="020B0604030504040204" pitchFamily="34" charset="0"/>
              <a:ea typeface="Tahoma" panose="020B0604030504040204" pitchFamily="34" charset="0"/>
              <a:cs typeface="Tahoma" panose="020B0604030504040204" pitchFamily="34" charset="0"/>
              <a:hlinkClick r:id="rId3"/>
            </a:endParaRPr>
          </a:p>
        </p:txBody>
      </p:sp>
      <p:sp>
        <p:nvSpPr>
          <p:cNvPr id="3" name="Text Placeholder 2"/>
          <p:cNvSpPr>
            <a:spLocks noGrp="1"/>
          </p:cNvSpPr>
          <p:nvPr>
            <p:ph type="body" idx="1"/>
          </p:nvPr>
        </p:nvSpPr>
        <p:spPr/>
        <p:txBody>
          <a:bodyPr>
            <a:norm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Step 2. Gather the Evidence: What was slavery? What were the different viewpoints on slavery?</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http://www.slaverysite.com/Body/slave_trade_1650-1860_b%20-%20www.slaveryinamerica.org.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8772" y="2819400"/>
            <a:ext cx="6382564" cy="3733800"/>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227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The South </a:t>
            </a:r>
            <a:br>
              <a:rPr lang="en-US" dirty="0" smtClean="0">
                <a:latin typeface="Tahoma" panose="020B0604030504040204" pitchFamily="34" charset="0"/>
                <a:ea typeface="Tahoma" panose="020B0604030504040204" pitchFamily="34" charset="0"/>
                <a:cs typeface="Tahoma" panose="020B0604030504040204" pitchFamily="34" charset="0"/>
              </a:rPr>
            </a:br>
            <a:r>
              <a:rPr lang="en-US" dirty="0" smtClean="0">
                <a:latin typeface="Tahoma" panose="020B0604030504040204" pitchFamily="34" charset="0"/>
                <a:ea typeface="Tahoma" panose="020B0604030504040204" pitchFamily="34" charset="0"/>
                <a:cs typeface="Tahoma" panose="020B0604030504040204" pitchFamily="34" charset="0"/>
              </a:rPr>
              <a:t>(The Confederacy)</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Southern families lived on plantations, where they grew crops like cotton and rice.</a:t>
            </a:r>
          </a:p>
          <a:p>
            <a:pPr marL="285750" indent="-285750">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Since 1619, people were brought from Africa and sold as slaves to be used as workers on the plantations.</a:t>
            </a:r>
          </a:p>
          <a:p>
            <a:pPr marL="285750" indent="-285750">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Southern plantation owners depended on slave labor.</a:t>
            </a:r>
          </a:p>
          <a:p>
            <a:pPr marL="285750" indent="-285750">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The South was afraid that the government would take away their right to own slaves and set up their own rules.</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http://library.thinkquest.org/17525/media/slavery.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19425" y="2622400"/>
            <a:ext cx="5921375" cy="28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158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ahoma" panose="020B0604030504040204" pitchFamily="34" charset="0"/>
                <a:ea typeface="Tahoma" panose="020B0604030504040204" pitchFamily="34" charset="0"/>
                <a:cs typeface="Tahoma" panose="020B0604030504040204" pitchFamily="34" charset="0"/>
              </a:rPr>
              <a:t>The North </a:t>
            </a:r>
            <a:br>
              <a:rPr lang="en-US" dirty="0" smtClean="0">
                <a:latin typeface="Tahoma" panose="020B0604030504040204" pitchFamily="34" charset="0"/>
                <a:ea typeface="Tahoma" panose="020B0604030504040204" pitchFamily="34" charset="0"/>
                <a:cs typeface="Tahoma" panose="020B0604030504040204" pitchFamily="34" charset="0"/>
              </a:rPr>
            </a:br>
            <a:r>
              <a:rPr lang="en-US" dirty="0" smtClean="0">
                <a:latin typeface="Tahoma" panose="020B0604030504040204" pitchFamily="34" charset="0"/>
                <a:ea typeface="Tahoma" panose="020B0604030504040204" pitchFamily="34" charset="0"/>
                <a:cs typeface="Tahoma" panose="020B0604030504040204" pitchFamily="34" charset="0"/>
              </a:rPr>
              <a:t>(The Union)</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By the 1800s, there were still a few slaves in the North. For example, there were slaves used in New York State.</a:t>
            </a:r>
          </a:p>
          <a:p>
            <a:pPr marL="285750" indent="-285750">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However, many Northerners believed it was not right to buy and sell human beings, and farming was not important or justifiable. </a:t>
            </a:r>
          </a:p>
          <a:p>
            <a:pPr marL="285750" indent="-285750">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7172" name="Picture 4" descr="http://upload.wikimedia.org/wikipedia/commons/5/5e/BLAKE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124200"/>
            <a:ext cx="3162300" cy="35528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image.artfact.com/siteAssets/collections/subcollection242.jpg"/>
          <p:cNvPicPr>
            <a:picLocks noGrp="1" noChangeAspect="1" noChangeArrowheads="1"/>
          </p:cNvPicPr>
          <p:nvPr>
            <p:ph idx="1"/>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971800" y="1752600"/>
            <a:ext cx="2743200" cy="400507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chasewilsoneducation.files.wordpress.com/2012/10/shackl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7131943" y="1619984"/>
            <a:ext cx="1659815" cy="1408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527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Images of Slavery</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6146" name="Picture 2" descr="http://media.cmgdigital.com/shared/lt/lt_cache/thumbnail/960/img/photos/2013/01/29/5c/d0/013113_slavery_1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2408992"/>
            <a:ext cx="4038600" cy="335287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wttw.com/img/dto/dto1-broadside-slaves-at-auction.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000625" y="2661444"/>
            <a:ext cx="3333750"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6546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Images of Slavery</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5122" name="Picture 2" descr="http://northpark.typepad.com/.a/6a010536b6a8eb970b0120a81d583e970b-pi"/>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85800" y="2209800"/>
            <a:ext cx="3417731" cy="37626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upload.wikimedia.org/wikipedia/commons/5/50/Cicatrices_de_flagellation_sur_un_esclave.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271763" y="1773238"/>
            <a:ext cx="2791474" cy="462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238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Tahoma" panose="020B0604030504040204" pitchFamily="34" charset="0"/>
                <a:ea typeface="Tahoma" panose="020B0604030504040204" pitchFamily="34" charset="0"/>
                <a:cs typeface="Tahoma" panose="020B0604030504040204" pitchFamily="34" charset="0"/>
              </a:rPr>
              <a:t>How did slavery begin</a:t>
            </a:r>
            <a:r>
              <a:rPr lang="en-US" sz="4400" dirty="0" smtClean="0">
                <a:latin typeface="Tahoma" panose="020B0604030504040204" pitchFamily="34" charset="0"/>
                <a:ea typeface="Tahoma" panose="020B0604030504040204" pitchFamily="34" charset="0"/>
                <a:cs typeface="Tahoma" panose="020B0604030504040204" pitchFamily="34" charset="0"/>
              </a:rPr>
              <a:t>?</a:t>
            </a:r>
            <a:endParaRPr lang="en-US" sz="4400"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p:cNvSpPr>
            <a:spLocks noGrp="1"/>
          </p:cNvSpPr>
          <p:nvPr>
            <p:ph type="body" idx="1"/>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hlinkClick r:id="rId3"/>
              </a:rPr>
              <a:t>Step 3. Identify the Causes</a:t>
            </a:r>
          </a:p>
        </p:txBody>
      </p:sp>
    </p:spTree>
    <p:extLst>
      <p:ext uri="{BB962C8B-B14F-4D97-AF65-F5344CB8AC3E}">
        <p14:creationId xmlns:p14="http://schemas.microsoft.com/office/powerpoint/2010/main" val="2435101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260</TotalTime>
  <Words>1001</Words>
  <Application>Microsoft Office PowerPoint</Application>
  <PresentationFormat>On-screen Show (4:3)</PresentationFormat>
  <Paragraphs>86</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Module</vt:lpstr>
      <vt:lpstr>The American Civil War What Caused the Bloodiest Battles?</vt:lpstr>
      <vt:lpstr>Essential Questions</vt:lpstr>
      <vt:lpstr>Could the North and South have compromised over slavery?</vt:lpstr>
      <vt:lpstr>Let’s Look at Primary Sources! </vt:lpstr>
      <vt:lpstr>The South  (The Confederacy)</vt:lpstr>
      <vt:lpstr>The North  (The Union)</vt:lpstr>
      <vt:lpstr>Images of Slavery</vt:lpstr>
      <vt:lpstr>Images of Slavery</vt:lpstr>
      <vt:lpstr>How did slavery begin?</vt:lpstr>
      <vt:lpstr>Jamestown in 1619</vt:lpstr>
      <vt:lpstr>Southern Plantations in 1830s</vt:lpstr>
      <vt:lpstr>The Missouri Compromise</vt:lpstr>
      <vt:lpstr>Important Vocabulary</vt:lpstr>
      <vt:lpstr>The Civil War Begins</vt:lpstr>
      <vt:lpstr>The Civil War Begins</vt:lpstr>
      <vt:lpstr>The Civil War Begins</vt:lpstr>
      <vt:lpstr>The Emancipation Proclamation</vt:lpstr>
      <vt:lpstr>Citations and Further Reading</vt:lpstr>
    </vt:vector>
  </TitlesOfParts>
  <Company>NYCDOE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Civil War</dc:title>
  <dc:creator>fsuteam</dc:creator>
  <cp:lastModifiedBy>Administrator</cp:lastModifiedBy>
  <cp:revision>43</cp:revision>
  <dcterms:created xsi:type="dcterms:W3CDTF">2013-10-18T20:27:25Z</dcterms:created>
  <dcterms:modified xsi:type="dcterms:W3CDTF">2013-10-23T15:47:15Z</dcterms:modified>
</cp:coreProperties>
</file>