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sldIdLst>
    <p:sldId id="256" r:id="rId2"/>
    <p:sldId id="262" r:id="rId3"/>
    <p:sldId id="259" r:id="rId4"/>
    <p:sldId id="267" r:id="rId5"/>
    <p:sldId id="263" r:id="rId6"/>
    <p:sldId id="260" r:id="rId7"/>
    <p:sldId id="261" r:id="rId8"/>
    <p:sldId id="268" r:id="rId9"/>
    <p:sldId id="266" r:id="rId10"/>
    <p:sldId id="264" r:id="rId11"/>
    <p:sldId id="269" r:id="rId12"/>
    <p:sldId id="270"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94624" autoAdjust="0"/>
  </p:normalViewPr>
  <p:slideViewPr>
    <p:cSldViewPr>
      <p:cViewPr varScale="1">
        <p:scale>
          <a:sx n="65" d="100"/>
          <a:sy n="65" d="100"/>
        </p:scale>
        <p:origin x="-1042" y="-77"/>
      </p:cViewPr>
      <p:guideLst>
        <p:guide orient="horz" pos="2160"/>
        <p:guide pos="2880"/>
      </p:guideLst>
    </p:cSldViewPr>
  </p:slideViewPr>
  <p:outlineViewPr>
    <p:cViewPr>
      <p:scale>
        <a:sx n="33" d="100"/>
        <a:sy n="33" d="100"/>
      </p:scale>
      <p:origin x="0" y="713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03859-4116-4A34-BDDD-31980052901D}" type="datetimeFigureOut">
              <a:rPr lang="en-US" smtClean="0"/>
              <a:t>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049CF-DA84-412D-88A6-870BD572F6C2}" type="slidenum">
              <a:rPr lang="en-US" smtClean="0"/>
              <a:t>‹#›</a:t>
            </a:fld>
            <a:endParaRPr lang="en-US"/>
          </a:p>
        </p:txBody>
      </p:sp>
    </p:spTree>
    <p:extLst>
      <p:ext uri="{BB962C8B-B14F-4D97-AF65-F5344CB8AC3E}">
        <p14:creationId xmlns:p14="http://schemas.microsoft.com/office/powerpoint/2010/main" val="254437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7D33EDB-DCF0-4D7F-9D5B-D19EC2CC0F0F}" type="datetimeFigureOut">
              <a:rPr lang="en-US" smtClean="0"/>
              <a:t>1/4/2014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35383D0-8ED6-4946-9672-F2E090B4EB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D33EDB-DCF0-4D7F-9D5B-D19EC2CC0F0F}" type="datetimeFigureOut">
              <a:rPr lang="en-US" smtClean="0"/>
              <a:t>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5383D0-8ED6-4946-9672-F2E090B4EB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D33EDB-DCF0-4D7F-9D5B-D19EC2CC0F0F}" type="datetimeFigureOut">
              <a:rPr lang="en-US" smtClean="0"/>
              <a:t>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5383D0-8ED6-4946-9672-F2E090B4EB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D33EDB-DCF0-4D7F-9D5B-D19EC2CC0F0F}" type="datetimeFigureOut">
              <a:rPr lang="en-US" smtClean="0"/>
              <a:t>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5383D0-8ED6-4946-9672-F2E090B4EBB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D33EDB-DCF0-4D7F-9D5B-D19EC2CC0F0F}" type="datetimeFigureOut">
              <a:rPr lang="en-US" smtClean="0"/>
              <a:t>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5383D0-8ED6-4946-9672-F2E090B4EBB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D33EDB-DCF0-4D7F-9D5B-D19EC2CC0F0F}" type="datetimeFigureOut">
              <a:rPr lang="en-US" smtClean="0"/>
              <a:t>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35383D0-8ED6-4946-9672-F2E090B4EBB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D33EDB-DCF0-4D7F-9D5B-D19EC2CC0F0F}" type="datetimeFigureOut">
              <a:rPr lang="en-US" smtClean="0"/>
              <a:t>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35383D0-8ED6-4946-9672-F2E090B4EBB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7D33EDB-DCF0-4D7F-9D5B-D19EC2CC0F0F}" type="datetimeFigureOut">
              <a:rPr lang="en-US" smtClean="0"/>
              <a:t>1/4/2014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35383D0-8ED6-4946-9672-F2E090B4EBB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7D33EDB-DCF0-4D7F-9D5B-D19EC2CC0F0F}" type="datetimeFigureOut">
              <a:rPr lang="en-US" smtClean="0"/>
              <a:t>1/4/2014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35383D0-8ED6-4946-9672-F2E090B4EB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7D33EDB-DCF0-4D7F-9D5B-D19EC2CC0F0F}" type="datetimeFigureOut">
              <a:rPr lang="en-US" smtClean="0"/>
              <a:t>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35383D0-8ED6-4946-9672-F2E090B4EBB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7D33EDB-DCF0-4D7F-9D5B-D19EC2CC0F0F}" type="datetimeFigureOut">
              <a:rPr lang="en-US" smtClean="0"/>
              <a:t>1/4/2014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35383D0-8ED6-4946-9672-F2E090B4EBB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7D33EDB-DCF0-4D7F-9D5B-D19EC2CC0F0F}" type="datetimeFigureOut">
              <a:rPr lang="en-US" smtClean="0"/>
              <a:t>1/4/2014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35383D0-8ED6-4946-9672-F2E090B4EB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Elora36@gmail.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2.maxwell.syr.edu/plegal/TIPS/worksheet1.doc" TargetMode="Externa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iu1.k12.pa.us/iss/bullying/eslessons.shtml" TargetMode="External"/><Relationship Id="rId2" Type="http://schemas.openxmlformats.org/officeDocument/2006/relationships/hyperlink" Target="http://4-h.ca.uky.edu/files/STC11_Bullying_Program.pdf" TargetMode="External"/><Relationship Id="rId1" Type="http://schemas.openxmlformats.org/officeDocument/2006/relationships/slideLayout" Target="../slideLayouts/slideLayout3.xml"/><Relationship Id="rId6" Type="http://schemas.openxmlformats.org/officeDocument/2006/relationships/hyperlink" Target="http://www.pacer.org/bullying/video/" TargetMode="External"/><Relationship Id="rId5" Type="http://schemas.openxmlformats.org/officeDocument/2006/relationships/slide" Target="slide13.xml"/><Relationship Id="rId4" Type="http://schemas.openxmlformats.org/officeDocument/2006/relationships/hyperlink" Target="http://www.stopbullying.gov/kids/webisod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smtClean="0">
                <a:solidFill>
                  <a:schemeClr val="tx2">
                    <a:lumMod val="90000"/>
                  </a:schemeClr>
                </a:solidFill>
              </a:rPr>
              <a:t>Bullying in </a:t>
            </a:r>
            <a:r>
              <a:rPr lang="en-US" sz="4000" dirty="0" smtClean="0">
                <a:solidFill>
                  <a:schemeClr val="tx2">
                    <a:lumMod val="90000"/>
                  </a:schemeClr>
                </a:solidFill>
              </a:rPr>
              <a:t>our school</a:t>
            </a:r>
            <a:endParaRPr lang="en-US" sz="4000" dirty="0">
              <a:solidFill>
                <a:schemeClr val="tx2">
                  <a:lumMod val="90000"/>
                </a:schemeClr>
              </a:solidFill>
            </a:endParaRPr>
          </a:p>
        </p:txBody>
      </p:sp>
      <p:sp>
        <p:nvSpPr>
          <p:cNvPr id="6" name="Text Placeholder 5"/>
          <p:cNvSpPr>
            <a:spLocks noGrp="1"/>
          </p:cNvSpPr>
          <p:nvPr>
            <p:ph type="body" idx="1"/>
          </p:nvPr>
        </p:nvSpPr>
        <p:spPr/>
        <p:txBody>
          <a:bodyPr>
            <a:noAutofit/>
          </a:bodyPr>
          <a:lstStyle/>
          <a:p>
            <a:pPr marL="0" indent="0">
              <a:buNone/>
            </a:pPr>
            <a:r>
              <a:rPr lang="en-US" sz="1800" b="1" dirty="0" smtClean="0"/>
              <a:t>Designed by: </a:t>
            </a:r>
          </a:p>
          <a:p>
            <a:pPr marL="0" indent="0">
              <a:buNone/>
            </a:pPr>
            <a:r>
              <a:rPr lang="en-US" sz="1800" b="1" dirty="0" smtClean="0"/>
              <a:t>Edward Lora</a:t>
            </a:r>
          </a:p>
          <a:p>
            <a:pPr marL="0" indent="0">
              <a:buNone/>
            </a:pPr>
            <a:r>
              <a:rPr lang="en-US" sz="1800" b="1" dirty="0" smtClean="0">
                <a:hlinkClick r:id="rId2"/>
              </a:rPr>
              <a:t>Elora36@gmail.com</a:t>
            </a:r>
            <a:endParaRPr lang="en-US" sz="1800" b="1" dirty="0" smtClean="0"/>
          </a:p>
          <a:p>
            <a:pPr marL="0" indent="0">
              <a:buNone/>
            </a:pPr>
            <a:r>
              <a:rPr lang="en-US" sz="1800" b="1" dirty="0" smtClean="0"/>
              <a:t>P.S.28M </a:t>
            </a:r>
            <a:endParaRPr lang="en-US" sz="1800" b="1" dirty="0"/>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114800" y="4572000"/>
            <a:ext cx="2012950" cy="1341438"/>
          </a:xfrm>
        </p:spPr>
      </p:pic>
      <p:sp>
        <p:nvSpPr>
          <p:cNvPr id="3" name="Arc 2"/>
          <p:cNvSpPr/>
          <p:nvPr/>
        </p:nvSpPr>
        <p:spPr>
          <a:xfrm>
            <a:off x="6858000" y="23622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88052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200400"/>
            <a:ext cx="8040624" cy="2597888"/>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Using </a:t>
            </a:r>
            <a:r>
              <a:rPr lang="en-US" dirty="0"/>
              <a:t>the Public Policy Analyst </a:t>
            </a:r>
            <a:r>
              <a:rPr lang="en-US" dirty="0" smtClean="0"/>
              <a:t>we </a:t>
            </a:r>
            <a:r>
              <a:rPr lang="en-US" dirty="0"/>
              <a:t>will take a closer look at the problem of bullying.  </a:t>
            </a:r>
            <a:endParaRPr lang="en-US" dirty="0"/>
          </a:p>
        </p:txBody>
      </p:sp>
      <p:sp>
        <p:nvSpPr>
          <p:cNvPr id="3" name="Text Placeholder 2"/>
          <p:cNvSpPr>
            <a:spLocks noGrp="1"/>
          </p:cNvSpPr>
          <p:nvPr>
            <p:ph type="body" idx="1"/>
          </p:nvPr>
        </p:nvSpPr>
        <p:spPr>
          <a:xfrm>
            <a:off x="3810000" y="5486400"/>
            <a:ext cx="3733800" cy="533400"/>
          </a:xfrm>
        </p:spPr>
        <p:txBody>
          <a:bodyPr>
            <a:normAutofit/>
          </a:bodyPr>
          <a:lstStyle/>
          <a:p>
            <a:endParaRPr lang="en-US" dirty="0"/>
          </a:p>
        </p:txBody>
      </p:sp>
      <p:pic>
        <p:nvPicPr>
          <p:cNvPr id="2050" name="Picture 2" descr="C:\Users\HP\Desktop\bull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7188"/>
            <a:ext cx="141922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91870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the problem</a:t>
            </a:r>
            <a:endParaRPr lang="en-US" dirty="0"/>
          </a:p>
        </p:txBody>
      </p:sp>
      <p:sp>
        <p:nvSpPr>
          <p:cNvPr id="3" name="Text Placeholder 2"/>
          <p:cNvSpPr>
            <a:spLocks noGrp="1"/>
          </p:cNvSpPr>
          <p:nvPr>
            <p:ph type="body" idx="1"/>
          </p:nvPr>
        </p:nvSpPr>
        <p:spPr>
          <a:xfrm>
            <a:off x="1219200" y="3293846"/>
            <a:ext cx="7123113" cy="1676400"/>
          </a:xfrm>
        </p:spPr>
        <p:txBody>
          <a:bodyPr>
            <a:normAutofit/>
          </a:bodyPr>
          <a:lstStyle/>
          <a:p>
            <a:r>
              <a:rPr lang="en-US" dirty="0" smtClean="0"/>
              <a:t>How can you i</a:t>
            </a:r>
            <a:r>
              <a:rPr lang="en-US" dirty="0" smtClean="0"/>
              <a:t>dentify a bully?</a:t>
            </a:r>
          </a:p>
          <a:p>
            <a:r>
              <a:rPr lang="en-US" dirty="0" smtClean="0"/>
              <a:t>What makes someone a bully?</a:t>
            </a:r>
          </a:p>
          <a:p>
            <a:r>
              <a:rPr lang="en-US" dirty="0" smtClean="0"/>
              <a:t>What sounds like bullying?</a:t>
            </a:r>
          </a:p>
          <a:p>
            <a:endParaRPr lang="en-US" dirty="0"/>
          </a:p>
          <a:p>
            <a:endParaRPr lang="en-US" dirty="0" smtClean="0"/>
          </a:p>
          <a:p>
            <a:endParaRPr lang="en-US" dirty="0"/>
          </a:p>
        </p:txBody>
      </p:sp>
      <p:pic>
        <p:nvPicPr>
          <p:cNvPr id="6147" name="Picture 3" descr="C:\Users\HP\Desktop\imagesCASLS2S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2895600" cy="1581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3"/>
          </p:cNvPr>
          <p:cNvSpPr txBox="1"/>
          <p:nvPr/>
        </p:nvSpPr>
        <p:spPr>
          <a:xfrm rot="10800000" flipH="1" flipV="1">
            <a:off x="3264877" y="4785582"/>
            <a:ext cx="4190999" cy="369332"/>
          </a:xfrm>
          <a:prstGeom prst="rect">
            <a:avLst/>
          </a:prstGeom>
          <a:noFill/>
        </p:spPr>
        <p:txBody>
          <a:bodyPr wrap="square" rtlCol="0">
            <a:spAutoFit/>
          </a:bodyPr>
          <a:lstStyle/>
          <a:p>
            <a:r>
              <a:rPr lang="en-US" dirty="0" smtClean="0">
                <a:hlinkClick r:id="rId3"/>
              </a:rPr>
              <a:t>PPA Step 1</a:t>
            </a:r>
            <a:endParaRPr lang="en-US" dirty="0"/>
          </a:p>
        </p:txBody>
      </p:sp>
    </p:spTree>
    <p:extLst>
      <p:ext uri="{BB962C8B-B14F-4D97-AF65-F5344CB8AC3E}">
        <p14:creationId xmlns:p14="http://schemas.microsoft.com/office/powerpoint/2010/main" val="478943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now?</a:t>
            </a:r>
            <a:endParaRPr lang="en-US" dirty="0"/>
          </a:p>
        </p:txBody>
      </p:sp>
      <p:sp>
        <p:nvSpPr>
          <p:cNvPr id="3" name="Text Placeholder 2"/>
          <p:cNvSpPr>
            <a:spLocks noGrp="1"/>
          </p:cNvSpPr>
          <p:nvPr>
            <p:ph type="body" idx="1"/>
          </p:nvPr>
        </p:nvSpPr>
        <p:spPr>
          <a:xfrm>
            <a:off x="2057400" y="3810000"/>
            <a:ext cx="6437313" cy="1454888"/>
          </a:xfrm>
        </p:spPr>
        <p:txBody>
          <a:bodyPr>
            <a:normAutofit fontScale="92500"/>
          </a:bodyPr>
          <a:lstStyle/>
          <a:p>
            <a:r>
              <a:rPr lang="en-US" dirty="0" smtClean="0"/>
              <a:t>Our school needs to work together to stop bullying</a:t>
            </a:r>
          </a:p>
          <a:p>
            <a:r>
              <a:rPr lang="en-US" dirty="0" smtClean="0"/>
              <a:t>As a learning community, we are all responsible for keeping it safe and bully free</a:t>
            </a:r>
          </a:p>
          <a:p>
            <a:endParaRPr lang="en-US" dirty="0"/>
          </a:p>
        </p:txBody>
      </p:sp>
    </p:spTree>
    <p:extLst>
      <p:ext uri="{BB962C8B-B14F-4D97-AF65-F5344CB8AC3E}">
        <p14:creationId xmlns:p14="http://schemas.microsoft.com/office/powerpoint/2010/main" val="369926320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Text Placeholder 2"/>
          <p:cNvSpPr>
            <a:spLocks noGrp="1"/>
          </p:cNvSpPr>
          <p:nvPr>
            <p:ph type="body" idx="1"/>
          </p:nvPr>
        </p:nvSpPr>
        <p:spPr>
          <a:xfrm>
            <a:off x="381000" y="3429000"/>
            <a:ext cx="8534400" cy="2133600"/>
          </a:xfrm>
        </p:spPr>
        <p:txBody>
          <a:bodyPr>
            <a:normAutofit fontScale="47500" lnSpcReduction="20000"/>
          </a:bodyPr>
          <a:lstStyle/>
          <a:p>
            <a:r>
              <a:rPr lang="en-US" dirty="0" smtClean="0">
                <a:solidFill>
                  <a:srgbClr val="0070C0"/>
                </a:solidFill>
                <a:hlinkClick r:id="rId2"/>
              </a:rPr>
              <a:t>http://4-h.ca.uky.edu/files/STC11_Bullying_Program.pdf</a:t>
            </a:r>
            <a:endParaRPr lang="en-US" dirty="0" smtClean="0">
              <a:solidFill>
                <a:srgbClr val="0070C0"/>
              </a:solidFill>
            </a:endParaRPr>
          </a:p>
          <a:p>
            <a:endParaRPr lang="en-US" dirty="0" smtClean="0">
              <a:solidFill>
                <a:srgbClr val="0070C0"/>
              </a:solidFill>
            </a:endParaRPr>
          </a:p>
          <a:p>
            <a:r>
              <a:rPr lang="en-US" dirty="0" smtClean="0">
                <a:solidFill>
                  <a:srgbClr val="0070C0"/>
                </a:solidFill>
                <a:hlinkClick r:id="rId3"/>
              </a:rPr>
              <a:t>http://www.iu1.k12.pa.us/iss/bullying/eslessons.shtml</a:t>
            </a:r>
            <a:endParaRPr lang="en-US" dirty="0" smtClean="0">
              <a:solidFill>
                <a:srgbClr val="0070C0"/>
              </a:solidFill>
            </a:endParaRPr>
          </a:p>
          <a:p>
            <a:endParaRPr lang="en-US" dirty="0">
              <a:solidFill>
                <a:srgbClr val="0070C0"/>
              </a:solidFill>
            </a:endParaRPr>
          </a:p>
          <a:p>
            <a:r>
              <a:rPr lang="en-US" dirty="0" smtClean="0">
                <a:solidFill>
                  <a:srgbClr val="0070C0"/>
                </a:solidFill>
                <a:hlinkClick r:id="rId4"/>
              </a:rPr>
              <a:t>http://www.stopbullying.gov/kids/webisodes/</a:t>
            </a:r>
            <a:endParaRPr lang="en-US" dirty="0" smtClean="0">
              <a:solidFill>
                <a:srgbClr val="0070C0"/>
              </a:solidFill>
            </a:endParaRPr>
          </a:p>
          <a:p>
            <a:endParaRPr lang="en-US" dirty="0">
              <a:solidFill>
                <a:srgbClr val="0070C0"/>
              </a:solidFill>
              <a:hlinkClick r:id="rId5" action="ppaction://hlinksldjump"/>
            </a:endParaRPr>
          </a:p>
          <a:p>
            <a:r>
              <a:rPr lang="en-US" dirty="0" smtClean="0">
                <a:solidFill>
                  <a:srgbClr val="0070C0"/>
                </a:solidFill>
                <a:hlinkClick r:id="rId6"/>
              </a:rPr>
              <a:t>http://www.pacer.org/bullying/video/</a:t>
            </a:r>
            <a:endParaRPr lang="en-US" dirty="0" smtClean="0">
              <a:solidFill>
                <a:srgbClr val="0070C0"/>
              </a:solidFill>
            </a:endParaRPr>
          </a:p>
          <a:p>
            <a:endParaRPr lang="en-US" dirty="0" smtClean="0">
              <a:solidFill>
                <a:srgbClr val="0070C0"/>
              </a:solidFill>
            </a:endParaRPr>
          </a:p>
          <a:p>
            <a:r>
              <a:rPr lang="en-US" dirty="0" smtClean="0">
                <a:solidFill>
                  <a:srgbClr val="0070C0"/>
                </a:solidFill>
                <a:hlinkClick r:id="rId5" action="ppaction://hlinksldjump"/>
              </a:rPr>
              <a:t>https://www.google.com/search?q=kid+getting+bullied&amp;source=lnms&amp;tbm=isch&amp;sa=X&amp;ei=KIJkUtbxBreu4APExIH4Dw&amp;ved=0CAcQ_AUoAQ&amp;biw=1391&amp;bih=648#facrc=_&amp;imgdii=_&amp;imgrc=AA250AkGkWIguM%3A%3B64Zo_kWGuCV_2M%3Bhttp%253A%252F%252Fwww.gscdn.org%252Flibrary%252Fcms%252F41%252F3341.jpg%3Bhttp%253A%252F%252Fwww.greatschools.org%252Fparenting%252Fbullying%252F3285-cb-extras-3-IsYourChildBeingBullied.gs%3B330%3B220</a:t>
            </a:r>
            <a:endParaRPr lang="en-US"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3444308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5181600" cy="1828800"/>
          </a:xfrm>
        </p:spPr>
        <p:txBody>
          <a:bodyPr>
            <a:normAutofit/>
          </a:bodyPr>
          <a:lstStyle/>
          <a:p>
            <a:r>
              <a:rPr lang="en-US" dirty="0"/>
              <a:t>What is </a:t>
            </a:r>
            <a:r>
              <a:rPr lang="en-US" dirty="0" smtClean="0"/>
              <a:t>it?</a:t>
            </a:r>
            <a:endParaRPr lang="en-US" dirty="0"/>
          </a:p>
        </p:txBody>
      </p:sp>
      <p:sp>
        <p:nvSpPr>
          <p:cNvPr id="3" name="Text Placeholder 2"/>
          <p:cNvSpPr>
            <a:spLocks noGrp="1"/>
          </p:cNvSpPr>
          <p:nvPr>
            <p:ph type="body" idx="1"/>
          </p:nvPr>
        </p:nvSpPr>
        <p:spPr>
          <a:xfrm>
            <a:off x="990600" y="2931712"/>
            <a:ext cx="7620000" cy="3240488"/>
          </a:xfrm>
        </p:spPr>
        <p:txBody>
          <a:bodyPr>
            <a:normAutofit fontScale="25000" lnSpcReduction="20000"/>
          </a:bodyPr>
          <a:lstStyle/>
          <a:p>
            <a:r>
              <a:rPr lang="en-US" sz="9600" dirty="0"/>
              <a:t/>
            </a:r>
            <a:br>
              <a:rPr lang="en-US" sz="9600" dirty="0"/>
            </a:br>
            <a:r>
              <a:rPr lang="en-US" sz="9600" b="1" dirty="0"/>
              <a:t>Bullying is strong behavior that is done on purpose and that involves an imbalance of power or strength, it is repeated over time. A student  who is being bullied has a hard time defending him or herself. Bullying can happen in many ways, ; teasing or name calling (verbal bullying)  hitting (physical bullying; intimidation using gestures or social exclusion (nonverbal bullying or emotional bullying); and sending insulting messages </a:t>
            </a:r>
            <a:r>
              <a:rPr lang="en-US" sz="9600" b="1" dirty="0" smtClean="0"/>
              <a:t>by</a:t>
            </a:r>
          </a:p>
          <a:p>
            <a:r>
              <a:rPr lang="en-US" sz="9600" b="1" dirty="0" smtClean="0"/>
              <a:t> </a:t>
            </a:r>
            <a:r>
              <a:rPr lang="en-US" sz="9600" b="1" dirty="0"/>
              <a:t>e-mail (</a:t>
            </a:r>
            <a:r>
              <a:rPr lang="en-US" sz="9600" b="1" dirty="0" smtClean="0"/>
              <a:t>cyber-bullying</a:t>
            </a:r>
            <a:r>
              <a:rPr lang="en-US" sz="9600" b="1" dirty="0"/>
              <a:t>).</a:t>
            </a:r>
            <a:br>
              <a:rPr lang="en-US" sz="9600" b="1" dirty="0"/>
            </a:br>
            <a:r>
              <a:rPr lang="en-US" sz="5100" dirty="0"/>
              <a:t> </a:t>
            </a:r>
          </a:p>
        </p:txBody>
      </p:sp>
    </p:spTree>
    <p:extLst>
      <p:ext uri="{BB962C8B-B14F-4D97-AF65-F5344CB8AC3E}">
        <p14:creationId xmlns:p14="http://schemas.microsoft.com/office/powerpoint/2010/main" val="36689889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1" end="1"/>
                                            </p:txEl>
                                          </p:spTgt>
                                        </p:tgtEl>
                                        <p:attrNameLst>
                                          <p:attrName>style.color</p:attrName>
                                        </p:attrNameLst>
                                      </p:cBhvr>
                                      <p:to>
                                        <p:clrVal>
                                          <a:schemeClr val="accent2"/>
                                        </p:clrVal>
                                      </p:to>
                                    </p:set>
                                    <p:set>
                                      <p:cBhvr>
                                        <p:cTn id="11" dur="500" fill="hold"/>
                                        <p:tgtEl>
                                          <p:spTgt spid="3">
                                            <p:txEl>
                                              <p:pRg st="1" end="1"/>
                                            </p:txEl>
                                          </p:spTgt>
                                        </p:tgtEl>
                                        <p:attrNameLst>
                                          <p:attrName>fillcolor</p:attrName>
                                        </p:attrNameLst>
                                      </p:cBhvr>
                                      <p:to>
                                        <p:clrVal>
                                          <a:schemeClr val="accent2"/>
                                        </p:clrVal>
                                      </p:to>
                                    </p:set>
                                    <p:set>
                                      <p:cBhvr>
                                        <p:cTn id="12"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students say about bullying</a:t>
            </a:r>
            <a:endParaRPr lang="en-US" dirty="0"/>
          </a:p>
        </p:txBody>
      </p:sp>
      <p:pic>
        <p:nvPicPr>
          <p:cNvPr id="5" name="WhatBullyingIs.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352800" y="2819400"/>
            <a:ext cx="2438400" cy="1828800"/>
          </a:xfrm>
          <a:prstGeom prst="rect">
            <a:avLst/>
          </a:prstGeom>
        </p:spPr>
      </p:pic>
    </p:spTree>
    <p:extLst>
      <p:ext uri="{BB962C8B-B14F-4D97-AF65-F5344CB8AC3E}">
        <p14:creationId xmlns:p14="http://schemas.microsoft.com/office/powerpoint/2010/main" val="16261329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066800"/>
            <a:ext cx="7772400" cy="1828800"/>
          </a:xfrm>
        </p:spPr>
        <p:txBody>
          <a:bodyPr/>
          <a:lstStyle/>
          <a:p>
            <a:r>
              <a:rPr lang="en-US" dirty="0" smtClean="0"/>
              <a:t>Facts about bullying</a:t>
            </a:r>
            <a:endParaRPr lang="en-US" dirty="0"/>
          </a:p>
        </p:txBody>
      </p:sp>
      <p:sp>
        <p:nvSpPr>
          <p:cNvPr id="4" name="Text Placeholder 3"/>
          <p:cNvSpPr>
            <a:spLocks noGrp="1"/>
          </p:cNvSpPr>
          <p:nvPr>
            <p:ph type="body" idx="1"/>
          </p:nvPr>
        </p:nvSpPr>
        <p:spPr>
          <a:xfrm>
            <a:off x="838200" y="3429000"/>
            <a:ext cx="7656513" cy="2971800"/>
          </a:xfrm>
        </p:spPr>
        <p:txBody>
          <a:bodyPr/>
          <a:lstStyle/>
          <a:p>
            <a:r>
              <a:rPr lang="en-US" b="1" dirty="0" smtClean="0"/>
              <a:t>Thousands of students miss school every day for fear of being bullied.</a:t>
            </a:r>
          </a:p>
          <a:p>
            <a:endParaRPr lang="en-US" b="1" dirty="0" smtClean="0"/>
          </a:p>
          <a:p>
            <a:r>
              <a:rPr lang="en-US" b="1" dirty="0" smtClean="0"/>
              <a:t>Bullying has a negative impact on student learning.</a:t>
            </a:r>
          </a:p>
          <a:p>
            <a:endParaRPr lang="en-US" b="1" dirty="0" smtClean="0"/>
          </a:p>
          <a:p>
            <a:r>
              <a:rPr lang="en-US" b="1" dirty="0"/>
              <a:t>Bullying takes place most often at school and where there is no or little adult supervision.</a:t>
            </a:r>
            <a:endParaRPr lang="en-US" b="1" dirty="0" smtClean="0"/>
          </a:p>
          <a:p>
            <a:endParaRPr lang="en-US" b="1" dirty="0"/>
          </a:p>
        </p:txBody>
      </p:sp>
    </p:spTree>
    <p:extLst>
      <p:ext uri="{BB962C8B-B14F-4D97-AF65-F5344CB8AC3E}">
        <p14:creationId xmlns:p14="http://schemas.microsoft.com/office/powerpoint/2010/main" val="42129271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15890"/>
            <a:ext cx="7772400" cy="1828800"/>
          </a:xfrm>
        </p:spPr>
        <p:txBody>
          <a:bodyPr>
            <a:normAutofit fontScale="90000"/>
          </a:bodyPr>
          <a:lstStyle/>
          <a:p>
            <a:r>
              <a:rPr lang="en-US" dirty="0" smtClean="0"/>
              <a:t>What </a:t>
            </a:r>
            <a:r>
              <a:rPr lang="en-US" dirty="0" smtClean="0"/>
              <a:t>students </a:t>
            </a:r>
            <a:r>
              <a:rPr lang="en-US" dirty="0" smtClean="0"/>
              <a:t>in our school can do if they feel they </a:t>
            </a:r>
            <a:r>
              <a:rPr lang="en-US" dirty="0" smtClean="0"/>
              <a:t>are </a:t>
            </a:r>
            <a:r>
              <a:rPr lang="en-US" dirty="0" smtClean="0"/>
              <a:t>being bullied</a:t>
            </a:r>
            <a:endParaRPr lang="en-US" dirty="0"/>
          </a:p>
        </p:txBody>
      </p:sp>
      <p:sp>
        <p:nvSpPr>
          <p:cNvPr id="3" name="Text Placeholder 2"/>
          <p:cNvSpPr>
            <a:spLocks noGrp="1"/>
          </p:cNvSpPr>
          <p:nvPr>
            <p:ph type="body" idx="1"/>
          </p:nvPr>
        </p:nvSpPr>
        <p:spPr>
          <a:xfrm>
            <a:off x="3276600" y="3546231"/>
            <a:ext cx="5141913" cy="3276600"/>
          </a:xfrm>
        </p:spPr>
        <p:txBody>
          <a:bodyPr>
            <a:normAutofit fontScale="92500"/>
          </a:bodyPr>
          <a:lstStyle/>
          <a:p>
            <a:r>
              <a:rPr lang="en-US" b="1" dirty="0" smtClean="0"/>
              <a:t>Tell that person to stop , try kindness</a:t>
            </a:r>
          </a:p>
          <a:p>
            <a:endParaRPr lang="en-US" b="1" dirty="0" smtClean="0"/>
          </a:p>
          <a:p>
            <a:r>
              <a:rPr lang="en-US" b="1" dirty="0" smtClean="0"/>
              <a:t>Do not feel like a victim</a:t>
            </a:r>
          </a:p>
          <a:p>
            <a:endParaRPr lang="en-US" b="1" dirty="0" smtClean="0"/>
          </a:p>
          <a:p>
            <a:r>
              <a:rPr lang="en-US" b="1" dirty="0" smtClean="0"/>
              <a:t>Talk to your teacher, parents or available staff at your school</a:t>
            </a:r>
          </a:p>
          <a:p>
            <a:endParaRPr lang="en-US" b="1" dirty="0" smtClean="0"/>
          </a:p>
          <a:p>
            <a:r>
              <a:rPr lang="en-US" b="1" dirty="0" smtClean="0"/>
              <a:t>Do not be afraid to ask someone for help</a:t>
            </a:r>
          </a:p>
          <a:p>
            <a:endParaRPr lang="en-US" b="1" dirty="0"/>
          </a:p>
        </p:txBody>
      </p:sp>
      <p:pic>
        <p:nvPicPr>
          <p:cNvPr id="3074" name="Picture 2" descr="C:\Users\HP\Desktop\bull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85"/>
            <a:ext cx="141922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689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5169"/>
            <a:ext cx="8763000" cy="2895600"/>
          </a:xfrm>
        </p:spPr>
        <p:txBody>
          <a:bodyPr>
            <a:normAutofit fontScale="90000"/>
          </a:bodyPr>
          <a:lstStyle/>
          <a:p>
            <a:r>
              <a:rPr lang="en-US" dirty="0" smtClean="0"/>
              <a:t/>
            </a:r>
            <a:br>
              <a:rPr lang="en-US" dirty="0" smtClean="0"/>
            </a:br>
            <a:r>
              <a:rPr lang="en-US" dirty="0"/>
              <a:t/>
            </a:r>
            <a:br>
              <a:rPr lang="en-US" dirty="0"/>
            </a:br>
            <a:r>
              <a:rPr lang="en-US" dirty="0" smtClean="0"/>
              <a:t>Evaluating the current policy: What </a:t>
            </a:r>
            <a:r>
              <a:rPr lang="en-US" dirty="0"/>
              <a:t>does </a:t>
            </a:r>
            <a:r>
              <a:rPr lang="en-US" dirty="0" smtClean="0"/>
              <a:t>P.S </a:t>
            </a:r>
            <a:r>
              <a:rPr lang="en-US" dirty="0"/>
              <a:t>28 </a:t>
            </a:r>
            <a:r>
              <a:rPr lang="en-US" dirty="0" smtClean="0"/>
              <a:t>say about </a:t>
            </a:r>
            <a:r>
              <a:rPr lang="en-US" dirty="0"/>
              <a:t>bullying?</a:t>
            </a:r>
            <a:br>
              <a:rPr lang="en-US" dirty="0"/>
            </a:br>
            <a:endParaRPr lang="en-US" dirty="0"/>
          </a:p>
        </p:txBody>
      </p:sp>
      <p:sp>
        <p:nvSpPr>
          <p:cNvPr id="5" name="Text Placeholder 4"/>
          <p:cNvSpPr>
            <a:spLocks noGrp="1"/>
          </p:cNvSpPr>
          <p:nvPr>
            <p:ph type="body" idx="1"/>
          </p:nvPr>
        </p:nvSpPr>
        <p:spPr>
          <a:xfrm>
            <a:off x="990600" y="3048000"/>
            <a:ext cx="7504113" cy="3352800"/>
          </a:xfrm>
        </p:spPr>
        <p:txBody>
          <a:bodyPr>
            <a:noAutofit/>
          </a:bodyPr>
          <a:lstStyle/>
          <a:p>
            <a:endParaRPr lang="en-US" sz="2000" b="1" dirty="0"/>
          </a:p>
          <a:p>
            <a:r>
              <a:rPr lang="en-US" sz="2000" b="1" dirty="0" smtClean="0"/>
              <a:t>Our school has a zero tolerance policy for bullying</a:t>
            </a:r>
          </a:p>
          <a:p>
            <a:endParaRPr lang="en-US" sz="2000" b="1" dirty="0" smtClean="0"/>
          </a:p>
          <a:p>
            <a:r>
              <a:rPr lang="en-US" sz="2000" b="1" dirty="0" smtClean="0"/>
              <a:t>This means if you are caught bullying another student in the school you will be held accountable to the form your parents signed and returned at the beginning of the year</a:t>
            </a:r>
          </a:p>
          <a:p>
            <a:endParaRPr lang="en-US" sz="2000" b="1" dirty="0" smtClean="0"/>
          </a:p>
          <a:p>
            <a:r>
              <a:rPr lang="en-US" sz="2000" b="1" dirty="0" smtClean="0"/>
              <a:t>The form talked about how every student in this school has the right to a safe environment free from bullying </a:t>
            </a:r>
          </a:p>
          <a:p>
            <a:endParaRPr lang="en-US" sz="2000" b="1" dirty="0"/>
          </a:p>
          <a:p>
            <a:r>
              <a:rPr lang="en-US" sz="2000" b="1" dirty="0" smtClean="0"/>
              <a:t>You will be sent to the guidance office</a:t>
            </a:r>
          </a:p>
          <a:p>
            <a:endParaRPr lang="en-US" sz="2000" dirty="0"/>
          </a:p>
          <a:p>
            <a:endParaRPr lang="en-US" sz="2000" dirty="0"/>
          </a:p>
        </p:txBody>
      </p:sp>
      <p:pic>
        <p:nvPicPr>
          <p:cNvPr id="5122" name="Picture 2" descr="C:\Users\HP\Desktop\bull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57679"/>
            <a:ext cx="141922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22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Developing a solution for bullying in </a:t>
            </a:r>
            <a:r>
              <a:rPr lang="en-US" dirty="0" smtClean="0"/>
              <a:t>our school</a:t>
            </a:r>
            <a:endParaRPr lang="en-US" dirty="0"/>
          </a:p>
        </p:txBody>
      </p:sp>
      <p:sp>
        <p:nvSpPr>
          <p:cNvPr id="3" name="Text Placeholder 2"/>
          <p:cNvSpPr>
            <a:spLocks noGrp="1"/>
          </p:cNvSpPr>
          <p:nvPr>
            <p:ph type="body" idx="1"/>
          </p:nvPr>
        </p:nvSpPr>
        <p:spPr>
          <a:xfrm>
            <a:off x="2819400" y="3352800"/>
            <a:ext cx="5675313" cy="3088088"/>
          </a:xfrm>
        </p:spPr>
        <p:txBody>
          <a:bodyPr>
            <a:normAutofit fontScale="92500" lnSpcReduction="20000"/>
          </a:bodyPr>
          <a:lstStyle/>
          <a:p>
            <a:r>
              <a:rPr lang="en-US" b="1" dirty="0" smtClean="0"/>
              <a:t>Group work: Think about your schools policy on bullying. </a:t>
            </a:r>
          </a:p>
          <a:p>
            <a:endParaRPr lang="en-US" b="1" dirty="0" smtClean="0"/>
          </a:p>
          <a:p>
            <a:r>
              <a:rPr lang="en-US" b="1" dirty="0" smtClean="0"/>
              <a:t>What can you add to this policy?</a:t>
            </a:r>
          </a:p>
          <a:p>
            <a:endParaRPr lang="en-US" b="1" dirty="0" smtClean="0"/>
          </a:p>
          <a:p>
            <a:r>
              <a:rPr lang="en-US" b="1" dirty="0" smtClean="0"/>
              <a:t>Can you make this policy better?</a:t>
            </a:r>
          </a:p>
          <a:p>
            <a:endParaRPr lang="en-US" b="1" dirty="0" smtClean="0"/>
          </a:p>
          <a:p>
            <a:r>
              <a:rPr lang="en-US" b="1" dirty="0" smtClean="0"/>
              <a:t>Create a web together on chart paper to see if you can add other ideas for a better policy</a:t>
            </a:r>
          </a:p>
          <a:p>
            <a:endParaRPr lang="en-US" dirty="0"/>
          </a:p>
        </p:txBody>
      </p:sp>
      <p:pic>
        <p:nvPicPr>
          <p:cNvPr id="4098" name="Picture 2" descr="C:\Users\HP\Desktop\bull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9" y="76200"/>
            <a:ext cx="885091" cy="127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49472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Web Chart</a:t>
            </a:r>
            <a:endParaRPr lang="en-US" dirty="0"/>
          </a:p>
        </p:txBody>
      </p:sp>
      <p:sp>
        <p:nvSpPr>
          <p:cNvPr id="6" name="Oval 5"/>
          <p:cNvSpPr/>
          <p:nvPr/>
        </p:nvSpPr>
        <p:spPr>
          <a:xfrm>
            <a:off x="3733800" y="2505808"/>
            <a:ext cx="20574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Bullying Policy</a:t>
            </a:r>
            <a:endParaRPr lang="en-US" dirty="0"/>
          </a:p>
        </p:txBody>
      </p:sp>
      <p:sp>
        <p:nvSpPr>
          <p:cNvPr id="7" name="Oval 6"/>
          <p:cNvSpPr/>
          <p:nvPr/>
        </p:nvSpPr>
        <p:spPr>
          <a:xfrm>
            <a:off x="6400800" y="1447800"/>
            <a:ext cx="1752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___________________________</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02037"/>
            <a:ext cx="1808163"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042934"/>
            <a:ext cx="1752601"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2628899" y="2505808"/>
            <a:ext cx="1181101" cy="46599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799" y="3540851"/>
            <a:ext cx="762001" cy="30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flipV="1">
            <a:off x="5638799" y="2362200"/>
            <a:ext cx="1143001" cy="457200"/>
          </a:xfrm>
          <a:prstGeom prst="line">
            <a:avLst/>
          </a:prstGeom>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2521" y="3847473"/>
            <a:ext cx="1605728" cy="65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570" y="1969720"/>
            <a:ext cx="17557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09713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 will be graded as a group on your web chart</a:t>
            </a:r>
            <a:endParaRPr lang="en-US" dirty="0"/>
          </a:p>
        </p:txBody>
      </p:sp>
      <p:sp>
        <p:nvSpPr>
          <p:cNvPr id="3" name="Text Placeholder 2"/>
          <p:cNvSpPr>
            <a:spLocks noGrp="1"/>
          </p:cNvSpPr>
          <p:nvPr>
            <p:ph type="body" idx="1"/>
          </p:nvPr>
        </p:nvSpPr>
        <p:spPr>
          <a:xfrm>
            <a:off x="609600" y="3352800"/>
            <a:ext cx="7696200" cy="2743200"/>
          </a:xfrm>
        </p:spPr>
        <p:txBody>
          <a:bodyPr>
            <a:normAutofit fontScale="92500"/>
          </a:bodyPr>
          <a:lstStyle/>
          <a:p>
            <a:r>
              <a:rPr lang="en-US" b="1" dirty="0" smtClean="0"/>
              <a:t>Select a chart writer, a note taker, and a presenter, make sure everyone in your group brainstorms for ideas.</a:t>
            </a:r>
          </a:p>
          <a:p>
            <a:endParaRPr lang="en-US" b="1" dirty="0" smtClean="0"/>
          </a:p>
          <a:p>
            <a:r>
              <a:rPr lang="en-US" b="1" dirty="0" smtClean="0"/>
              <a:t>Make sure to include a clear policy on each web bubble</a:t>
            </a:r>
          </a:p>
          <a:p>
            <a:endParaRPr lang="en-US" b="1" dirty="0" smtClean="0"/>
          </a:p>
          <a:p>
            <a:r>
              <a:rPr lang="en-US" b="1" dirty="0" smtClean="0"/>
              <a:t>Spelling, complete sentences and neatness count</a:t>
            </a:r>
            <a:endParaRPr lang="en-US" b="1" dirty="0"/>
          </a:p>
          <a:p>
            <a:endParaRPr lang="en-US" b="1" dirty="0" smtClean="0"/>
          </a:p>
          <a:p>
            <a:endParaRPr lang="en-US" dirty="0" smtClean="0"/>
          </a:p>
          <a:p>
            <a:endParaRPr lang="en-US" dirty="0"/>
          </a:p>
        </p:txBody>
      </p:sp>
    </p:spTree>
    <p:extLst>
      <p:ext uri="{BB962C8B-B14F-4D97-AF65-F5344CB8AC3E}">
        <p14:creationId xmlns:p14="http://schemas.microsoft.com/office/powerpoint/2010/main" val="284016482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1570</TotalTime>
  <Words>363</Words>
  <Application>Microsoft Office PowerPoint</Application>
  <PresentationFormat>On-screen Show (4:3)</PresentationFormat>
  <Paragraphs>70</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Bullying in our school</vt:lpstr>
      <vt:lpstr>What is it?</vt:lpstr>
      <vt:lpstr>What students say about bullying</vt:lpstr>
      <vt:lpstr>Facts about bullying</vt:lpstr>
      <vt:lpstr>What students in our school can do if they feel they are being bullied</vt:lpstr>
      <vt:lpstr>  Evaluating the current policy: What does P.S 28 say about bullying? </vt:lpstr>
      <vt:lpstr>Developing a solution for bullying in our school</vt:lpstr>
      <vt:lpstr>Web Chart</vt:lpstr>
      <vt:lpstr>You will be graded as a group on your web chart</vt:lpstr>
      <vt:lpstr>                     Using the Public Policy Analyst we will take a closer look at the problem of bullying.  </vt:lpstr>
      <vt:lpstr>Define the problem</vt:lpstr>
      <vt:lpstr>What now?</vt:lpstr>
      <vt:lpstr>Citations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in the 4th Grade</dc:title>
  <dc:creator>HP</dc:creator>
  <cp:lastModifiedBy>HP</cp:lastModifiedBy>
  <cp:revision>38</cp:revision>
  <dcterms:created xsi:type="dcterms:W3CDTF">2013-10-20T17:30:53Z</dcterms:created>
  <dcterms:modified xsi:type="dcterms:W3CDTF">2014-01-05T20:35:09Z</dcterms:modified>
</cp:coreProperties>
</file>