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59" r:id="rId6"/>
    <p:sldId id="260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0573490813648301"/>
          <c:y val="0.15966275048952222"/>
          <c:w val="0.72123149606299242"/>
          <c:h val="0.73477731950172931"/>
        </c:manualLayout>
      </c:layout>
      <c:lineChart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adults</c:v>
                </c:pt>
                <c:pt idx="1">
                  <c:v>young adults</c:v>
                </c:pt>
                <c:pt idx="2">
                  <c:v>teen-agers</c:v>
                </c:pt>
                <c:pt idx="3">
                  <c:v>juveniles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6</c:v>
                </c:pt>
                <c:pt idx="2">
                  <c:v>1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adults</c:v>
                </c:pt>
                <c:pt idx="1">
                  <c:v>young adults</c:v>
                </c:pt>
                <c:pt idx="2">
                  <c:v>teen-agers</c:v>
                </c:pt>
                <c:pt idx="3">
                  <c:v>juveniles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50</c:v>
                </c:pt>
                <c:pt idx="1">
                  <c:v>20</c:v>
                </c:pt>
                <c:pt idx="2">
                  <c:v>8</c:v>
                </c:pt>
                <c:pt idx="3">
                  <c:v>80</c:v>
                </c:pt>
              </c:numCache>
            </c:numRef>
          </c:val>
        </c:ser>
        <c:marker val="1"/>
        <c:axId val="56262656"/>
        <c:axId val="56264192"/>
      </c:lineChart>
      <c:catAx>
        <c:axId val="56262656"/>
        <c:scaling>
          <c:orientation val="minMax"/>
        </c:scaling>
        <c:axPos val="b"/>
        <c:tickLblPos val="nextTo"/>
        <c:crossAx val="56264192"/>
        <c:crosses val="autoZero"/>
        <c:auto val="1"/>
        <c:lblAlgn val="ctr"/>
        <c:lblOffset val="100"/>
      </c:catAx>
      <c:valAx>
        <c:axId val="56264192"/>
        <c:scaling>
          <c:orientation val="minMax"/>
          <c:max val="0.5"/>
          <c:min val="0"/>
        </c:scaling>
        <c:axPos val="l"/>
        <c:majorGridlines/>
        <c:numFmt formatCode="0%" sourceLinked="1"/>
        <c:tickLblPos val="nextTo"/>
        <c:crossAx val="562626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16BD8-20FE-43CE-B450-905B57EA5F45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1474E-20BE-48C5-AB73-057A9DD199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1482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1474E-20BE-48C5-AB73-057A9DD199E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1474E-20BE-48C5-AB73-057A9DD199E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1474E-20BE-48C5-AB73-057A9DD199E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1474E-20BE-48C5-AB73-057A9DD199E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1474E-20BE-48C5-AB73-057A9DD199E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1474E-20BE-48C5-AB73-057A9DD199E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1474E-20BE-48C5-AB73-057A9DD199E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1474E-20BE-48C5-AB73-057A9DD199E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1474E-20BE-48C5-AB73-057A9DD199E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1474E-20BE-48C5-AB73-057A9DD199E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0AABA-C4D8-4F16-B56C-89AA421D56EE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E6F6-9B3E-4763-8497-D18A6DF01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0AABA-C4D8-4F16-B56C-89AA421D56EE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E6F6-9B3E-4763-8497-D18A6DF01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0AABA-C4D8-4F16-B56C-89AA421D56EE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E6F6-9B3E-4763-8497-D18A6DF01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0AABA-C4D8-4F16-B56C-89AA421D56EE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E6F6-9B3E-4763-8497-D18A6DF01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0AABA-C4D8-4F16-B56C-89AA421D56EE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E6F6-9B3E-4763-8497-D18A6DF01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0AABA-C4D8-4F16-B56C-89AA421D56EE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E6F6-9B3E-4763-8497-D18A6DF01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0AABA-C4D8-4F16-B56C-89AA421D56EE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E6F6-9B3E-4763-8497-D18A6DF01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0AABA-C4D8-4F16-B56C-89AA421D56EE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E6F6-9B3E-4763-8497-D18A6DF01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0AABA-C4D8-4F16-B56C-89AA421D56EE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E6F6-9B3E-4763-8497-D18A6DF01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0AABA-C4D8-4F16-B56C-89AA421D56EE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AE6F6-9B3E-4763-8497-D18A6DF01F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0AABA-C4D8-4F16-B56C-89AA421D56EE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6AE6F6-9B3E-4763-8497-D18A6DF01F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96AE6F6-9B3E-4763-8497-D18A6DF01F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8C0AABA-C4D8-4F16-B56C-89AA421D56EE}" type="datetimeFigureOut">
              <a:rPr lang="en-US" smtClean="0"/>
              <a:pPr/>
              <a:t>12/3/2013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worksheet6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betes.org/diabetes-basics/type-1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diabetes.org/diabetes-basics/type-2/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betes.org/diabetes-basics/diabetes-statistic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c.gov/html/doh/downloads/pdf/data/2003nhp-manhattanj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www2.maxwell.syr.edu/plegal/TIPS/worksheet2.html" TargetMode="External"/><Relationship Id="rId5" Type="http://schemas.openxmlformats.org/officeDocument/2006/relationships/hyperlink" Target="http://www2.maxwell.syr.edu/plegal/TIPS/worksheet1.html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anyc.org/wp-content/uploads/2012/11/diabetes_prevention_report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2.maxwell.syr.edu/plegal/TIPS/worksheet3.html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anyc.org/wp-content/uploads/2012/11/diabetes_prevention_report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hyperlink" Target="http://www.youtube.com/watch?v=yxRj9CIBLHU" TargetMode="External"/><Relationship Id="rId4" Type="http://schemas.openxmlformats.org/officeDocument/2006/relationships/hyperlink" Target="http://www.youtube.com/watch?v=2TY0XRopAn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Institutional%20and%20Policy%20Response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hyperlink" Target="http://www2.maxwell.syr.edu/plegal/TIPS/worksheet5.html" TargetMode="External"/><Relationship Id="rId4" Type="http://schemas.openxmlformats.org/officeDocument/2006/relationships/hyperlink" Target="http://www2.maxwell.syr.edu/plegal/TIPS/worksheet4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543800" cy="30511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Juvenile Diabetes: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Too High in the Heights!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By:  Mr. </a:t>
            </a:r>
            <a:r>
              <a:rPr lang="en-US" sz="2400" dirty="0" err="1" smtClean="0">
                <a:solidFill>
                  <a:schemeClr val="tx2"/>
                </a:solidFill>
              </a:rPr>
              <a:t>Badia</a:t>
            </a:r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Our Lady Queen of Martyrs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llewbadia@gmail.com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4039044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Best Public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3200" dirty="0" smtClean="0">
                <a:hlinkClick r:id="rId3"/>
              </a:rPr>
              <a:t>Worksheet #6</a:t>
            </a:r>
            <a:endParaRPr lang="en-US" sz="32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228874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>
                <a:solidFill>
                  <a:schemeClr val="tx1"/>
                </a:solidFill>
              </a:rPr>
              <a:t>What is diabetes?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Type 1  diabetes</a:t>
            </a:r>
            <a:r>
              <a:rPr lang="en-US" sz="4400" dirty="0" smtClean="0"/>
              <a:t>:</a:t>
            </a:r>
          </a:p>
          <a:p>
            <a:endParaRPr lang="en-US" sz="4400" dirty="0" smtClean="0"/>
          </a:p>
          <a:p>
            <a:endParaRPr lang="en-US" sz="4400" dirty="0" smtClean="0"/>
          </a:p>
          <a:p>
            <a:pPr marL="114300" indent="0">
              <a:buNone/>
            </a:pPr>
            <a:endParaRPr lang="en-US" sz="4400" dirty="0"/>
          </a:p>
          <a:p>
            <a:r>
              <a:rPr lang="en-US" sz="4400" dirty="0" smtClean="0">
                <a:solidFill>
                  <a:srgbClr val="FF0000"/>
                </a:solidFill>
              </a:rPr>
              <a:t>Type 2  diabetes: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1033" name="Picture 9" descr="C:\Users\Badia\AppData\Local\Microsoft\Windows\Temporary Internet Files\Content.IE5\SU32XPST\MP900442227[1]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76400"/>
            <a:ext cx="2332264" cy="1524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Badia\AppData\Local\Microsoft\Windows\Temporary Internet Files\Content.IE5\H8IA7C51\MP900400337[1]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0" y="4571226"/>
            <a:ext cx="2540000" cy="16926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069110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 Diabetes in the U. S.</a:t>
            </a:r>
            <a:endParaRPr lang="en-US" dirty="0">
              <a:hlinkClick r:id="rId3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7941240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75527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AutoShape 2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0"/>
            <a:ext cx="7772400" cy="2286000"/>
          </a:xfrm>
        </p:spPr>
        <p:txBody>
          <a:bodyPr/>
          <a:lstStyle/>
          <a:p>
            <a:pPr algn="ctr"/>
            <a:r>
              <a:rPr lang="en-US" sz="3200" b="1" i="1" dirty="0">
                <a:solidFill>
                  <a:schemeClr val="tx1"/>
                </a:solidFill>
                <a:latin typeface="Helvetica-BoldOblique" charset="0"/>
              </a:rPr>
              <a:t>The Health of Washington Heights &amp; </a:t>
            </a:r>
            <a:r>
              <a:rPr lang="en-US" sz="3200" b="1" i="1" dirty="0" err="1">
                <a:solidFill>
                  <a:schemeClr val="tx1"/>
                </a:solidFill>
                <a:latin typeface="Helvetica-BoldOblique" charset="0"/>
              </a:rPr>
              <a:t>Inwood</a:t>
            </a:r>
            <a:r>
              <a:rPr lang="en-US" sz="3200" b="1" i="1" dirty="0">
                <a:solidFill>
                  <a:schemeClr val="tx1"/>
                </a:solidFill>
                <a:latin typeface="Helvetica-BoldOblique" charset="0"/>
              </a:rPr>
              <a:t> – </a:t>
            </a:r>
            <a:br>
              <a:rPr lang="en-US" sz="3200" b="1" i="1" dirty="0">
                <a:solidFill>
                  <a:schemeClr val="tx1"/>
                </a:solidFill>
                <a:latin typeface="Helvetica-BoldOblique" charset="0"/>
              </a:rPr>
            </a:br>
            <a:r>
              <a:rPr lang="en-US" sz="3200" b="1" i="1" dirty="0">
                <a:solidFill>
                  <a:schemeClr val="tx1"/>
                </a:solidFill>
                <a:latin typeface="Helvetica-BoldOblique" charset="0"/>
              </a:rPr>
              <a:t>Manhattan Zip Codes: </a:t>
            </a:r>
            <a:br>
              <a:rPr lang="en-US" sz="3200" b="1" i="1" dirty="0">
                <a:solidFill>
                  <a:schemeClr val="tx1"/>
                </a:solidFill>
                <a:latin typeface="Helvetica-BoldOblique" charset="0"/>
              </a:rPr>
            </a:br>
            <a:r>
              <a:rPr lang="en-US" sz="3200" b="1" i="1" dirty="0">
                <a:solidFill>
                  <a:schemeClr val="tx1"/>
                </a:solidFill>
                <a:latin typeface="Helvetica-BoldOblique" charset="0"/>
              </a:rPr>
              <a:t>10032, 10033, 10040, 10031</a:t>
            </a:r>
          </a:p>
        </p:txBody>
      </p:sp>
      <p:pic>
        <p:nvPicPr>
          <p:cNvPr id="5754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514600"/>
            <a:ext cx="3657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54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2438400"/>
            <a:ext cx="3686175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Juvenile Diabetes in Washington Heights.</a:t>
            </a:r>
            <a:endParaRPr lang="en-US" dirty="0"/>
          </a:p>
        </p:txBody>
      </p:sp>
      <p:pic>
        <p:nvPicPr>
          <p:cNvPr id="4" name="Content Placeholder 3" descr="887-004-2C78A257.jpg">
            <a:hlinkClick r:id="rId3"/>
          </p:cNvPr>
          <p:cNvPicPr>
            <a:picLocks noGrp="1" noChangeAspect="1"/>
          </p:cNvPicPr>
          <p:nvPr>
            <p:ph type="pic" idx="1"/>
          </p:nvPr>
        </p:nvPicPr>
        <p:blipFill>
          <a:blip r:embed="rId4" cstate="print"/>
          <a:srcRect t="378" b="378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400" dirty="0" smtClean="0">
                <a:hlinkClick r:id="rId5"/>
              </a:rPr>
              <a:t>Worksheet #1</a:t>
            </a:r>
            <a:r>
              <a:rPr lang="en-US" sz="2400" dirty="0" smtClean="0"/>
              <a:t> </a:t>
            </a:r>
          </a:p>
          <a:p>
            <a:r>
              <a:rPr lang="en-US" sz="2400" dirty="0" smtClean="0">
                <a:hlinkClick r:id="rId6"/>
              </a:rPr>
              <a:t>Worksheet #2</a:t>
            </a:r>
            <a:endParaRPr lang="en-US" sz="24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What are the causes in the rise in juvenile diabetes?</a:t>
            </a:r>
            <a:endParaRPr lang="en-US" dirty="0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1828800"/>
            <a:ext cx="4067607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055" y="1981200"/>
            <a:ext cx="3276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457200" y="5380672"/>
            <a:ext cx="7162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Being overweight puts people at risk for heart disease and many other health problems, especially diabetes.  Latino children have the highest rate of obesity and inactivity; and  are the predominant group in the </a:t>
            </a:r>
            <a:r>
              <a:rPr lang="en-US" dirty="0"/>
              <a:t>W</a:t>
            </a:r>
            <a:r>
              <a:rPr lang="en-US" dirty="0" smtClean="0"/>
              <a:t>ashington </a:t>
            </a:r>
            <a:r>
              <a:rPr lang="en-US" dirty="0"/>
              <a:t>H</a:t>
            </a:r>
            <a:r>
              <a:rPr lang="en-US" dirty="0" smtClean="0"/>
              <a:t>eights  area.</a:t>
            </a:r>
          </a:p>
          <a:p>
            <a:r>
              <a:rPr lang="en-US" dirty="0" smtClean="0">
                <a:hlinkClick r:id="rId6"/>
              </a:rPr>
              <a:t>Worksheet #3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Problems: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Health Problem</a:t>
            </a:r>
          </a:p>
          <a:p>
            <a:r>
              <a:rPr lang="en-US" dirty="0" smtClean="0"/>
              <a:t>Highest Among Hispanic </a:t>
            </a:r>
            <a:r>
              <a:rPr lang="en-US" dirty="0"/>
              <a:t>S</a:t>
            </a:r>
            <a:r>
              <a:rPr lang="en-US" dirty="0" smtClean="0"/>
              <a:t>chool Children: affects academic and social success</a:t>
            </a:r>
          </a:p>
          <a:p>
            <a:r>
              <a:rPr lang="en-US" dirty="0" smtClean="0"/>
              <a:t>Threat to Healthcare</a:t>
            </a:r>
          </a:p>
          <a:p>
            <a:r>
              <a:rPr lang="en-US" dirty="0" smtClean="0"/>
              <a:t>Economic Problem</a:t>
            </a:r>
          </a:p>
          <a:p>
            <a:r>
              <a:rPr lang="en-US" dirty="0" smtClean="0"/>
              <a:t>Moral and Social Justice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962400"/>
            <a:ext cx="4724401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23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New York City Programs to Reduce Diabetes.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I</a:t>
            </a:r>
            <a:r>
              <a:rPr lang="en-US" b="1" dirty="0" smtClean="0"/>
              <a:t>. Efforts toward </a:t>
            </a:r>
            <a:r>
              <a:rPr lang="en-US" b="1" dirty="0"/>
              <a:t>equitable access to nutritious </a:t>
            </a:r>
            <a:r>
              <a:rPr lang="en-US" b="1" dirty="0" smtClean="0"/>
              <a:t>food</a:t>
            </a:r>
          </a:p>
          <a:p>
            <a:r>
              <a:rPr lang="en-US" dirty="0"/>
              <a:t>School Food </a:t>
            </a:r>
            <a:r>
              <a:rPr lang="en-US" dirty="0" smtClean="0"/>
              <a:t>Plus</a:t>
            </a:r>
          </a:p>
          <a:p>
            <a:r>
              <a:rPr lang="en-US" dirty="0"/>
              <a:t>New York State Farmer’s Market Nutrition </a:t>
            </a:r>
            <a:r>
              <a:rPr lang="en-US" dirty="0" smtClean="0"/>
              <a:t>Program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/>
              <a:t>II. </a:t>
            </a:r>
            <a:r>
              <a:rPr lang="en-US" b="1" dirty="0"/>
              <a:t>Efforts to increase </a:t>
            </a:r>
            <a:r>
              <a:rPr lang="en-US" b="1" dirty="0">
                <a:hlinkClick r:id="rId4"/>
              </a:rPr>
              <a:t>physical </a:t>
            </a:r>
            <a:r>
              <a:rPr lang="en-US" b="1" dirty="0" smtClean="0">
                <a:hlinkClick r:id="rId4"/>
              </a:rPr>
              <a:t>activity</a:t>
            </a:r>
            <a:endParaRPr lang="en-US" b="1" dirty="0" smtClean="0"/>
          </a:p>
          <a:p>
            <a:r>
              <a:rPr lang="en-US" dirty="0" smtClean="0"/>
              <a:t>North Manhattan </a:t>
            </a:r>
            <a:r>
              <a:rPr lang="en-US" dirty="0"/>
              <a:t>Walk our Children Program </a:t>
            </a:r>
          </a:p>
          <a:p>
            <a:r>
              <a:rPr lang="en-US" dirty="0" smtClean="0"/>
              <a:t>Shape </a:t>
            </a:r>
            <a:r>
              <a:rPr lang="en-US" dirty="0"/>
              <a:t>Up New </a:t>
            </a:r>
            <a:r>
              <a:rPr lang="en-US" dirty="0" smtClean="0"/>
              <a:t>York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III. </a:t>
            </a:r>
            <a:r>
              <a:rPr lang="en-US" b="1" dirty="0"/>
              <a:t>Improving quality and availability of health </a:t>
            </a:r>
            <a:r>
              <a:rPr lang="en-US" b="1" dirty="0" smtClean="0"/>
              <a:t>care</a:t>
            </a:r>
          </a:p>
          <a:p>
            <a:r>
              <a:rPr lang="en-US" b="1" dirty="0" smtClean="0"/>
              <a:t> </a:t>
            </a:r>
            <a:r>
              <a:rPr lang="en-US" dirty="0"/>
              <a:t>New York A1C Registry (</a:t>
            </a:r>
            <a:r>
              <a:rPr lang="en-US" dirty="0" smtClean="0"/>
              <a:t>NYCAR)</a:t>
            </a:r>
          </a:p>
          <a:p>
            <a:r>
              <a:rPr lang="en-US" dirty="0"/>
              <a:t>Visiting Nurse Service of New York’s Maternity, Newborns and Pediatrics</a:t>
            </a:r>
          </a:p>
        </p:txBody>
      </p:sp>
      <p:pic>
        <p:nvPicPr>
          <p:cNvPr id="2050" name="Picture 2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24200"/>
            <a:ext cx="2029759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43227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3" action="ppaction://hlinkfile"/>
              </a:rPr>
              <a:t>Institutional and </a:t>
            </a:r>
            <a:r>
              <a:rPr lang="en-US" dirty="0" smtClean="0">
                <a:hlinkClick r:id="rId3" action="ppaction://hlinkfile"/>
              </a:rPr>
              <a:t>Local Government Policy Responses: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NYC Food Policy Task Force and </a:t>
            </a:r>
            <a:r>
              <a:rPr lang="en-US" dirty="0" smtClean="0"/>
              <a:t>Coordinator</a:t>
            </a:r>
          </a:p>
          <a:p>
            <a:r>
              <a:rPr lang="en-US" dirty="0"/>
              <a:t>The NYC Partnership for Food and </a:t>
            </a:r>
            <a:r>
              <a:rPr lang="en-US" dirty="0" smtClean="0"/>
              <a:t>Fitness</a:t>
            </a:r>
          </a:p>
          <a:p>
            <a:r>
              <a:rPr lang="en-US" dirty="0"/>
              <a:t>CUNY Campaign Against Diabetes </a:t>
            </a:r>
            <a:endParaRPr lang="en-US" dirty="0" smtClean="0"/>
          </a:p>
          <a:p>
            <a:r>
              <a:rPr lang="en-US" dirty="0"/>
              <a:t>New York State Health </a:t>
            </a:r>
            <a:r>
              <a:rPr lang="en-US" dirty="0" smtClean="0"/>
              <a:t>Foundation</a:t>
            </a:r>
          </a:p>
          <a:p>
            <a:r>
              <a:rPr lang="en-US" dirty="0" smtClean="0"/>
              <a:t>Band on </a:t>
            </a:r>
            <a:r>
              <a:rPr lang="en-US" dirty="0"/>
              <a:t>O</a:t>
            </a:r>
            <a:r>
              <a:rPr lang="en-US" dirty="0" smtClean="0"/>
              <a:t>versized </a:t>
            </a:r>
            <a:r>
              <a:rPr lang="en-US" dirty="0"/>
              <a:t>S</a:t>
            </a:r>
            <a:r>
              <a:rPr lang="en-US" dirty="0" smtClean="0"/>
              <a:t>oft Drinks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3600" dirty="0" smtClean="0">
                <a:solidFill>
                  <a:srgbClr val="FF0000"/>
                </a:solidFill>
                <a:hlinkClick r:id="rId4"/>
              </a:rPr>
              <a:t>Worksheet #4</a:t>
            </a:r>
            <a:r>
              <a:rPr lang="en-US" sz="3600" dirty="0" smtClean="0">
                <a:solidFill>
                  <a:srgbClr val="FF0000"/>
                </a:solidFill>
              </a:rPr>
              <a:t>         </a:t>
            </a:r>
            <a:r>
              <a:rPr lang="en-US" sz="3600" dirty="0" smtClean="0">
                <a:solidFill>
                  <a:srgbClr val="FF0000"/>
                </a:solidFill>
                <a:hlinkClick r:id="rId5"/>
              </a:rPr>
              <a:t>Worksheet #5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657600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811453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667</TotalTime>
  <Words>265</Words>
  <Application>Microsoft Office PowerPoint</Application>
  <PresentationFormat>On-screen Show (4:3)</PresentationFormat>
  <Paragraphs>67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Juvenile Diabetes: Too High in the Heights!</vt:lpstr>
      <vt:lpstr>What is diabetes?</vt:lpstr>
      <vt:lpstr> Diabetes in the U. S.</vt:lpstr>
      <vt:lpstr>The Health of Washington Heights &amp; Inwood –  Manhattan Zip Codes:  10032, 10033, 10040, 10031</vt:lpstr>
      <vt:lpstr>Juvenile Diabetes in Washington Heights.</vt:lpstr>
      <vt:lpstr>What are the causes in the rise in juvenile diabetes?</vt:lpstr>
      <vt:lpstr>Social Problems:</vt:lpstr>
      <vt:lpstr>New York City Programs to Reduce Diabetes.</vt:lpstr>
      <vt:lpstr>Institutional and Local Government Policy Responses:</vt:lpstr>
      <vt:lpstr>Select Best Public Policy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 Diabetes: Too High in the Heights!</dc:title>
  <dc:creator>admin</dc:creator>
  <cp:lastModifiedBy>Jim Carroll</cp:lastModifiedBy>
  <cp:revision>51</cp:revision>
  <dcterms:created xsi:type="dcterms:W3CDTF">2013-10-24T00:34:17Z</dcterms:created>
  <dcterms:modified xsi:type="dcterms:W3CDTF">2013-12-03T20:16:28Z</dcterms:modified>
</cp:coreProperties>
</file>