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71" r:id="rId2"/>
  </p:sldMasterIdLst>
  <p:notesMasterIdLst>
    <p:notesMasterId r:id="rId22"/>
  </p:notesMasterIdLst>
  <p:handoutMasterIdLst>
    <p:handoutMasterId r:id="rId23"/>
  </p:handoutMasterIdLst>
  <p:sldIdLst>
    <p:sldId id="319" r:id="rId3"/>
    <p:sldId id="345" r:id="rId4"/>
    <p:sldId id="349" r:id="rId5"/>
    <p:sldId id="351" r:id="rId6"/>
    <p:sldId id="348" r:id="rId7"/>
    <p:sldId id="352" r:id="rId8"/>
    <p:sldId id="353" r:id="rId9"/>
    <p:sldId id="354" r:id="rId10"/>
    <p:sldId id="355" r:id="rId11"/>
    <p:sldId id="356" r:id="rId12"/>
    <p:sldId id="346" r:id="rId13"/>
    <p:sldId id="357" r:id="rId14"/>
    <p:sldId id="344" r:id="rId15"/>
    <p:sldId id="343" r:id="rId16"/>
    <p:sldId id="358" r:id="rId17"/>
    <p:sldId id="359" r:id="rId18"/>
    <p:sldId id="360" r:id="rId19"/>
    <p:sldId id="361" r:id="rId20"/>
    <p:sldId id="363" r:id="rId21"/>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024" autoAdjust="0"/>
  </p:normalViewPr>
  <p:slideViewPr>
    <p:cSldViewPr>
      <p:cViewPr>
        <p:scale>
          <a:sx n="72" d="100"/>
          <a:sy n="72" d="100"/>
        </p:scale>
        <p:origin x="-1104" y="-8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2/25/2013</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293403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2/25/2013</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269063503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Drag picture to placeholder or click icon to add</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7" name="Rectangle 6"/>
          <p:cNvSpPr>
            <a:spLocks noGrp="1"/>
          </p:cNvSpPr>
          <p:nvPr>
            <p:ph type="sldNum" sz="quarter" idx="1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dirty="0" smtClean="0"/>
              <a:t>Drag picture to placeholder or click icon to add</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dirty="0" smtClean="0"/>
              <a:t>Drag picture to placeholder or click icon to add</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dirty="0" smtClean="0"/>
              <a:t>Drag picture to placeholder or click icon to add</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6" name="Rectangle 5"/>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12" name="Rectangle 11"/>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11" name="Rectangle 10"/>
          <p:cNvSpPr>
            <a:spLocks noGrp="1"/>
          </p:cNvSpPr>
          <p:nvPr>
            <p:ph type="sldNum" sz="quarter" idx="2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smtClean="0"/>
              <a:t>Click to add caption</a:t>
            </a:r>
            <a:endParaRPr lang="en-US" dirty="0"/>
          </a:p>
        </p:txBody>
      </p:sp>
      <p:sp>
        <p:nvSpPr>
          <p:cNvPr id="8" name="Rectangle 7"/>
          <p:cNvSpPr>
            <a:spLocks noGrp="1"/>
          </p:cNvSpPr>
          <p:nvPr>
            <p:ph type="dt" sz="half" idx="33"/>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9" name="Rectangle 8"/>
          <p:cNvSpPr>
            <a:spLocks noGrp="1"/>
          </p:cNvSpPr>
          <p:nvPr>
            <p:ph type="sldNum" sz="quarter" idx="34"/>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extLst/>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7" name="Rectangle 6"/>
          <p:cNvSpPr>
            <a:spLocks noGrp="1"/>
          </p:cNvSpPr>
          <p:nvPr>
            <p:ph type="dt" sz="half" idx="24"/>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8" name="Rectangle 7"/>
          <p:cNvSpPr>
            <a:spLocks noGrp="1"/>
          </p:cNvSpPr>
          <p:nvPr>
            <p:ph type="sldNum" sz="quarter" idx="2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extLst/>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7" name="Rectangle 6"/>
          <p:cNvSpPr>
            <a:spLocks noGrp="1"/>
          </p:cNvSpPr>
          <p:nvPr>
            <p:ph type="dt" sz="half" idx="29"/>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8" name="Rectangle 7"/>
          <p:cNvSpPr>
            <a:spLocks noGrp="1"/>
          </p:cNvSpPr>
          <p:nvPr>
            <p:ph type="sldNum" sz="quarter" idx="30"/>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extLst/>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7" name="Rectangle 6"/>
          <p:cNvSpPr>
            <a:spLocks noGrp="1"/>
          </p:cNvSpPr>
          <p:nvPr>
            <p:ph type="dt" sz="half" idx="31"/>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8" name="Rectangle 7"/>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16"/>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6" name="Rectangle 5"/>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9" name="Rectangle 8"/>
          <p:cNvSpPr>
            <a:spLocks noGrp="1"/>
          </p:cNvSpPr>
          <p:nvPr>
            <p:ph type="dt" sz="half" idx="17"/>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10" name="Rectangle 9"/>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solidFill>
                  <a:schemeClr val="tx1"/>
                </a:solidFill>
                <a:latin typeface="+mn-lt"/>
                <a:ea typeface="+mn-ea"/>
                <a:cs typeface="+mn-cs"/>
              </a:rPr>
              <a:t>Drag picture to placeholder or click icon to add</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6" name="Rectangle 5"/>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31"/>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6" name="Rectangle 5"/>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pPr/>
              <a:t>2/25/2013</a:t>
            </a:fld>
            <a:endParaRPr lang="en-US" dirty="0"/>
          </a:p>
        </p:txBody>
      </p:sp>
      <p:sp>
        <p:nvSpPr>
          <p:cNvPr id="27" name="Rectangle 19"/>
          <p:cNvSpPr>
            <a:spLocks noGrp="1"/>
          </p:cNvSpPr>
          <p:nvPr>
            <p:ph type="ftr" sz="quarter" idx="11"/>
          </p:nvPr>
        </p:nvSpPr>
        <p:spPr/>
        <p:txBody>
          <a:bodyPr/>
          <a:lstStyle>
            <a:extLst/>
          </a:lstStyle>
          <a:p>
            <a:endParaRPr lang="en-US" dirty="0"/>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CB2EC6F-6501-4E04-BD6C-A8A6CABB2C5B}"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3B0023-0CED-47F7-85AE-654F0B232C2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8" name="Footer Placeholder 7"/>
          <p:cNvSpPr>
            <a:spLocks noGrp="1"/>
          </p:cNvSpPr>
          <p:nvPr>
            <p:ph type="ftr" sz="quarter" idx="11"/>
          </p:nvPr>
        </p:nvSpPr>
        <p:spPr/>
        <p:txBody>
          <a:bodyPr/>
          <a:lstStyle/>
          <a:p>
            <a:pPr algn="ctr"/>
            <a:endParaRPr lang="en-US" sz="1200" dirty="0">
              <a:solidFill>
                <a:schemeClr val="tx2"/>
              </a:solidFill>
            </a:endParaRPr>
          </a:p>
        </p:txBody>
      </p:sp>
      <p:sp>
        <p:nvSpPr>
          <p:cNvPr id="9" name="Slide Number Placeholder 8"/>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4" name="Footer Placeholder 3"/>
          <p:cNvSpPr>
            <a:spLocks noGrp="1"/>
          </p:cNvSpPr>
          <p:nvPr>
            <p:ph type="ftr" sz="quarter" idx="11"/>
          </p:nvPr>
        </p:nvSpPr>
        <p:spPr/>
        <p:txBody>
          <a:bodyPr/>
          <a:lstStyle/>
          <a:p>
            <a:pPr algn="ctr"/>
            <a:endParaRPr lang="en-US" sz="1200" dirty="0">
              <a:solidFill>
                <a:schemeClr val="tx2"/>
              </a:solidFill>
            </a:endParaRPr>
          </a:p>
        </p:txBody>
      </p:sp>
      <p:sp>
        <p:nvSpPr>
          <p:cNvPr id="5" name="Slide Number Placeholder 4"/>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dirty="0" smtClean="0"/>
              <a:t>Drag picture to placeholder or click icon to add</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2/25/2013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6" name="Footer Placeholder 5"/>
          <p:cNvSpPr>
            <a:spLocks noGrp="1"/>
          </p:cNvSpPr>
          <p:nvPr>
            <p:ph type="ftr" sz="quarter" idx="11"/>
          </p:nvPr>
        </p:nvSpPr>
        <p:spPr/>
        <p:txBody>
          <a:bodyPr/>
          <a:lstStyle/>
          <a:p>
            <a:pPr algn="ctr"/>
            <a:endParaRPr lang="en-US" sz="1200" dirty="0">
              <a:solidFill>
                <a:schemeClr val="tx2"/>
              </a:solidFill>
            </a:endParaRPr>
          </a:p>
        </p:txBody>
      </p:sp>
      <p:sp>
        <p:nvSpPr>
          <p:cNvPr id="7" name="Slide Number Placeholder 6"/>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5" name="Footer Placeholder 4"/>
          <p:cNvSpPr>
            <a:spLocks noGrp="1"/>
          </p:cNvSpPr>
          <p:nvPr>
            <p:ph type="ftr" sz="quarter" idx="11"/>
          </p:nvPr>
        </p:nvSpPr>
        <p:spPr/>
        <p:txBody>
          <a:bodyPr/>
          <a:lstStyle/>
          <a:p>
            <a:pPr algn="ctr"/>
            <a:endParaRPr lang="en-US" sz="1200" dirty="0">
              <a:solidFill>
                <a:schemeClr val="tx2"/>
              </a:solidFill>
            </a:endParaRPr>
          </a:p>
        </p:txBody>
      </p:sp>
      <p:sp>
        <p:nvSpPr>
          <p:cNvPr id="6" name="Slide Number Placeholder 5"/>
          <p:cNvSpPr>
            <a:spLocks noGrp="1"/>
          </p:cNvSpPr>
          <p:nvPr>
            <p:ph type="sldNum" sz="quarter" idx="12"/>
          </p:nvPr>
        </p:nvSpPr>
        <p:spPr/>
        <p:txBody>
          <a:body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Drag picture to placeholder or click icon to add</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dirty="0" smtClean="0"/>
              <a:t>Drag picture to placeholder or click icon to add</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Drag picture to placeholder or click icon to add</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Drag picture to placeholder or click icon to add</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Drag picture to placeholder or click icon to add</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dirty="0" smtClean="0"/>
              <a:t>Drag picture to placeholder or click icon to add</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7" name="Rectangle 6"/>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dirty="0" smtClean="0"/>
              <a:t>Drag picture to placeholder or click icon to add</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7" name="Rectangle 6"/>
          <p:cNvSpPr>
            <a:spLocks noGrp="1"/>
          </p:cNvSpPr>
          <p:nvPr>
            <p:ph type="sldNum" sz="quarter" idx="19"/>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extLst/>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dirty="0" smtClean="0"/>
              <a:t>Drag picture to placeholder or click icon to add</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dirty="0" smtClean="0"/>
              <a:t>Drag picture to placeholder or click icon to add</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7" name="Rectangle 6"/>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Drag picture to placeholder or click icon to add</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2/25/2013</a:t>
            </a:fld>
            <a:endParaRPr lang="en-US" dirty="0"/>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iming>
    <p:tnLst>
      <p:par>
        <p:cTn id="1" dur="indefinite" restart="never" nodeType="tmRoot"/>
      </p:par>
    </p:tnLst>
  </p:timing>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F30C84A2-23CF-44F5-B813-5187ED5C7D1C}" type="datetimeFigureOut">
              <a:rPr lang="en-US" sz="1200" smtClean="0">
                <a:solidFill>
                  <a:schemeClr val="tx2"/>
                </a:solidFill>
              </a:rPr>
              <a:pPr/>
              <a:t>2/25/2013</a:t>
            </a:fld>
            <a:endParaRPr lang="en-US" sz="1200" dirty="0">
              <a:solidFill>
                <a:schemeClr val="tx2"/>
              </a:solidFill>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lgn="ctr"/>
            <a:endParaRPr lang="en-US" sz="1200" dirty="0">
              <a:solidFill>
                <a:schemeClr val="tx2"/>
              </a:solidFill>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hyperlink" Target="http://www.cbnews.com/video/watch/?id=4568086n" TargetMode="Externa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letsmove.gov" TargetMode="Externa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2.maxwell.syr.edu/plegal/TIPS/worksheet2.html" TargetMode="Externa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bsnews.com/video/watch/?id=682161n" TargetMode="Externa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533400"/>
            <a:ext cx="8686800" cy="1752600"/>
          </a:xfrm>
        </p:spPr>
        <p:txBody>
          <a:bodyPr>
            <a:normAutofit fontScale="90000"/>
          </a:bodyPr>
          <a:lstStyle/>
          <a:p>
            <a:pPr algn="ctr"/>
            <a:r>
              <a:rPr lang="en-US" b="1" dirty="0" smtClean="0"/>
              <a:t> </a:t>
            </a:r>
            <a:r>
              <a:rPr lang="en-US" sz="4000" b="1" dirty="0" smtClean="0">
                <a:solidFill>
                  <a:schemeClr val="tx1"/>
                </a:solidFill>
              </a:rPr>
              <a:t>Public Policy Analyst </a:t>
            </a:r>
            <a:br>
              <a:rPr lang="en-US" sz="4000" b="1" dirty="0" smtClean="0">
                <a:solidFill>
                  <a:schemeClr val="tx1"/>
                </a:solidFill>
              </a:rPr>
            </a:br>
            <a:r>
              <a:rPr lang="en-US" sz="4000" b="1" dirty="0">
                <a:solidFill>
                  <a:schemeClr val="tx1"/>
                </a:solidFill>
              </a:rPr>
              <a:t>T</a:t>
            </a:r>
            <a:r>
              <a:rPr lang="en-US" sz="4000" b="1" dirty="0" smtClean="0">
                <a:solidFill>
                  <a:schemeClr val="tx1"/>
                </a:solidFill>
              </a:rPr>
              <a:t>he immediate and long-term effect of </a:t>
            </a:r>
            <a:r>
              <a:rPr lang="en-US" sz="4000" b="1" dirty="0" smtClean="0">
                <a:solidFill>
                  <a:schemeClr val="tx1"/>
                </a:solidFill>
              </a:rPr>
              <a:t>Child </a:t>
            </a:r>
            <a:r>
              <a:rPr lang="en-US" sz="4000" b="1" dirty="0" smtClean="0">
                <a:solidFill>
                  <a:schemeClr val="tx1"/>
                </a:solidFill>
              </a:rPr>
              <a:t>Obesity at</a:t>
            </a:r>
            <a:br>
              <a:rPr lang="en-US" sz="4000" b="1" dirty="0" smtClean="0">
                <a:solidFill>
                  <a:schemeClr val="tx1"/>
                </a:solidFill>
              </a:rPr>
            </a:br>
            <a:r>
              <a:rPr lang="en-US" sz="4000" b="1" dirty="0" smtClean="0">
                <a:solidFill>
                  <a:schemeClr val="tx1"/>
                </a:solidFill>
              </a:rPr>
              <a:t> P.S 128M The Audubon School</a:t>
            </a:r>
            <a:endParaRPr lang="en-US" sz="4000" dirty="0">
              <a:solidFill>
                <a:schemeClr val="tx1"/>
              </a:solidFill>
            </a:endParaRPr>
          </a:p>
        </p:txBody>
      </p:sp>
      <p:sp>
        <p:nvSpPr>
          <p:cNvPr id="17" name="Rectangle 16"/>
          <p:cNvSpPr>
            <a:spLocks noGrp="1"/>
          </p:cNvSpPr>
          <p:nvPr>
            <p:ph type="body" sz="quarter" idx="10"/>
          </p:nvPr>
        </p:nvSpPr>
        <p:spPr>
          <a:xfrm>
            <a:off x="2971800" y="5105400"/>
            <a:ext cx="6031358" cy="1371600"/>
          </a:xfrm>
        </p:spPr>
        <p:txBody>
          <a:bodyPr/>
          <a:lstStyle/>
          <a:p>
            <a:pPr algn="ctr"/>
            <a:r>
              <a:rPr lang="en-US" dirty="0" smtClean="0"/>
              <a:t> </a:t>
            </a:r>
            <a:r>
              <a:rPr lang="en-US" sz="3200" dirty="0" smtClean="0">
                <a:solidFill>
                  <a:srgbClr val="FF6600"/>
                </a:solidFill>
              </a:rPr>
              <a:t> by Lissette Ureña</a:t>
            </a:r>
          </a:p>
          <a:p>
            <a:pPr algn="ctr"/>
            <a:r>
              <a:rPr lang="en-US" sz="3200" dirty="0" smtClean="0">
                <a:solidFill>
                  <a:srgbClr val="FF6600"/>
                </a:solidFill>
              </a:rPr>
              <a:t>January 29, 2013  </a:t>
            </a:r>
          </a:p>
          <a:p>
            <a:pPr algn="just"/>
            <a:r>
              <a:rPr lang="en-US" sz="3200" dirty="0" smtClean="0">
                <a:solidFill>
                  <a:srgbClr val="FF6600"/>
                </a:solidFill>
              </a:rPr>
              <a:t> </a:t>
            </a:r>
            <a:r>
              <a:rPr lang="en-US" dirty="0" smtClean="0"/>
              <a:t> </a:t>
            </a:r>
            <a:endParaRPr lang="en-US" dirty="0"/>
          </a:p>
        </p:txBody>
      </p:sp>
      <p:pic>
        <p:nvPicPr>
          <p:cNvPr id="8" name="Picture 7"/>
          <p:cNvPicPr>
            <a:picLocks noChangeAspect="1"/>
          </p:cNvPicPr>
          <p:nvPr/>
        </p:nvPicPr>
        <p:blipFill>
          <a:blip r:embed="rId5"/>
          <a:stretch>
            <a:fillRect/>
          </a:stretch>
        </p:blipFill>
        <p:spPr>
          <a:xfrm>
            <a:off x="2514601" y="2376267"/>
            <a:ext cx="3429000" cy="2558562"/>
          </a:xfrm>
          <a:prstGeom prst="rect">
            <a:avLst/>
          </a:prstGeom>
        </p:spPr>
      </p:pic>
      <p:pic>
        <p:nvPicPr>
          <p:cNvPr id="2" name="07 Young, Wild &amp; Free (Karaoke Version) [Instrumental As Made Famous By Snoop Dogg Wiz Khalifa Bruno Mar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5410200"/>
            <a:ext cx="736600" cy="736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additive="base">
                                        <p:cTn id="17"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 calcmode="lin" valueType="num">
                                      <p:cBhvr additive="base">
                                        <p:cTn id="23" dur="500"/>
                                        <p:tgtEl>
                                          <p:spTgt spid="17">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 calcmode="lin" valueType="num">
                                      <p:cBhvr additive="base">
                                        <p:cTn id="29"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7">
                                            <p:txEl>
                                              <p:pRg st="2" end="2"/>
                                            </p:txEl>
                                          </p:spTgt>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4" fill="remove" display="0">
                  <p:stCondLst>
                    <p:cond delay="indefinite"/>
                  </p:stCondLst>
                  <p:endCondLst>
                    <p:cond evt="onStopAudio" delay="0">
                      <p:tgtEl>
                        <p:sldTgt/>
                      </p:tgtEl>
                    </p:cond>
                  </p:endCondLst>
                </p:cTn>
                <p:tgtEl>
                  <p:spTgt spid="2"/>
                </p:tgtEl>
              </p:cMediaNode>
            </p:audio>
          </p:childTnLst>
        </p:cTn>
      </p:par>
    </p:tnLst>
    <p:bldLst>
      <p:bldP spid="7" grpId="0"/>
      <p:bldP spid="1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4800" y="381000"/>
            <a:ext cx="2133600" cy="3505200"/>
          </a:xfrm>
          <a:prstGeom prst="rect">
            <a:avLst/>
          </a:prstGeom>
        </p:spPr>
      </p:pic>
      <p:sp>
        <p:nvSpPr>
          <p:cNvPr id="2" name="Title 1"/>
          <p:cNvSpPr>
            <a:spLocks noGrp="1"/>
          </p:cNvSpPr>
          <p:nvPr>
            <p:ph type="title"/>
          </p:nvPr>
        </p:nvSpPr>
        <p:spPr>
          <a:xfrm>
            <a:off x="1600200" y="304800"/>
            <a:ext cx="7356476" cy="1336956"/>
          </a:xfrm>
        </p:spPr>
        <p:txBody>
          <a:bodyPr/>
          <a:lstStyle/>
          <a:p>
            <a:r>
              <a:rPr lang="en-US" dirty="0" smtClean="0"/>
              <a:t>What need to be improved?</a:t>
            </a:r>
            <a:endParaRPr lang="en-US" dirty="0"/>
          </a:p>
        </p:txBody>
      </p:sp>
      <p:sp>
        <p:nvSpPr>
          <p:cNvPr id="3" name="Content Placeholder 2"/>
          <p:cNvSpPr>
            <a:spLocks noGrp="1"/>
          </p:cNvSpPr>
          <p:nvPr>
            <p:ph idx="1"/>
          </p:nvPr>
        </p:nvSpPr>
        <p:spPr>
          <a:xfrm>
            <a:off x="2209800" y="1905000"/>
            <a:ext cx="6553200" cy="3429000"/>
          </a:xfrm>
        </p:spPr>
        <p:txBody>
          <a:bodyPr>
            <a:normAutofit lnSpcReduction="10000"/>
          </a:bodyPr>
          <a:lstStyle/>
          <a:p>
            <a:pPr algn="just"/>
            <a:r>
              <a:rPr lang="en-US" dirty="0" smtClean="0"/>
              <a:t>The teachers’ consistency in following  the school’s snack policy</a:t>
            </a:r>
          </a:p>
          <a:p>
            <a:pPr algn="just"/>
            <a:r>
              <a:rPr lang="en-US" dirty="0" smtClean="0"/>
              <a:t>More water fountains around the school </a:t>
            </a:r>
          </a:p>
          <a:p>
            <a:pPr algn="just"/>
            <a:r>
              <a:rPr lang="en-US" dirty="0" smtClean="0"/>
              <a:t>More parents’ collaboration in sending healthy snack for their children to eat</a:t>
            </a:r>
          </a:p>
          <a:p>
            <a:pPr marL="0" indent="0" algn="just">
              <a:buNone/>
            </a:pPr>
            <a:r>
              <a:rPr lang="en-US" dirty="0" smtClean="0"/>
              <a:t>( additional students respond)</a:t>
            </a:r>
          </a:p>
          <a:p>
            <a:r>
              <a:rPr lang="en-US" dirty="0" smtClean="0"/>
              <a:t>______________________________</a:t>
            </a:r>
            <a:endParaRPr lang="en-US" dirty="0"/>
          </a:p>
        </p:txBody>
      </p:sp>
    </p:spTree>
    <p:extLst>
      <p:ext uri="{BB962C8B-B14F-4D97-AF65-F5344CB8AC3E}">
        <p14:creationId xmlns:p14="http://schemas.microsoft.com/office/powerpoint/2010/main" val="9032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
                                        <p:tgtEl>
                                          <p:spTgt spid="5"/>
                                        </p:tgtEl>
                                      </p:cBhvr>
                                    </p:animEffect>
                                    <p:anim calcmode="lin" valueType="num">
                                      <p:cBhvr>
                                        <p:cTn id="15" dur="400" fill="hold"/>
                                        <p:tgtEl>
                                          <p:spTgt spid="5"/>
                                        </p:tgtEl>
                                        <p:attrNameLst>
                                          <p:attrName>ppt_x</p:attrName>
                                        </p:attrNameLst>
                                      </p:cBhvr>
                                      <p:tavLst>
                                        <p:tav tm="0">
                                          <p:val>
                                            <p:strVal val="#ppt_x"/>
                                          </p:val>
                                        </p:tav>
                                        <p:tav tm="100000">
                                          <p:val>
                                            <p:strVal val="#ppt_x"/>
                                          </p:val>
                                        </p:tav>
                                      </p:tavLst>
                                    </p:anim>
                                    <p:anim calcmode="lin" valueType="num">
                                      <p:cBhvr>
                                        <p:cTn id="16" dur="400" fill="hold"/>
                                        <p:tgtEl>
                                          <p:spTgt spid="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3000"/>
                                        <p:tgtEl>
                                          <p:spTgt spid="3">
                                            <p:txEl>
                                              <p:pRg st="0" end="0"/>
                                            </p:txEl>
                                          </p:spTgt>
                                        </p:tgtEl>
                                      </p:cBhvr>
                                    </p:animEffect>
                                    <p:anim calcmode="lin" valueType="num">
                                      <p:cBhvr>
                                        <p:cTn id="24"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3000"/>
                                        <p:tgtEl>
                                          <p:spTgt spid="3">
                                            <p:txEl>
                                              <p:pRg st="1" end="1"/>
                                            </p:txEl>
                                          </p:spTgt>
                                        </p:tgtEl>
                                      </p:cBhvr>
                                    </p:animEffect>
                                    <p:anim calcmode="lin" valueType="num">
                                      <p:cBhvr>
                                        <p:cTn id="3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3000"/>
                                        <p:tgtEl>
                                          <p:spTgt spid="3">
                                            <p:txEl>
                                              <p:pRg st="2" end="2"/>
                                            </p:txEl>
                                          </p:spTgt>
                                        </p:tgtEl>
                                      </p:cBhvr>
                                    </p:animEffect>
                                    <p:anim calcmode="lin" valueType="num">
                                      <p:cBhvr>
                                        <p:cTn id="38"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3000"/>
                                        <p:tgtEl>
                                          <p:spTgt spid="3">
                                            <p:txEl>
                                              <p:pRg st="3" end="3"/>
                                            </p:txEl>
                                          </p:spTgt>
                                        </p:tgtEl>
                                      </p:cBhvr>
                                    </p:animEffect>
                                    <p:anim calcmode="lin" valueType="num">
                                      <p:cBhvr>
                                        <p:cTn id="45"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3000"/>
                                        <p:tgtEl>
                                          <p:spTgt spid="3">
                                            <p:txEl>
                                              <p:pRg st="4" end="4"/>
                                            </p:txEl>
                                          </p:spTgt>
                                        </p:tgtEl>
                                      </p:cBhvr>
                                    </p:animEffect>
                                    <p:anim calcmode="lin" valueType="num">
                                      <p:cBhvr>
                                        <p:cTn id="52"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1524000"/>
            <a:ext cx="3352799" cy="4572000"/>
          </a:xfrm>
          <a:prstGeom prst="rect">
            <a:avLst/>
          </a:prstGeom>
        </p:spPr>
      </p:pic>
      <p:pic>
        <p:nvPicPr>
          <p:cNvPr id="3" name="Picture 2"/>
          <p:cNvPicPr>
            <a:picLocks noChangeAspect="1"/>
          </p:cNvPicPr>
          <p:nvPr/>
        </p:nvPicPr>
        <p:blipFill>
          <a:blip r:embed="rId3"/>
          <a:stretch>
            <a:fillRect/>
          </a:stretch>
        </p:blipFill>
        <p:spPr>
          <a:xfrm>
            <a:off x="4267200" y="1371600"/>
            <a:ext cx="3709382" cy="2415101"/>
          </a:xfrm>
          <a:prstGeom prst="rect">
            <a:avLst/>
          </a:prstGeom>
        </p:spPr>
      </p:pic>
      <p:pic>
        <p:nvPicPr>
          <p:cNvPr id="6" name="Picture 5"/>
          <p:cNvPicPr>
            <a:picLocks noChangeAspect="1"/>
          </p:cNvPicPr>
          <p:nvPr/>
        </p:nvPicPr>
        <p:blipFill>
          <a:blip r:embed="rId4"/>
          <a:stretch>
            <a:fillRect/>
          </a:stretch>
        </p:blipFill>
        <p:spPr>
          <a:xfrm>
            <a:off x="4114800" y="3657600"/>
            <a:ext cx="3733800" cy="2514600"/>
          </a:xfrm>
          <a:prstGeom prst="rect">
            <a:avLst/>
          </a:prstGeom>
        </p:spPr>
      </p:pic>
    </p:spTree>
    <p:extLst>
      <p:ext uri="{BB962C8B-B14F-4D97-AF65-F5344CB8AC3E}">
        <p14:creationId xmlns:p14="http://schemas.microsoft.com/office/powerpoint/2010/main" val="17345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7356476" cy="1336956"/>
          </a:xfrm>
        </p:spPr>
        <p:txBody>
          <a:bodyPr/>
          <a:lstStyle/>
          <a:p>
            <a:r>
              <a:rPr lang="en-US" dirty="0" smtClean="0"/>
              <a:t>After revising our school policy…</a:t>
            </a:r>
            <a:endParaRPr lang="en-US" dirty="0"/>
          </a:p>
        </p:txBody>
      </p:sp>
      <p:sp>
        <p:nvSpPr>
          <p:cNvPr id="3" name="Content Placeholder 2"/>
          <p:cNvSpPr>
            <a:spLocks noGrp="1"/>
          </p:cNvSpPr>
          <p:nvPr>
            <p:ph idx="1"/>
          </p:nvPr>
        </p:nvSpPr>
        <p:spPr>
          <a:xfrm>
            <a:off x="1143000" y="1828800"/>
            <a:ext cx="7391400" cy="3429000"/>
          </a:xfrm>
        </p:spPr>
        <p:txBody>
          <a:bodyPr>
            <a:normAutofit/>
          </a:bodyPr>
          <a:lstStyle/>
          <a:p>
            <a:pPr marL="0" indent="0" algn="just">
              <a:buNone/>
            </a:pPr>
            <a:r>
              <a:rPr lang="en-US" dirty="0" smtClean="0"/>
              <a:t>How can our policy help us to improve the problem of obesity among our students? </a:t>
            </a:r>
            <a:endParaRPr lang="en-US" dirty="0"/>
          </a:p>
          <a:p>
            <a:pPr marL="0" indent="0" algn="just">
              <a:buNone/>
            </a:pPr>
            <a:r>
              <a:rPr lang="en-US" dirty="0" smtClean="0"/>
              <a:t>Point #1.</a:t>
            </a:r>
          </a:p>
          <a:p>
            <a:pPr marL="0" indent="0" algn="just">
              <a:buNone/>
            </a:pPr>
            <a:r>
              <a:rPr lang="en-US" dirty="0" smtClean="0"/>
              <a:t>Point #2.</a:t>
            </a:r>
          </a:p>
          <a:p>
            <a:pPr marL="0" indent="0" algn="just">
              <a:buNone/>
            </a:pPr>
            <a:r>
              <a:rPr lang="en-US" dirty="0" smtClean="0"/>
              <a:t>Point #3.</a:t>
            </a:r>
          </a:p>
          <a:p>
            <a:pPr marL="0" indent="0" algn="just">
              <a:buNone/>
            </a:pPr>
            <a:r>
              <a:rPr lang="en-US" dirty="0" smtClean="0"/>
              <a:t>Point #4.</a:t>
            </a:r>
            <a:endParaRPr lang="en-US" dirty="0"/>
          </a:p>
        </p:txBody>
      </p:sp>
    </p:spTree>
    <p:extLst>
      <p:ext uri="{BB962C8B-B14F-4D97-AF65-F5344CB8AC3E}">
        <p14:creationId xmlns:p14="http://schemas.microsoft.com/office/powerpoint/2010/main" val="294434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3000"/>
                                        <p:tgtEl>
                                          <p:spTgt spid="3">
                                            <p:txEl>
                                              <p:pRg st="3" end="3"/>
                                            </p:txEl>
                                          </p:spTgt>
                                        </p:tgtEl>
                                      </p:cBhvr>
                                    </p:animEffect>
                                    <p:anim calcmode="lin" valueType="num">
                                      <p:cBhvr>
                                        <p:cTn id="36"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3000"/>
                                        <p:tgtEl>
                                          <p:spTgt spid="3">
                                            <p:txEl>
                                              <p:pRg st="4" end="4"/>
                                            </p:txEl>
                                          </p:spTgt>
                                        </p:tgtEl>
                                      </p:cBhvr>
                                    </p:animEffect>
                                    <p:anim calcmode="lin" valueType="num">
                                      <p:cBhvr>
                                        <p:cTn id="43"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8200" y="3124200"/>
            <a:ext cx="7086600" cy="107721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hlinkClick r:id="rId2"/>
              </a:rPr>
              <a:t>http://www.cbsnews.com/video/watch/?id=4568086n</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Rectangle 8"/>
          <p:cNvSpPr/>
          <p:nvPr/>
        </p:nvSpPr>
        <p:spPr>
          <a:xfrm>
            <a:off x="381000" y="1524000"/>
            <a:ext cx="8458200" cy="1477328"/>
          </a:xfrm>
          <a:prstGeom prst="rect">
            <a:avLst/>
          </a:prstGeom>
        </p:spPr>
        <p:txBody>
          <a:bodyPr wrap="square">
            <a:spAutoFit/>
          </a:bodyPr>
          <a:lstStyle/>
          <a:p>
            <a:r>
              <a:rPr lang="en-US" b="1" dirty="0"/>
              <a:t>Obesity's Impact On Children</a:t>
            </a:r>
          </a:p>
          <a:p>
            <a:r>
              <a:rPr lang="en-US" b="1" dirty="0"/>
              <a:t>November 3, 2008 4:13 PM</a:t>
            </a:r>
          </a:p>
          <a:p>
            <a:r>
              <a:rPr lang="en-US" dirty="0"/>
              <a:t>Many obese children are finding that they are taking an increased amount of medications for diseases like diabetes, asthma, and attention deficit disorder. Dr. Jon Lapook reports.</a:t>
            </a:r>
          </a:p>
        </p:txBody>
      </p:sp>
      <p:sp>
        <p:nvSpPr>
          <p:cNvPr id="13" name="Oval Callout 12"/>
          <p:cNvSpPr/>
          <p:nvPr/>
        </p:nvSpPr>
        <p:spPr>
          <a:xfrm>
            <a:off x="6705600" y="4572000"/>
            <a:ext cx="1981200" cy="1676400"/>
          </a:xfrm>
          <a:prstGeom prst="wedgeEllipseCallout">
            <a:avLst>
              <a:gd name="adj1" fmla="val -118044"/>
              <a:gd name="adj2" fmla="val -616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FF00"/>
                </a:solidFill>
              </a:rPr>
              <a:t>I will show this video to the students </a:t>
            </a:r>
            <a:endParaRPr lang="en-US" b="1" dirty="0">
              <a:solidFill>
                <a:srgbClr val="FFFF00"/>
              </a:solidFill>
            </a:endParaRPr>
          </a:p>
        </p:txBody>
      </p:sp>
      <p:sp>
        <p:nvSpPr>
          <p:cNvPr id="14" name="Rectangle 13"/>
          <p:cNvSpPr/>
          <p:nvPr/>
        </p:nvSpPr>
        <p:spPr>
          <a:xfrm>
            <a:off x="609600" y="228600"/>
            <a:ext cx="7620000" cy="1938992"/>
          </a:xfrm>
          <a:prstGeom prst="rect">
            <a:avLst/>
          </a:prstGeom>
          <a:noFill/>
        </p:spPr>
        <p:txBody>
          <a:bodyPr wrap="square" lIns="91440" tIns="45720" rIns="91440" bIns="45720">
            <a:spAutoFit/>
          </a:bodyPr>
          <a:lstStyle/>
          <a:p>
            <a:pPr algn="ctr"/>
            <a:r>
              <a:rPr lang="en-US" sz="4000" b="1" dirty="0" smtClean="0">
                <a:ln w="12700">
                  <a:solidFill>
                    <a:schemeClr val="tx2">
                      <a:satMod val="155000"/>
                    </a:schemeClr>
                  </a:solidFill>
                  <a:prstDash val="solid"/>
                </a:ln>
                <a:solidFill>
                  <a:srgbClr val="FF4040"/>
                </a:solidFill>
                <a:effectLst>
                  <a:outerShdw blurRad="41275" dist="20320" dir="1800000" algn="tl" rotWithShape="0">
                    <a:srgbClr val="000000">
                      <a:alpha val="40000"/>
                    </a:srgbClr>
                  </a:outerShdw>
                </a:effectLst>
              </a:rPr>
              <a:t>Long Term Effect of Child Obesity!</a:t>
            </a:r>
          </a:p>
          <a:p>
            <a:pPr algn="just"/>
            <a:endParaRPr lang="en-US" sz="4000" b="1" cap="none" spc="0" dirty="0">
              <a:ln w="12700">
                <a:solidFill>
                  <a:schemeClr val="tx2">
                    <a:satMod val="155000"/>
                  </a:schemeClr>
                </a:solidFill>
                <a:prstDash val="solid"/>
              </a:ln>
              <a:solidFill>
                <a:srgbClr val="FF404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47635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anim calcmode="lin" valueType="num">
                                      <p:cBhvr>
                                        <p:cTn id="8" dur="3000" fill="hold"/>
                                        <p:tgtEl>
                                          <p:spTgt spid="14"/>
                                        </p:tgtEl>
                                        <p:attrNameLst>
                                          <p:attrName>ppt_x</p:attrName>
                                        </p:attrNameLst>
                                      </p:cBhvr>
                                      <p:tavLst>
                                        <p:tav tm="0">
                                          <p:val>
                                            <p:strVal val="#ppt_x"/>
                                          </p:val>
                                        </p:tav>
                                        <p:tav tm="100000">
                                          <p:val>
                                            <p:strVal val="#ppt_x"/>
                                          </p:val>
                                        </p:tav>
                                      </p:tavLst>
                                    </p:anim>
                                    <p:anim calcmode="lin" valueType="num">
                                      <p:cBhvr>
                                        <p:cTn id="9" dur="3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ppt_x</p:attrName>
                                        </p:attrNameLst>
                                      </p:cBhvr>
                                      <p:tavLst>
                                        <p:tav tm="0">
                                          <p:val>
                                            <p:strVal val="#ppt_x"/>
                                          </p:val>
                                        </p:tav>
                                        <p:tav tm="100000">
                                          <p:val>
                                            <p:strVal val="#ppt_x"/>
                                          </p:val>
                                        </p:tav>
                                      </p:tavLst>
                                    </p:anim>
                                    <p:anim calcmode="lin" valueType="num">
                                      <p:cBhvr>
                                        <p:cTn id="16"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3000"/>
                                        <p:tgtEl>
                                          <p:spTgt spid="8"/>
                                        </p:tgtEl>
                                      </p:cBhvr>
                                    </p:animEffect>
                                    <p:anim calcmode="lin" valueType="num">
                                      <p:cBhvr>
                                        <p:cTn id="22" dur="3000" fill="hold"/>
                                        <p:tgtEl>
                                          <p:spTgt spid="8"/>
                                        </p:tgtEl>
                                        <p:attrNameLst>
                                          <p:attrName>ppt_w</p:attrName>
                                        </p:attrNameLst>
                                      </p:cBhvr>
                                      <p:tavLst>
                                        <p:tav tm="0" fmla="#ppt_w*sin(2.5*pi*$)">
                                          <p:val>
                                            <p:fltVal val="0"/>
                                          </p:val>
                                        </p:tav>
                                        <p:tav tm="100000">
                                          <p:val>
                                            <p:fltVal val="1"/>
                                          </p:val>
                                        </p:tav>
                                      </p:tavLst>
                                    </p:anim>
                                    <p:anim calcmode="lin" valueType="num">
                                      <p:cBhvr>
                                        <p:cTn id="23" dur="3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
                                        <p:tgtEl>
                                          <p:spTgt spid="13"/>
                                        </p:tgtEl>
                                      </p:cBhvr>
                                    </p:animEffect>
                                    <p:anim calcmode="lin" valueType="num">
                                      <p:cBhvr>
                                        <p:cTn id="29" dur="400" fill="hold"/>
                                        <p:tgtEl>
                                          <p:spTgt spid="13"/>
                                        </p:tgtEl>
                                        <p:attrNameLst>
                                          <p:attrName>ppt_x</p:attrName>
                                        </p:attrNameLst>
                                      </p:cBhvr>
                                      <p:tavLst>
                                        <p:tav tm="0">
                                          <p:val>
                                            <p:strVal val="#ppt_x"/>
                                          </p:val>
                                        </p:tav>
                                        <p:tav tm="100000">
                                          <p:val>
                                            <p:strVal val="#ppt_x"/>
                                          </p:val>
                                        </p:tav>
                                      </p:tavLst>
                                    </p:anim>
                                    <p:anim calcmode="lin" valueType="num">
                                      <p:cBhvr>
                                        <p:cTn id="30" dur="400" fill="hold"/>
                                        <p:tgtEl>
                                          <p:spTgt spid="13"/>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381000"/>
            <a:ext cx="8382000" cy="6172200"/>
          </a:xfrm>
          <a:prstGeom prst="rect">
            <a:avLst/>
          </a:prstGeom>
        </p:spPr>
      </p:pic>
    </p:spTree>
    <p:extLst>
      <p:ext uri="{BB962C8B-B14F-4D97-AF65-F5344CB8AC3E}">
        <p14:creationId xmlns:p14="http://schemas.microsoft.com/office/powerpoint/2010/main" val="153122343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544" y="457200"/>
            <a:ext cx="5181600" cy="1371600"/>
          </a:xfrm>
        </p:spPr>
        <p:txBody>
          <a:bodyPr/>
          <a:lstStyle/>
          <a:p>
            <a:r>
              <a:rPr lang="en-US" dirty="0" smtClean="0"/>
              <a:t>Step 5: Develop </a:t>
            </a:r>
            <a:br>
              <a:rPr lang="en-US" dirty="0" smtClean="0"/>
            </a:br>
            <a:r>
              <a:rPr lang="en-US" dirty="0" smtClean="0"/>
              <a:t>Solutions</a:t>
            </a:r>
            <a:endParaRPr lang="en-US" dirty="0"/>
          </a:p>
        </p:txBody>
      </p:sp>
      <p:sp>
        <p:nvSpPr>
          <p:cNvPr id="3" name="Content Placeholder 2"/>
          <p:cNvSpPr>
            <a:spLocks noGrp="1"/>
          </p:cNvSpPr>
          <p:nvPr>
            <p:ph idx="1"/>
          </p:nvPr>
        </p:nvSpPr>
        <p:spPr>
          <a:xfrm>
            <a:off x="457200" y="2362200"/>
            <a:ext cx="8382000" cy="1752600"/>
          </a:xfrm>
        </p:spPr>
        <p:txBody>
          <a:bodyPr>
            <a:normAutofit/>
          </a:bodyPr>
          <a:lstStyle/>
          <a:p>
            <a:pPr marL="0" indent="0" algn="just">
              <a:buNone/>
            </a:pPr>
            <a:r>
              <a:rPr lang="en-US" sz="3600" dirty="0" smtClean="0">
                <a:effectLst>
                  <a:glow rad="139700">
                    <a:schemeClr val="accent5">
                      <a:satMod val="175000"/>
                      <a:alpha val="40000"/>
                    </a:schemeClr>
                  </a:glow>
                </a:effectLst>
              </a:rPr>
              <a:t>Lets put our thinking cap on , and think about how can we solve this problem? </a:t>
            </a:r>
            <a:endParaRPr lang="en-US" sz="3600" dirty="0">
              <a:effectLst>
                <a:glow rad="139700">
                  <a:schemeClr val="accent5">
                    <a:satMod val="175000"/>
                    <a:alpha val="40000"/>
                  </a:schemeClr>
                </a:glow>
              </a:effectLst>
            </a:endParaRPr>
          </a:p>
        </p:txBody>
      </p:sp>
      <p:pic>
        <p:nvPicPr>
          <p:cNvPr id="6" name="Picture 5"/>
          <p:cNvPicPr>
            <a:picLocks noChangeAspect="1"/>
          </p:cNvPicPr>
          <p:nvPr/>
        </p:nvPicPr>
        <p:blipFill>
          <a:blip r:embed="rId2"/>
          <a:stretch>
            <a:fillRect/>
          </a:stretch>
        </p:blipFill>
        <p:spPr>
          <a:xfrm>
            <a:off x="3810000" y="3962400"/>
            <a:ext cx="2171970" cy="2326404"/>
          </a:xfrm>
          <a:prstGeom prst="rect">
            <a:avLst/>
          </a:prstGeom>
        </p:spPr>
      </p:pic>
      <p:pic>
        <p:nvPicPr>
          <p:cNvPr id="5" name="Picture 4"/>
          <p:cNvPicPr>
            <a:picLocks noChangeAspect="1"/>
          </p:cNvPicPr>
          <p:nvPr/>
        </p:nvPicPr>
        <p:blipFill rotWithShape="1">
          <a:blip r:embed="rId3"/>
          <a:srcRect l="7428" b="8494"/>
          <a:stretch/>
        </p:blipFill>
        <p:spPr>
          <a:xfrm>
            <a:off x="381000" y="381000"/>
            <a:ext cx="3810000" cy="1905000"/>
          </a:xfrm>
          <a:prstGeom prst="rect">
            <a:avLst/>
          </a:prstGeom>
        </p:spPr>
      </p:pic>
    </p:spTree>
    <p:extLst>
      <p:ext uri="{BB962C8B-B14F-4D97-AF65-F5344CB8AC3E}">
        <p14:creationId xmlns:p14="http://schemas.microsoft.com/office/powerpoint/2010/main" val="236686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
                                        <p:tgtEl>
                                          <p:spTgt spid="5"/>
                                        </p:tgtEl>
                                      </p:cBhvr>
                                    </p:animEffect>
                                    <p:anim calcmode="lin" valueType="num">
                                      <p:cBhvr>
                                        <p:cTn id="15" dur="800" fill="hold"/>
                                        <p:tgtEl>
                                          <p:spTgt spid="5"/>
                                        </p:tgtEl>
                                        <p:attrNameLst>
                                          <p:attrName>ppt_x</p:attrName>
                                        </p:attrNameLst>
                                      </p:cBhvr>
                                      <p:tavLst>
                                        <p:tav tm="0">
                                          <p:val>
                                            <p:strVal val="#ppt_x"/>
                                          </p:val>
                                        </p:tav>
                                        <p:tav tm="100000">
                                          <p:val>
                                            <p:strVal val="#ppt_x"/>
                                          </p:val>
                                        </p:tav>
                                      </p:tavLst>
                                    </p:anim>
                                    <p:anim calcmode="lin" valueType="num">
                                      <p:cBhvr>
                                        <p:cTn id="16" dur="800" fill="hold"/>
                                        <p:tgtEl>
                                          <p:spTgt spid="5"/>
                                        </p:tgtEl>
                                        <p:attrNameLst>
                                          <p:attrName>ppt_y</p:attrName>
                                        </p:attrNameLst>
                                      </p:cBhvr>
                                      <p:tavLst>
                                        <p:tav tm="0">
                                          <p:val>
                                            <p:strVal val="#ppt_y+0.31"/>
                                          </p:val>
                                        </p:tav>
                                        <p:tav tm="100000">
                                          <p:val>
                                            <p:strVal val="#ppt_y+0.31"/>
                                          </p:val>
                                        </p:tav>
                                      </p:tavLst>
                                    </p:anim>
                                    <p:anim calcmode="lin" valueType="num">
                                      <p:cBhvr>
                                        <p:cTn id="17" dur="1200" decel="50000" fill="hold">
                                          <p:stCondLst>
                                            <p:cond delay="8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1200" decel="50000" fill="hold">
                                          <p:stCondLst>
                                            <p:cond delay="8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2000"/>
                                        <p:tgtEl>
                                          <p:spTgt spid="3">
                                            <p:txEl>
                                              <p:pRg st="0" end="0"/>
                                            </p:txEl>
                                          </p:spTgt>
                                        </p:tgtEl>
                                      </p:cBhvr>
                                    </p:animEffect>
                                    <p:anim calcmode="lin" valueType="num">
                                      <p:cBhvr>
                                        <p:cTn id="2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1336956"/>
          </a:xfrm>
        </p:spPr>
        <p:txBody>
          <a:bodyPr/>
          <a:lstStyle/>
          <a:p>
            <a:r>
              <a:rPr lang="en-US" dirty="0" smtClean="0"/>
              <a:t>Step 6: Select the Best Solutions</a:t>
            </a:r>
            <a:endParaRPr lang="en-US" dirty="0"/>
          </a:p>
        </p:txBody>
      </p:sp>
      <p:sp>
        <p:nvSpPr>
          <p:cNvPr id="3" name="Content Placeholder 2"/>
          <p:cNvSpPr>
            <a:spLocks noGrp="1"/>
          </p:cNvSpPr>
          <p:nvPr>
            <p:ph idx="1"/>
          </p:nvPr>
        </p:nvSpPr>
        <p:spPr>
          <a:xfrm>
            <a:off x="381000" y="1600200"/>
            <a:ext cx="8382000" cy="2971800"/>
          </a:xfrm>
        </p:spPr>
        <p:txBody>
          <a:bodyPr>
            <a:normAutofit lnSpcReduction="10000"/>
          </a:bodyPr>
          <a:lstStyle/>
          <a:p>
            <a:pPr marL="0" indent="0" algn="just">
              <a:buNone/>
            </a:pPr>
            <a:r>
              <a:rPr lang="en-US" dirty="0" smtClean="0">
                <a:effectLst>
                  <a:glow rad="139700">
                    <a:schemeClr val="accent5">
                      <a:satMod val="175000"/>
                      <a:alpha val="40000"/>
                    </a:schemeClr>
                  </a:glow>
                </a:effectLst>
              </a:rPr>
              <a:t>Lets examine how can this problem  of child obesity can be solved… Turn and talk to your group and come with possible solutions.</a:t>
            </a:r>
          </a:p>
          <a:p>
            <a:pPr marL="457200" indent="-457200" algn="just">
              <a:buFont typeface="+mj-lt"/>
              <a:buAutoNum type="alphaUcPeriod"/>
            </a:pPr>
            <a:r>
              <a:rPr lang="en-US" dirty="0" smtClean="0">
                <a:effectLst>
                  <a:glow rad="139700">
                    <a:schemeClr val="accent5">
                      <a:satMod val="175000"/>
                      <a:alpha val="40000"/>
                    </a:schemeClr>
                  </a:glow>
                </a:effectLst>
              </a:rPr>
              <a:t>_________________________</a:t>
            </a:r>
          </a:p>
          <a:p>
            <a:pPr marL="457200" indent="-457200" algn="just">
              <a:buFont typeface="+mj-lt"/>
              <a:buAutoNum type="alphaUcPeriod"/>
            </a:pPr>
            <a:r>
              <a:rPr lang="en-US" dirty="0" smtClean="0">
                <a:effectLst>
                  <a:glow rad="139700">
                    <a:schemeClr val="accent5">
                      <a:satMod val="175000"/>
                      <a:alpha val="40000"/>
                    </a:schemeClr>
                  </a:glow>
                </a:effectLst>
              </a:rPr>
              <a:t>_________________________</a:t>
            </a:r>
          </a:p>
          <a:p>
            <a:pPr marL="457200" indent="-457200" algn="just">
              <a:buFont typeface="+mj-lt"/>
              <a:buAutoNum type="alphaUcPeriod"/>
            </a:pPr>
            <a:r>
              <a:rPr lang="en-US" dirty="0" smtClean="0">
                <a:effectLst>
                  <a:glow rad="139700">
                    <a:schemeClr val="accent5">
                      <a:satMod val="175000"/>
                      <a:alpha val="40000"/>
                    </a:schemeClr>
                  </a:glow>
                </a:effectLst>
              </a:rPr>
              <a:t>_________________________</a:t>
            </a:r>
            <a:endParaRPr lang="en-US" dirty="0">
              <a:effectLst>
                <a:glow rad="139700">
                  <a:schemeClr val="accent5">
                    <a:satMod val="175000"/>
                    <a:alpha val="40000"/>
                  </a:schemeClr>
                </a:glow>
              </a:effectLst>
            </a:endParaRPr>
          </a:p>
          <a:p>
            <a:pPr marL="457200" indent="-457200" algn="just">
              <a:buFont typeface="+mj-lt"/>
              <a:buAutoNum type="alphaUcPeriod"/>
            </a:pPr>
            <a:endParaRPr lang="en-US" dirty="0" smtClean="0">
              <a:effectLst>
                <a:glow rad="139700">
                  <a:schemeClr val="accent5">
                    <a:satMod val="175000"/>
                    <a:alpha val="40000"/>
                  </a:schemeClr>
                </a:glow>
              </a:effectLst>
            </a:endParaRPr>
          </a:p>
          <a:p>
            <a:pPr marL="457200" indent="-457200" algn="just">
              <a:buFont typeface="+mj-lt"/>
              <a:buAutoNum type="alphaUcPeriod"/>
            </a:pPr>
            <a:endParaRPr lang="en-US" dirty="0">
              <a:effectLst>
                <a:glow rad="139700">
                  <a:schemeClr val="accent5">
                    <a:satMod val="175000"/>
                    <a:alpha val="40000"/>
                  </a:schemeClr>
                </a:glow>
              </a:effectLst>
            </a:endParaRPr>
          </a:p>
        </p:txBody>
      </p:sp>
      <p:pic>
        <p:nvPicPr>
          <p:cNvPr id="4" name="Picture 3"/>
          <p:cNvPicPr>
            <a:picLocks noChangeAspect="1"/>
          </p:cNvPicPr>
          <p:nvPr/>
        </p:nvPicPr>
        <p:blipFill>
          <a:blip r:embed="rId2"/>
          <a:stretch>
            <a:fillRect/>
          </a:stretch>
        </p:blipFill>
        <p:spPr>
          <a:xfrm>
            <a:off x="5257800" y="2667000"/>
            <a:ext cx="3289300" cy="2463800"/>
          </a:xfrm>
          <a:prstGeom prst="rect">
            <a:avLst/>
          </a:prstGeom>
        </p:spPr>
      </p:pic>
    </p:spTree>
    <p:extLst>
      <p:ext uri="{BB962C8B-B14F-4D97-AF65-F5344CB8AC3E}">
        <p14:creationId xmlns:p14="http://schemas.microsoft.com/office/powerpoint/2010/main" val="325163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anim calcmode="lin" valueType="num">
                                      <p:cBhvr>
                                        <p:cTn id="2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anim calcmode="lin" valueType="num">
                                      <p:cBhvr>
                                        <p:cTn id="2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anim calcmode="lin" valueType="num">
                                      <p:cBhvr>
                                        <p:cTn id="3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610600" cy="2971800"/>
          </a:xfrm>
        </p:spPr>
        <p:txBody>
          <a:bodyPr>
            <a:normAutofit/>
          </a:bodyPr>
          <a:lstStyle/>
          <a:p>
            <a:pPr algn="just">
              <a:buFont typeface="Wingdings" charset="2"/>
              <a:buChar char="q"/>
            </a:pPr>
            <a:r>
              <a:rPr lang="en-US" dirty="0" smtClean="0">
                <a:effectLst>
                  <a:glow rad="139700">
                    <a:schemeClr val="accent5">
                      <a:satMod val="175000"/>
                      <a:alpha val="40000"/>
                    </a:schemeClr>
                  </a:glow>
                </a:effectLst>
              </a:rPr>
              <a:t>How Feasible is this going to be for our school to implement ? Is it going to be easy for the students and staff to put this solutions in practice?</a:t>
            </a:r>
          </a:p>
          <a:p>
            <a:pPr algn="just">
              <a:buFont typeface="Wingdings" charset="2"/>
              <a:buChar char="q"/>
            </a:pPr>
            <a:r>
              <a:rPr lang="en-US" dirty="0" smtClean="0">
                <a:effectLst>
                  <a:glow rad="139700">
                    <a:schemeClr val="accent5">
                      <a:satMod val="175000"/>
                      <a:alpha val="40000"/>
                    </a:schemeClr>
                  </a:glow>
                </a:effectLst>
              </a:rPr>
              <a:t>Discuss with your team how can we make the solutions effective and productive?</a:t>
            </a:r>
          </a:p>
          <a:p>
            <a:pPr marL="0" indent="0" algn="just">
              <a:buNone/>
            </a:pPr>
            <a:endParaRPr lang="en-US" dirty="0" smtClean="0">
              <a:effectLst>
                <a:glow rad="139700">
                  <a:schemeClr val="accent5">
                    <a:satMod val="175000"/>
                    <a:alpha val="40000"/>
                  </a:schemeClr>
                </a:glow>
              </a:effectLst>
            </a:endParaRPr>
          </a:p>
          <a:p>
            <a:pPr marL="0" indent="0" algn="just">
              <a:buNone/>
            </a:pPr>
            <a:endParaRPr lang="en-US" dirty="0">
              <a:effectLst>
                <a:glow rad="139700">
                  <a:schemeClr val="accent5">
                    <a:satMod val="175000"/>
                    <a:alpha val="40000"/>
                  </a:schemeClr>
                </a:glow>
              </a:effectLst>
            </a:endParaRPr>
          </a:p>
        </p:txBody>
      </p:sp>
      <p:pic>
        <p:nvPicPr>
          <p:cNvPr id="6" name="Picture 5"/>
          <p:cNvPicPr>
            <a:picLocks noChangeAspect="1"/>
          </p:cNvPicPr>
          <p:nvPr/>
        </p:nvPicPr>
        <p:blipFill>
          <a:blip r:embed="rId2"/>
          <a:stretch>
            <a:fillRect/>
          </a:stretch>
        </p:blipFill>
        <p:spPr>
          <a:xfrm>
            <a:off x="2667000" y="3429000"/>
            <a:ext cx="4038600" cy="2973717"/>
          </a:xfrm>
          <a:prstGeom prst="rect">
            <a:avLst/>
          </a:prstGeom>
          <a:solidFill>
            <a:srgbClr val="FFFFFF">
              <a:shade val="85000"/>
            </a:srgbClr>
          </a:solidFill>
          <a:ln w="88900" cap="sq">
            <a:solidFill>
              <a:schemeClr val="accent5">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1219200" y="304800"/>
            <a:ext cx="6648650"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(Feasibility vs. Effectiveness)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15350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ppt_x</p:attrName>
                                        </p:attrNameLst>
                                      </p:cBhvr>
                                      <p:tavLst>
                                        <p:tav tm="0">
                                          <p:val>
                                            <p:strVal val="#ppt_x"/>
                                          </p:val>
                                        </p:tav>
                                        <p:tav tm="100000">
                                          <p:val>
                                            <p:strVal val="#ppt_x"/>
                                          </p:val>
                                        </p:tav>
                                      </p:tavLst>
                                    </p:anim>
                                    <p:anim calcmode="lin" valueType="num">
                                      <p:cBhvr>
                                        <p:cTn id="9" dur="3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anim calcmode="lin" valueType="num">
                                      <p:cBhvr>
                                        <p:cTn id="2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200" y="2590800"/>
            <a:ext cx="7924800" cy="1676400"/>
          </a:xfrm>
        </p:spPr>
        <p:txBody>
          <a:bodyPr/>
          <a:lstStyle/>
          <a:p>
            <a:pPr algn="just"/>
            <a:endParaRPr lang="en-US" dirty="0" smtClean="0"/>
          </a:p>
          <a:p>
            <a:pPr algn="just"/>
            <a:endParaRPr lang="en-US" dirty="0"/>
          </a:p>
          <a:p>
            <a:pPr algn="just"/>
            <a:endParaRPr lang="en-US" dirty="0" smtClean="0"/>
          </a:p>
          <a:p>
            <a:pPr algn="just"/>
            <a:endParaRPr lang="en-US" dirty="0"/>
          </a:p>
          <a:p>
            <a:pPr algn="just"/>
            <a:r>
              <a:rPr lang="en-US" dirty="0" smtClean="0"/>
              <a:t> </a:t>
            </a:r>
          </a:p>
          <a:p>
            <a:pPr algn="just"/>
            <a:endParaRPr lang="en-US" sz="2400" dirty="0"/>
          </a:p>
          <a:p>
            <a:pPr algn="just"/>
            <a:endParaRPr lang="en-US" sz="2400" dirty="0" smtClean="0"/>
          </a:p>
          <a:p>
            <a:pPr algn="just"/>
            <a:endParaRPr lang="en-US" sz="2400" dirty="0"/>
          </a:p>
          <a:p>
            <a:pPr algn="just"/>
            <a:endParaRPr lang="en-US" sz="2400" dirty="0" smtClean="0"/>
          </a:p>
          <a:p>
            <a:pPr algn="just"/>
            <a:endParaRPr lang="en-US" sz="2400" dirty="0"/>
          </a:p>
          <a:p>
            <a:pPr algn="just"/>
            <a:endParaRPr lang="en-US" sz="2400" dirty="0" smtClean="0"/>
          </a:p>
          <a:p>
            <a:pPr algn="just"/>
            <a:endParaRPr lang="en-US" sz="2400" dirty="0"/>
          </a:p>
          <a:p>
            <a:pPr algn="just"/>
            <a:endParaRPr lang="en-US" sz="2400" dirty="0" smtClean="0"/>
          </a:p>
          <a:p>
            <a:pPr algn="just"/>
            <a:endParaRPr lang="en-US" sz="2400" dirty="0"/>
          </a:p>
          <a:p>
            <a:pPr algn="just"/>
            <a:endParaRPr lang="en-US" sz="2400" dirty="0" smtClean="0"/>
          </a:p>
          <a:p>
            <a:pPr algn="just"/>
            <a:endParaRPr lang="en-US" sz="2400" dirty="0"/>
          </a:p>
          <a:p>
            <a:pPr algn="just"/>
            <a:endParaRPr lang="en-US" sz="2400" dirty="0" smtClean="0"/>
          </a:p>
          <a:p>
            <a:pPr algn="just"/>
            <a:endParaRPr lang="en-US" sz="2400" dirty="0"/>
          </a:p>
          <a:p>
            <a:pPr algn="just"/>
            <a:r>
              <a:rPr lang="en-US" sz="2400" dirty="0" smtClean="0"/>
              <a:t>As a follow up, the students will research for other possible solutions to the problem for homework. Also, we will watch for the next class session  the film </a:t>
            </a:r>
            <a:r>
              <a:rPr lang="en-US" sz="2400" i="1" dirty="0" smtClean="0"/>
              <a:t>Super Size Me.</a:t>
            </a:r>
            <a:endParaRPr lang="en-US" sz="2400" dirty="0"/>
          </a:p>
        </p:txBody>
      </p:sp>
      <p:pic>
        <p:nvPicPr>
          <p:cNvPr id="4" name="Picture 3"/>
          <p:cNvPicPr>
            <a:picLocks noChangeAspect="1"/>
          </p:cNvPicPr>
          <p:nvPr/>
        </p:nvPicPr>
        <p:blipFill>
          <a:blip r:embed="rId2"/>
          <a:stretch>
            <a:fillRect/>
          </a:stretch>
        </p:blipFill>
        <p:spPr>
          <a:xfrm>
            <a:off x="3810000" y="3962400"/>
            <a:ext cx="2297841" cy="2645714"/>
          </a:xfrm>
          <a:prstGeom prst="rect">
            <a:avLst/>
          </a:prstGeom>
          <a:solidFill>
            <a:srgbClr val="FFFFFF">
              <a:shade val="85000"/>
            </a:srgbClr>
          </a:solidFill>
          <a:ln w="88900" cap="sq">
            <a:solidFill>
              <a:srgbClr val="BFF9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124200" y="685800"/>
            <a:ext cx="5658370"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Looking Forward </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8" name="Picture 7"/>
          <p:cNvPicPr>
            <a:picLocks noChangeAspect="1"/>
          </p:cNvPicPr>
          <p:nvPr/>
        </p:nvPicPr>
        <p:blipFill>
          <a:blip r:embed="rId3"/>
          <a:stretch>
            <a:fillRect/>
          </a:stretch>
        </p:blipFill>
        <p:spPr>
          <a:xfrm>
            <a:off x="381000" y="609600"/>
            <a:ext cx="2495550" cy="1828800"/>
          </a:xfrm>
          <a:prstGeom prst="rect">
            <a:avLst/>
          </a:prstGeom>
          <a:solidFill>
            <a:srgbClr val="FFFFFF">
              <a:shade val="85000"/>
            </a:srgbClr>
          </a:solidFill>
          <a:ln w="88900" cap="sq">
            <a:solidFill>
              <a:schemeClr val="accent5">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0119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
                                        <p:tgtEl>
                                          <p:spTgt spid="8"/>
                                        </p:tgtEl>
                                      </p:cBhvr>
                                    </p:animEffect>
                                    <p:anim calcmode="lin" valueType="num">
                                      <p:cBhvr>
                                        <p:cTn id="15" dur="400" fill="hold"/>
                                        <p:tgtEl>
                                          <p:spTgt spid="8"/>
                                        </p:tgtEl>
                                        <p:attrNameLst>
                                          <p:attrName>ppt_x</p:attrName>
                                        </p:attrNameLst>
                                      </p:cBhvr>
                                      <p:tavLst>
                                        <p:tav tm="0">
                                          <p:val>
                                            <p:strVal val="#ppt_x"/>
                                          </p:val>
                                        </p:tav>
                                        <p:tav tm="100000">
                                          <p:val>
                                            <p:strVal val="#ppt_x"/>
                                          </p:val>
                                        </p:tav>
                                      </p:tavLst>
                                    </p:anim>
                                    <p:anim calcmode="lin" valueType="num">
                                      <p:cBhvr>
                                        <p:cTn id="16" dur="400" fill="hold"/>
                                        <p:tgtEl>
                                          <p:spTgt spid="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anim calcmode="lin" valueType="num">
                                      <p:cBhvr>
                                        <p:cTn id="24"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18" end="18"/>
                                            </p:txEl>
                                          </p:spTgt>
                                        </p:tgtEl>
                                        <p:attrNameLst>
                                          <p:attrName>style.visibility</p:attrName>
                                        </p:attrNameLst>
                                      </p:cBhvr>
                                      <p:to>
                                        <p:strVal val="visible"/>
                                      </p:to>
                                    </p:set>
                                    <p:animEffect transition="in" filter="fade">
                                      <p:cBhvr>
                                        <p:cTn id="30" dur="2000"/>
                                        <p:tgtEl>
                                          <p:spTgt spid="3">
                                            <p:txEl>
                                              <p:pRg st="18" end="18"/>
                                            </p:txEl>
                                          </p:spTgt>
                                        </p:tgtEl>
                                      </p:cBhvr>
                                    </p:animEffect>
                                    <p:anim calcmode="lin" valueType="num">
                                      <p:cBhvr>
                                        <p:cTn id="31" dur="2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32" dur="2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33400" y="1371600"/>
            <a:ext cx="7924800" cy="2362200"/>
          </a:xfrm>
        </p:spPr>
        <p:txBody>
          <a:bodyPr/>
          <a:lstStyle/>
          <a:p>
            <a:pPr algn="just"/>
            <a:endParaRPr lang="en-US" dirty="0" smtClean="0"/>
          </a:p>
          <a:p>
            <a:pPr algn="just"/>
            <a:endParaRPr lang="en-US" dirty="0"/>
          </a:p>
          <a:p>
            <a:pPr algn="just"/>
            <a:endParaRPr lang="en-US" dirty="0" smtClean="0"/>
          </a:p>
          <a:p>
            <a:pPr algn="just"/>
            <a:endParaRPr lang="en-US" dirty="0"/>
          </a:p>
          <a:p>
            <a:pPr algn="just"/>
            <a:r>
              <a:rPr lang="en-US" dirty="0" smtClean="0"/>
              <a:t> </a:t>
            </a:r>
          </a:p>
          <a:p>
            <a:pPr algn="just"/>
            <a:endParaRPr lang="en-US" sz="2400" dirty="0"/>
          </a:p>
          <a:p>
            <a:pPr algn="just"/>
            <a:endParaRPr lang="en-US" sz="2400" dirty="0" smtClean="0"/>
          </a:p>
          <a:p>
            <a:pPr algn="just"/>
            <a:endParaRPr lang="en-US" sz="2400" dirty="0"/>
          </a:p>
          <a:p>
            <a:pPr algn="just"/>
            <a:endParaRPr lang="en-US" sz="2400" dirty="0" smtClean="0"/>
          </a:p>
          <a:p>
            <a:pPr algn="just"/>
            <a:endParaRPr lang="en-US" sz="2400" dirty="0"/>
          </a:p>
          <a:p>
            <a:pPr algn="just"/>
            <a:endParaRPr lang="en-US" sz="2400" dirty="0" smtClean="0"/>
          </a:p>
          <a:p>
            <a:pPr algn="just"/>
            <a:endParaRPr lang="en-US" sz="2400" dirty="0"/>
          </a:p>
          <a:p>
            <a:pPr algn="just"/>
            <a:r>
              <a:rPr lang="en-US" sz="2400" dirty="0" smtClean="0"/>
              <a:t>We will learn about the </a:t>
            </a:r>
            <a:r>
              <a:rPr lang="en-US" sz="2400" i="1" dirty="0"/>
              <a:t>Let's Move</a:t>
            </a:r>
            <a:r>
              <a:rPr lang="en-US" sz="2400" i="1" dirty="0" smtClean="0"/>
              <a:t>! First Lady </a:t>
            </a:r>
            <a:r>
              <a:rPr lang="en-US" sz="2400" dirty="0" smtClean="0"/>
              <a:t>Michelle Obama’s</a:t>
            </a:r>
            <a:r>
              <a:rPr lang="en-US" sz="2400" i="1" dirty="0" smtClean="0"/>
              <a:t> </a:t>
            </a:r>
            <a:r>
              <a:rPr lang="en-US" sz="2400" i="1" dirty="0"/>
              <a:t>initiative </a:t>
            </a:r>
            <a:r>
              <a:rPr lang="en-US" sz="2400" i="1" dirty="0" smtClean="0"/>
              <a:t>to </a:t>
            </a:r>
            <a:r>
              <a:rPr lang="en-US" sz="2400" i="1" dirty="0"/>
              <a:t>combat childhood </a:t>
            </a:r>
            <a:r>
              <a:rPr lang="en-US" sz="2400" i="1" dirty="0" smtClean="0"/>
              <a:t>obesity, not only to solve the problem in  our school as students, but also to extend our solution to help  our community as productive citizens.</a:t>
            </a:r>
            <a:endParaRPr lang="en-US" sz="2400" dirty="0"/>
          </a:p>
          <a:p>
            <a:pPr algn="just"/>
            <a:endParaRPr lang="en-US" sz="2400" dirty="0"/>
          </a:p>
        </p:txBody>
      </p:sp>
      <p:sp>
        <p:nvSpPr>
          <p:cNvPr id="5" name="Rectangle 4"/>
          <p:cNvSpPr/>
          <p:nvPr/>
        </p:nvSpPr>
        <p:spPr>
          <a:xfrm>
            <a:off x="1234562" y="304800"/>
            <a:ext cx="6694461" cy="1077218"/>
          </a:xfrm>
          <a:prstGeom prst="rect">
            <a:avLst/>
          </a:prstGeom>
          <a:noFill/>
        </p:spPr>
        <p:txBody>
          <a:bodyPr wrap="none" lIns="91440" tIns="45720" rIns="91440" bIns="45720">
            <a:spAutoFit/>
          </a:bodyPr>
          <a:lstStyle/>
          <a:p>
            <a:pPr algn="ctr"/>
            <a:r>
              <a:rPr lang="en-US" sz="32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You have done a magnificent job, </a:t>
            </a:r>
          </a:p>
          <a:p>
            <a:pPr algn="ctr"/>
            <a:r>
              <a:rPr lang="en-US" sz="32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Now it is time to Think Ahead!</a:t>
            </a:r>
            <a:endParaRPr lang="en-US" sz="32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6" name="Picture 5">
            <a:hlinkClick r:id="rId2"/>
          </p:cNvPr>
          <p:cNvPicPr>
            <a:picLocks noChangeAspect="1"/>
          </p:cNvPicPr>
          <p:nvPr/>
        </p:nvPicPr>
        <p:blipFill>
          <a:blip r:embed="rId3"/>
          <a:stretch>
            <a:fillRect/>
          </a:stretch>
        </p:blipFill>
        <p:spPr>
          <a:xfrm>
            <a:off x="2209800" y="3505200"/>
            <a:ext cx="3810000" cy="2743200"/>
          </a:xfrm>
          <a:prstGeom prst="rect">
            <a:avLst/>
          </a:prstGeom>
          <a:solidFill>
            <a:srgbClr val="FFFFFF">
              <a:shade val="85000"/>
            </a:srgbClr>
          </a:solidFill>
          <a:ln w="88900" cap="sq">
            <a:solidFill>
              <a:srgbClr val="FFD2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ular Callout 6"/>
          <p:cNvSpPr/>
          <p:nvPr/>
        </p:nvSpPr>
        <p:spPr>
          <a:xfrm>
            <a:off x="6781800" y="3810000"/>
            <a:ext cx="2209800" cy="1447800"/>
          </a:xfrm>
          <a:prstGeom prst="wedgeRoundRectCallout">
            <a:avLst>
              <a:gd name="adj1" fmla="val -68003"/>
              <a:gd name="adj2" fmla="val 28103"/>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rgbClr val="FF0000"/>
                </a:solidFill>
              </a:rPr>
              <a:t>Click on the picture to read and learn more about Let’s Move initiative! </a:t>
            </a:r>
            <a:endParaRPr lang="en-US" dirty="0">
              <a:solidFill>
                <a:srgbClr val="FF0000"/>
              </a:solidFill>
            </a:endParaRPr>
          </a:p>
        </p:txBody>
      </p:sp>
    </p:spTree>
    <p:extLst>
      <p:ext uri="{BB962C8B-B14F-4D97-AF65-F5344CB8AC3E}">
        <p14:creationId xmlns:p14="http://schemas.microsoft.com/office/powerpoint/2010/main" val="3261074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2000"/>
                                        <p:tgtEl>
                                          <p:spTgt spid="3">
                                            <p:txEl>
                                              <p:pRg st="4" end="4"/>
                                            </p:txEl>
                                          </p:spTgt>
                                        </p:tgtEl>
                                      </p:cBhvr>
                                    </p:animEffect>
                                    <p:anim calcmode="lin" valueType="num">
                                      <p:cBhvr>
                                        <p:cTn id="15"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animEffect transition="in" filter="fade">
                                      <p:cBhvr>
                                        <p:cTn id="21" dur="2000"/>
                                        <p:tgtEl>
                                          <p:spTgt spid="3">
                                            <p:txEl>
                                              <p:pRg st="12" end="12"/>
                                            </p:txEl>
                                          </p:spTgt>
                                        </p:tgtEl>
                                      </p:cBhvr>
                                    </p:animEffect>
                                    <p:anim calcmode="lin" valueType="num">
                                      <p:cBhvr>
                                        <p:cTn id="22" dur="2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ppt_w</p:attrName>
                                        </p:attrNameLst>
                                      </p:cBhvr>
                                      <p:tavLst>
                                        <p:tav tm="0" fmla="#ppt_w*sin(2.5*pi*$)">
                                          <p:val>
                                            <p:fltVal val="0"/>
                                          </p:val>
                                        </p:tav>
                                        <p:tav tm="100000">
                                          <p:val>
                                            <p:fltVal val="1"/>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
                                        <p:tgtEl>
                                          <p:spTgt spid="7"/>
                                        </p:tgtEl>
                                      </p:cBhvr>
                                    </p:animEffect>
                                    <p:anim calcmode="lin" valueType="num">
                                      <p:cBhvr>
                                        <p:cTn id="36" dur="800" fill="hold"/>
                                        <p:tgtEl>
                                          <p:spTgt spid="7"/>
                                        </p:tgtEl>
                                        <p:attrNameLst>
                                          <p:attrName>ppt_x</p:attrName>
                                        </p:attrNameLst>
                                      </p:cBhvr>
                                      <p:tavLst>
                                        <p:tav tm="0">
                                          <p:val>
                                            <p:strVal val="#ppt_x"/>
                                          </p:val>
                                        </p:tav>
                                        <p:tav tm="100000">
                                          <p:val>
                                            <p:strVal val="#ppt_x"/>
                                          </p:val>
                                        </p:tav>
                                      </p:tavLst>
                                    </p:anim>
                                    <p:anim calcmode="lin" valueType="num">
                                      <p:cBhvr>
                                        <p:cTn id="37" dur="800" fill="hold"/>
                                        <p:tgtEl>
                                          <p:spTgt spid="7"/>
                                        </p:tgtEl>
                                        <p:attrNameLst>
                                          <p:attrName>ppt_y</p:attrName>
                                        </p:attrNameLst>
                                      </p:cBhvr>
                                      <p:tavLst>
                                        <p:tav tm="0">
                                          <p:val>
                                            <p:strVal val="#ppt_y+0.31"/>
                                          </p:val>
                                        </p:tav>
                                        <p:tav tm="100000">
                                          <p:val>
                                            <p:strVal val="#ppt_y+0.31"/>
                                          </p:val>
                                        </p:tav>
                                      </p:tavLst>
                                    </p:anim>
                                    <p:anim calcmode="lin" valueType="num">
                                      <p:cBhvr>
                                        <p:cTn id="38" dur="1200" decel="50000" fill="hold">
                                          <p:stCondLst>
                                            <p:cond delay="8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1200" decel="50000" fill="hold">
                                          <p:stCondLst>
                                            <p:cond delay="8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91891" y="3048000"/>
            <a:ext cx="4465909" cy="3124200"/>
          </a:xfrm>
          <a:prstGeom prst="rect">
            <a:avLst/>
          </a:prstGeom>
        </p:spPr>
      </p:pic>
      <p:sp>
        <p:nvSpPr>
          <p:cNvPr id="9" name="Rectangle 8"/>
          <p:cNvSpPr/>
          <p:nvPr/>
        </p:nvSpPr>
        <p:spPr>
          <a:xfrm rot="20257912">
            <a:off x="663178" y="961534"/>
            <a:ext cx="3397837" cy="1754327"/>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latin typeface="Abadi MT Condensed Extra Bold"/>
                <a:cs typeface="Abadi MT Condensed Extra Bold"/>
              </a:rPr>
              <a:t>Child </a:t>
            </a:r>
            <a:r>
              <a:rPr lang="en-US" sz="5400" b="1" dirty="0" smtClean="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latin typeface="Abadi MT Condensed Extra Bold"/>
                <a:cs typeface="Abadi MT Condensed Extra Bold"/>
              </a:rPr>
              <a:t>Obesity!</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adi MT Condensed Extra Bold"/>
                <a:cs typeface="Abadi MT Condensed Extra Bold"/>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badi MT Condensed Extra Bold"/>
              <a:cs typeface="Abadi MT Condensed Extra Bold"/>
            </a:endParaRPr>
          </a:p>
        </p:txBody>
      </p:sp>
      <p:pic>
        <p:nvPicPr>
          <p:cNvPr id="12" name="Picture 11"/>
          <p:cNvPicPr>
            <a:picLocks noChangeAspect="1"/>
          </p:cNvPicPr>
          <p:nvPr/>
        </p:nvPicPr>
        <p:blipFill>
          <a:blip r:embed="rId3"/>
          <a:stretch>
            <a:fillRect/>
          </a:stretch>
        </p:blipFill>
        <p:spPr>
          <a:xfrm>
            <a:off x="5257800" y="1219200"/>
            <a:ext cx="3581400" cy="2984500"/>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a:stretch>
            <a:fillRect/>
          </a:stretch>
        </p:blipFill>
        <p:spPr>
          <a:xfrm>
            <a:off x="5257800" y="4267200"/>
            <a:ext cx="3581400" cy="1828800"/>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itle 1"/>
          <p:cNvSpPr txBox="1">
            <a:spLocks/>
          </p:cNvSpPr>
          <p:nvPr/>
        </p:nvSpPr>
        <p:spPr>
          <a:xfrm>
            <a:off x="533400" y="228600"/>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smtClean="0"/>
              <a:t>Step 1:Define the Problem</a:t>
            </a:r>
            <a:endParaRPr lang="en-US" dirty="0"/>
          </a:p>
        </p:txBody>
      </p:sp>
    </p:spTree>
    <p:extLst>
      <p:ext uri="{BB962C8B-B14F-4D97-AF65-F5344CB8AC3E}">
        <p14:creationId xmlns:p14="http://schemas.microsoft.com/office/powerpoint/2010/main" val="313808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3000" fill="hold"/>
                                        <p:tgtEl>
                                          <p:spTgt spid="16"/>
                                        </p:tgtEl>
                                        <p:attrNameLst>
                                          <p:attrName>ppt_x</p:attrName>
                                        </p:attrNameLst>
                                      </p:cBhvr>
                                      <p:tavLst>
                                        <p:tav tm="0">
                                          <p:val>
                                            <p:strVal val="#ppt_x"/>
                                          </p:val>
                                        </p:tav>
                                        <p:tav tm="100000">
                                          <p:val>
                                            <p:strVal val="#ppt_x"/>
                                          </p:val>
                                        </p:tav>
                                      </p:tavLst>
                                    </p:anim>
                                    <p:anim calcmode="lin" valueType="num">
                                      <p:cBhvr additive="base">
                                        <p:cTn id="8" dur="3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3000" fill="hold"/>
                                        <p:tgtEl>
                                          <p:spTgt spid="9"/>
                                        </p:tgtEl>
                                        <p:attrNameLst>
                                          <p:attrName>ppt_w</p:attrName>
                                        </p:attrNameLst>
                                      </p:cBhvr>
                                      <p:tavLst>
                                        <p:tav tm="0">
                                          <p:val>
                                            <p:fltVal val="0"/>
                                          </p:val>
                                        </p:tav>
                                        <p:tav tm="100000">
                                          <p:val>
                                            <p:strVal val="#ppt_w"/>
                                          </p:val>
                                        </p:tav>
                                      </p:tavLst>
                                    </p:anim>
                                    <p:anim calcmode="lin" valueType="num">
                                      <p:cBhvr>
                                        <p:cTn id="14" dur="3000" fill="hold"/>
                                        <p:tgtEl>
                                          <p:spTgt spid="9"/>
                                        </p:tgtEl>
                                        <p:attrNameLst>
                                          <p:attrName>ppt_h</p:attrName>
                                        </p:attrNameLst>
                                      </p:cBhvr>
                                      <p:tavLst>
                                        <p:tav tm="0">
                                          <p:val>
                                            <p:fltVal val="0"/>
                                          </p:val>
                                        </p:tav>
                                        <p:tav tm="100000">
                                          <p:val>
                                            <p:strVal val="#ppt_h"/>
                                          </p:val>
                                        </p:tav>
                                      </p:tavLst>
                                    </p:anim>
                                    <p:anim calcmode="lin" valueType="num">
                                      <p:cBhvr>
                                        <p:cTn id="15" dur="3000" fill="hold"/>
                                        <p:tgtEl>
                                          <p:spTgt spid="9"/>
                                        </p:tgtEl>
                                        <p:attrNameLst>
                                          <p:attrName>style.rotation</p:attrName>
                                        </p:attrNameLst>
                                      </p:cBhvr>
                                      <p:tavLst>
                                        <p:tav tm="0">
                                          <p:val>
                                            <p:fltVal val="360"/>
                                          </p:val>
                                        </p:tav>
                                        <p:tav tm="100000">
                                          <p:val>
                                            <p:fltVal val="0"/>
                                          </p:val>
                                        </p:tav>
                                      </p:tavLst>
                                    </p:anim>
                                    <p:animEffect transition="in" filter="fade">
                                      <p:cBhvr>
                                        <p:cTn id="16" dur="3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nodeType="clickEffect">
                                  <p:stCondLst>
                                    <p:cond delay="0"/>
                                  </p:stCondLst>
                                  <p:childTnLst>
                                    <p:animScale>
                                      <p:cBhvr>
                                        <p:cTn id="31"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09800" y="838200"/>
            <a:ext cx="4724400" cy="4724400"/>
          </a:xfrm>
          <a:prstGeom prst="rect">
            <a:avLst/>
          </a:prstGeom>
        </p:spPr>
      </p:pic>
      <p:sp>
        <p:nvSpPr>
          <p:cNvPr id="10" name="TextBox 9"/>
          <p:cNvSpPr txBox="1"/>
          <p:nvPr/>
        </p:nvSpPr>
        <p:spPr>
          <a:xfrm>
            <a:off x="1600200" y="762000"/>
            <a:ext cx="6400800" cy="830997"/>
          </a:xfrm>
          <a:prstGeom prst="rect">
            <a:avLst/>
          </a:prstGeom>
          <a:noFill/>
        </p:spPr>
        <p:txBody>
          <a:bodyPr wrap="square" rtlCol="0">
            <a:spAutoFit/>
          </a:bodyPr>
          <a:lstStyle/>
          <a:p>
            <a:pPr algn="ctr"/>
            <a:r>
              <a:rPr lang="en-US" sz="2400" dirty="0" smtClean="0">
                <a:effectLst>
                  <a:glow rad="228600">
                    <a:schemeClr val="accent4">
                      <a:satMod val="175000"/>
                      <a:alpha val="40000"/>
                    </a:schemeClr>
                  </a:glow>
                </a:effectLst>
                <a:latin typeface="Abadi MT Condensed Extra Bold"/>
                <a:cs typeface="Abadi MT Condensed Extra Bold"/>
              </a:rPr>
              <a:t>Which child do you think will run faster on a race?Why? Explain…  </a:t>
            </a:r>
            <a:endParaRPr lang="en-US" sz="2400" dirty="0">
              <a:effectLst>
                <a:glow rad="228600">
                  <a:schemeClr val="accent4">
                    <a:satMod val="175000"/>
                    <a:alpha val="40000"/>
                  </a:schemeClr>
                </a:glow>
              </a:effectLst>
              <a:latin typeface="Abadi MT Condensed Extra Bold"/>
              <a:cs typeface="Abadi MT Condensed Extra Bold"/>
            </a:endParaRPr>
          </a:p>
        </p:txBody>
      </p:sp>
    </p:spTree>
    <p:extLst>
      <p:ext uri="{BB962C8B-B14F-4D97-AF65-F5344CB8AC3E}">
        <p14:creationId xmlns:p14="http://schemas.microsoft.com/office/powerpoint/2010/main" val="171696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ppt_x"/>
                                          </p:val>
                                        </p:tav>
                                        <p:tav tm="100000">
                                          <p:val>
                                            <p:strVal val="#ppt_x"/>
                                          </p:val>
                                        </p:tav>
                                      </p:tavLst>
                                    </p:anim>
                                    <p:anim calcmode="lin" valueType="num">
                                      <p:cBhvr additive="base">
                                        <p:cTn id="8"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7315200" cy="1336956"/>
          </a:xfrm>
        </p:spPr>
        <p:txBody>
          <a:bodyPr/>
          <a:lstStyle/>
          <a:p>
            <a:r>
              <a:rPr lang="en-US" dirty="0" smtClean="0"/>
              <a:t>Step 2: Gather the Evidence</a:t>
            </a:r>
            <a:endParaRPr lang="en-US" dirty="0"/>
          </a:p>
        </p:txBody>
      </p:sp>
      <p:sp>
        <p:nvSpPr>
          <p:cNvPr id="3" name="TextBox 2"/>
          <p:cNvSpPr txBox="1"/>
          <p:nvPr/>
        </p:nvSpPr>
        <p:spPr>
          <a:xfrm>
            <a:off x="533400" y="2514600"/>
            <a:ext cx="8153400" cy="2862322"/>
          </a:xfrm>
          <a:prstGeom prst="rect">
            <a:avLst/>
          </a:prstGeom>
          <a:noFill/>
        </p:spPr>
        <p:txBody>
          <a:bodyPr wrap="square" rtlCol="0">
            <a:spAutoFit/>
          </a:bodyPr>
          <a:lstStyle/>
          <a:p>
            <a:r>
              <a:rPr lang="en-US" sz="2000" b="1" dirty="0" smtClean="0"/>
              <a:t>Turn and talk  to your partner about the type of snacks you see your classmates bring to our school during the snack time in your classroom or in the cafeteria at lunch time? </a:t>
            </a:r>
          </a:p>
          <a:p>
            <a:endParaRPr lang="en-US" sz="2000" b="1" dirty="0"/>
          </a:p>
          <a:p>
            <a:r>
              <a:rPr lang="en-US" sz="2000" b="1" dirty="0" smtClean="0"/>
              <a:t>Make a list of the different food items that are brought to our school for snack:</a:t>
            </a:r>
          </a:p>
          <a:p>
            <a:pPr marL="342900" indent="-342900">
              <a:buFont typeface="Wingdings" charset="2"/>
              <a:buChar char="Ø"/>
            </a:pPr>
            <a:r>
              <a:rPr lang="en-US" sz="2000" b="1" dirty="0" smtClean="0"/>
              <a:t>________________</a:t>
            </a:r>
          </a:p>
          <a:p>
            <a:pPr marL="342900" indent="-342900">
              <a:buFont typeface="Wingdings" charset="2"/>
              <a:buChar char="Ø"/>
            </a:pPr>
            <a:r>
              <a:rPr lang="en-US" sz="2000" b="1" dirty="0" smtClean="0"/>
              <a:t>________________</a:t>
            </a:r>
          </a:p>
          <a:p>
            <a:endParaRPr lang="en-US" sz="2000" b="1" dirty="0"/>
          </a:p>
        </p:txBody>
      </p:sp>
      <p:sp>
        <p:nvSpPr>
          <p:cNvPr id="5" name="Rectangle 4"/>
          <p:cNvSpPr/>
          <p:nvPr/>
        </p:nvSpPr>
        <p:spPr>
          <a:xfrm>
            <a:off x="2743200" y="1752600"/>
            <a:ext cx="4332937" cy="707886"/>
          </a:xfrm>
          <a:prstGeom prst="rect">
            <a:avLst/>
          </a:prstGeom>
          <a:noFill/>
        </p:spPr>
        <p:txBody>
          <a:bodyPr wrap="none" lIns="91440" tIns="45720" rIns="91440" bIns="45720">
            <a:spAutoFit/>
          </a:bodyPr>
          <a:lstStyle/>
          <a:p>
            <a:pPr algn="ctr"/>
            <a:r>
              <a:rPr lang="en-US" sz="4000" b="1" cap="none" spc="0" dirty="0" smtClean="0">
                <a:ln w="12700">
                  <a:solidFill>
                    <a:schemeClr val="tx2">
                      <a:satMod val="155000"/>
                    </a:schemeClr>
                  </a:solidFill>
                  <a:prstDash val="solid"/>
                </a:ln>
                <a:solidFill>
                  <a:srgbClr val="FF6600"/>
                </a:solidFill>
                <a:effectLst>
                  <a:outerShdw blurRad="41275" dist="20320" dir="1800000" algn="tl" rotWithShape="0">
                    <a:srgbClr val="000000">
                      <a:alpha val="40000"/>
                    </a:srgbClr>
                  </a:outerShdw>
                </a:effectLst>
              </a:rPr>
              <a:t>Accountable talk</a:t>
            </a:r>
            <a:endParaRPr lang="en-US" sz="4000" b="1" cap="none" spc="0" dirty="0">
              <a:ln w="12700">
                <a:solidFill>
                  <a:schemeClr val="tx2">
                    <a:satMod val="155000"/>
                  </a:schemeClr>
                </a:solidFill>
                <a:prstDash val="solid"/>
              </a:ln>
              <a:solidFill>
                <a:srgbClr val="FF6600"/>
              </a:solidFill>
              <a:effectLst>
                <a:outerShdw blurRad="41275" dist="20320" dir="1800000" algn="tl" rotWithShape="0">
                  <a:srgbClr val="000000">
                    <a:alpha val="40000"/>
                  </a:srgbClr>
                </a:outerShdw>
              </a:effectLst>
            </a:endParaRPr>
          </a:p>
        </p:txBody>
      </p:sp>
      <p:sp>
        <p:nvSpPr>
          <p:cNvPr id="9" name="Rectangle 8"/>
          <p:cNvSpPr/>
          <p:nvPr/>
        </p:nvSpPr>
        <p:spPr>
          <a:xfrm>
            <a:off x="1371600" y="5105400"/>
            <a:ext cx="6629400" cy="369332"/>
          </a:xfrm>
          <a:prstGeom prst="rect">
            <a:avLst/>
          </a:prstGeom>
        </p:spPr>
        <p:txBody>
          <a:bodyPr wrap="square">
            <a:spAutoFit/>
          </a:bodyPr>
          <a:lstStyle/>
          <a:p>
            <a:r>
              <a:rPr lang="en-US"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2"/>
              </a:rPr>
              <a:t>Worksheet2: "Gathering Evidence of the problem"(HTML</a:t>
            </a:r>
            <a:r>
              <a:rPr lang="en-US" b="1" u="sng" dirty="0">
                <a:hlinkClick r:id="rId2"/>
              </a:rPr>
              <a:t>)</a:t>
            </a:r>
          </a:p>
        </p:txBody>
      </p:sp>
      <p:pic>
        <p:nvPicPr>
          <p:cNvPr id="4" name="Picture 3"/>
          <p:cNvPicPr>
            <a:picLocks noChangeAspect="1"/>
          </p:cNvPicPr>
          <p:nvPr/>
        </p:nvPicPr>
        <p:blipFill>
          <a:blip r:embed="rId3"/>
          <a:stretch>
            <a:fillRect/>
          </a:stretch>
        </p:blipFill>
        <p:spPr>
          <a:xfrm>
            <a:off x="304800" y="304800"/>
            <a:ext cx="2246826" cy="2019300"/>
          </a:xfrm>
          <a:prstGeom prst="rect">
            <a:avLst/>
          </a:prstGeom>
        </p:spPr>
      </p:pic>
    </p:spTree>
    <p:extLst>
      <p:ext uri="{BB962C8B-B14F-4D97-AF65-F5344CB8AC3E}">
        <p14:creationId xmlns:p14="http://schemas.microsoft.com/office/powerpoint/2010/main" val="414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ppt_x"/>
                                          </p:val>
                                        </p:tav>
                                        <p:tav tm="100000">
                                          <p:val>
                                            <p:strVal val="#ppt_x"/>
                                          </p:val>
                                        </p:tav>
                                      </p:tavLst>
                                    </p:anim>
                                    <p:anim calcmode="lin" valueType="num">
                                      <p:cBhvr additive="base">
                                        <p:cTn id="14"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3000"/>
                                        <p:tgtEl>
                                          <p:spTgt spid="3"/>
                                        </p:tgtEl>
                                      </p:cBhvr>
                                    </p:animEffect>
                                    <p:anim calcmode="lin" valueType="num">
                                      <p:cBhvr>
                                        <p:cTn id="20" dur="3000" fill="hold"/>
                                        <p:tgtEl>
                                          <p:spTgt spid="3"/>
                                        </p:tgtEl>
                                        <p:attrNameLst>
                                          <p:attrName>ppt_x</p:attrName>
                                        </p:attrNameLst>
                                      </p:cBhvr>
                                      <p:tavLst>
                                        <p:tav tm="0">
                                          <p:val>
                                            <p:strVal val="#ppt_x"/>
                                          </p:val>
                                        </p:tav>
                                        <p:tav tm="100000">
                                          <p:val>
                                            <p:strVal val="#ppt_x"/>
                                          </p:val>
                                        </p:tav>
                                      </p:tavLst>
                                    </p:anim>
                                    <p:anim calcmode="lin" valueType="num">
                                      <p:cBhvr>
                                        <p:cTn id="21" dur="3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3"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300"/>
                                        <p:tgtEl>
                                          <p:spTgt spid="9"/>
                                        </p:tgtEl>
                                      </p:cBhvr>
                                    </p:animEffect>
                                    <p:anim calcmode="lin" valueType="num">
                                      <p:cBhvr>
                                        <p:cTn id="27" dur="1200" fill="hold"/>
                                        <p:tgtEl>
                                          <p:spTgt spid="9"/>
                                        </p:tgtEl>
                                        <p:attrNameLst>
                                          <p:attrName>ppt_x</p:attrName>
                                        </p:attrNameLst>
                                      </p:cBhvr>
                                      <p:tavLst>
                                        <p:tav tm="0">
                                          <p:val>
                                            <p:strVal val="#ppt_x"/>
                                          </p:val>
                                        </p:tav>
                                        <p:tav tm="100000">
                                          <p:val>
                                            <p:strVal val="#ppt_x"/>
                                          </p:val>
                                        </p:tav>
                                      </p:tavLst>
                                    </p:anim>
                                    <p:anim calcmode="lin" valueType="num">
                                      <p:cBhvr>
                                        <p:cTn id="28" dur="1200" fill="hold"/>
                                        <p:tgtEl>
                                          <p:spTgt spid="9"/>
                                        </p:tgtEl>
                                        <p:attrNameLst>
                                          <p:attrName>ppt_y</p:attrName>
                                        </p:attrNameLst>
                                      </p:cBhvr>
                                      <p:tavLst>
                                        <p:tav tm="0">
                                          <p:val>
                                            <p:strVal val="#ppt_y+0.31"/>
                                          </p:val>
                                        </p:tav>
                                        <p:tav tm="100000">
                                          <p:val>
                                            <p:strVal val="#ppt_y+0.31"/>
                                          </p:val>
                                        </p:tav>
                                      </p:tavLst>
                                    </p:anim>
                                    <p:anim calcmode="lin" valueType="num">
                                      <p:cBhvr>
                                        <p:cTn id="29" dur="1800" decel="50000" fill="hold">
                                          <p:stCondLst>
                                            <p:cond delay="12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1800" decel="50000" fill="hold">
                                          <p:stCondLst>
                                            <p:cond delay="12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3581400"/>
            <a:ext cx="7772400" cy="954107"/>
          </a:xfrm>
          <a:prstGeom prst="rect">
            <a:avLst/>
          </a:prstGeom>
        </p:spPr>
        <p:txBody>
          <a:bodyPr wrap="square">
            <a:spAutoFit/>
          </a:bodyPr>
          <a:lstStyle/>
          <a:p>
            <a:r>
              <a:rPr lang="en-US" sz="2800" dirty="0">
                <a:hlinkClick r:id="rId2"/>
              </a:rPr>
              <a:t>http://www.cbsnews.com/video/watch/?id=682161n</a:t>
            </a:r>
            <a:endParaRPr lang="en-US" sz="2800" dirty="0"/>
          </a:p>
        </p:txBody>
      </p:sp>
      <p:sp>
        <p:nvSpPr>
          <p:cNvPr id="8" name="Rectangle 7"/>
          <p:cNvSpPr/>
          <p:nvPr/>
        </p:nvSpPr>
        <p:spPr>
          <a:xfrm>
            <a:off x="609600" y="381000"/>
            <a:ext cx="7772400" cy="584775"/>
          </a:xfrm>
          <a:prstGeom prst="rect">
            <a:avLst/>
          </a:prstGeom>
        </p:spPr>
        <p:txBody>
          <a:bodyPr wrap="square">
            <a:spAutoFit/>
          </a:bodyPr>
          <a:lstStyle/>
          <a:p>
            <a:pPr algn="ctr"/>
            <a:r>
              <a:rPr lang="en-US" sz="3200" b="1" dirty="0" smtClean="0"/>
              <a:t>The </a:t>
            </a:r>
            <a:r>
              <a:rPr lang="en-US" sz="3200" b="1" dirty="0"/>
              <a:t>immediate </a:t>
            </a:r>
            <a:r>
              <a:rPr lang="en-US" sz="3200" b="1" dirty="0" smtClean="0"/>
              <a:t>effect </a:t>
            </a:r>
            <a:r>
              <a:rPr lang="en-US" sz="3200" b="1" dirty="0"/>
              <a:t>of </a:t>
            </a:r>
            <a:r>
              <a:rPr lang="en-US" sz="3200" b="1" dirty="0" smtClean="0"/>
              <a:t>Child Obesity</a:t>
            </a:r>
            <a:r>
              <a:rPr lang="en-US" sz="3200" b="1" dirty="0" smtClean="0"/>
              <a:t>!</a:t>
            </a:r>
            <a:endParaRPr lang="en-US" sz="3200" dirty="0"/>
          </a:p>
        </p:txBody>
      </p:sp>
      <p:sp>
        <p:nvSpPr>
          <p:cNvPr id="9" name="Oval Callout 8"/>
          <p:cNvSpPr/>
          <p:nvPr/>
        </p:nvSpPr>
        <p:spPr>
          <a:xfrm>
            <a:off x="4419600" y="4648200"/>
            <a:ext cx="4114800" cy="1447800"/>
          </a:xfrm>
          <a:prstGeom prst="wedgeEllipseCallout">
            <a:avLst>
              <a:gd name="adj1" fmla="val -35356"/>
              <a:gd name="adj2" fmla="val -70315"/>
            </a:avLst>
          </a:prstGeom>
          <a:ln>
            <a:solidFill>
              <a:schemeClr val="accent6">
                <a:lumMod val="40000"/>
                <a:lumOff val="6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solidFill>
                  <a:schemeClr val="tx1"/>
                </a:solidFill>
              </a:rPr>
              <a:t>I will show this video as an example of immediate effect</a:t>
            </a:r>
            <a:endParaRPr lang="en-US" dirty="0">
              <a:solidFill>
                <a:schemeClr val="tx1"/>
              </a:solidFill>
            </a:endParaRPr>
          </a:p>
        </p:txBody>
      </p:sp>
      <p:pic>
        <p:nvPicPr>
          <p:cNvPr id="11" name="Picture 10"/>
          <p:cNvPicPr>
            <a:picLocks noChangeAspect="1"/>
          </p:cNvPicPr>
          <p:nvPr/>
        </p:nvPicPr>
        <p:blipFill>
          <a:blip r:embed="rId3"/>
          <a:stretch>
            <a:fillRect/>
          </a:stretch>
        </p:blipFill>
        <p:spPr>
          <a:xfrm>
            <a:off x="2514600" y="1447800"/>
            <a:ext cx="3683000" cy="2209800"/>
          </a:xfrm>
          <a:prstGeom prst="rect">
            <a:avLst/>
          </a:prstGeom>
          <a:solidFill>
            <a:srgbClr val="FFFFFF">
              <a:shade val="85000"/>
            </a:srgbClr>
          </a:solidFill>
          <a:ln w="88900" cap="sq">
            <a:solidFill>
              <a:srgbClr val="BFF9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708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3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anim calcmode="lin" valueType="num">
                                      <p:cBhvr>
                                        <p:cTn id="22" dur="400" fill="hold"/>
                                        <p:tgtEl>
                                          <p:spTgt spid="5"/>
                                        </p:tgtEl>
                                        <p:attrNameLst>
                                          <p:attrName>ppt_x</p:attrName>
                                        </p:attrNameLst>
                                      </p:cBhvr>
                                      <p:tavLst>
                                        <p:tav tm="0">
                                          <p:val>
                                            <p:strVal val="#ppt_x"/>
                                          </p:val>
                                        </p:tav>
                                        <p:tav tm="100000">
                                          <p:val>
                                            <p:strVal val="#ppt_x"/>
                                          </p:val>
                                        </p:tav>
                                      </p:tavLst>
                                    </p:anim>
                                    <p:anim calcmode="lin" valueType="num">
                                      <p:cBhvr>
                                        <p:cTn id="23" dur="400" fill="hold"/>
                                        <p:tgtEl>
                                          <p:spTgt spid="5"/>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
                                        <p:tgtEl>
                                          <p:spTgt spid="9"/>
                                        </p:tgtEl>
                                      </p:cBhvr>
                                    </p:animEffect>
                                    <p:anim calcmode="lin" valueType="num">
                                      <p:cBhvr>
                                        <p:cTn id="31" dur="400" fill="hold"/>
                                        <p:tgtEl>
                                          <p:spTgt spid="9"/>
                                        </p:tgtEl>
                                        <p:attrNameLst>
                                          <p:attrName>ppt_x</p:attrName>
                                        </p:attrNameLst>
                                      </p:cBhvr>
                                      <p:tavLst>
                                        <p:tav tm="0">
                                          <p:val>
                                            <p:strVal val="#ppt_x"/>
                                          </p:val>
                                        </p:tav>
                                        <p:tav tm="100000">
                                          <p:val>
                                            <p:strVal val="#ppt_x"/>
                                          </p:val>
                                        </p:tav>
                                      </p:tavLst>
                                    </p:anim>
                                    <p:anim calcmode="lin" valueType="num">
                                      <p:cBhvr>
                                        <p:cTn id="32" dur="400" fill="hold"/>
                                        <p:tgtEl>
                                          <p:spTgt spid="9"/>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14400" y="3352800"/>
            <a:ext cx="6919607" cy="3352800"/>
          </a:xfrm>
          <a:prstGeom prst="rect">
            <a:avLst/>
          </a:prstGeom>
        </p:spPr>
      </p:pic>
      <p:sp>
        <p:nvSpPr>
          <p:cNvPr id="2" name="Title 1"/>
          <p:cNvSpPr>
            <a:spLocks noGrp="1"/>
          </p:cNvSpPr>
          <p:nvPr>
            <p:ph type="title"/>
          </p:nvPr>
        </p:nvSpPr>
        <p:spPr/>
        <p:txBody>
          <a:bodyPr/>
          <a:lstStyle/>
          <a:p>
            <a:r>
              <a:rPr lang="en-US" dirty="0" smtClean="0"/>
              <a:t>Step 3: Identify the Causes</a:t>
            </a:r>
            <a:endParaRPr lang="en-US" dirty="0"/>
          </a:p>
        </p:txBody>
      </p:sp>
      <p:sp>
        <p:nvSpPr>
          <p:cNvPr id="5" name="TextBox 4"/>
          <p:cNvSpPr txBox="1"/>
          <p:nvPr/>
        </p:nvSpPr>
        <p:spPr>
          <a:xfrm>
            <a:off x="1066800" y="1447800"/>
            <a:ext cx="6705600" cy="1938992"/>
          </a:xfrm>
          <a:prstGeom prst="rect">
            <a:avLst/>
          </a:prstGeom>
          <a:noFill/>
        </p:spPr>
        <p:txBody>
          <a:bodyPr wrap="square" rtlCol="0">
            <a:spAutoFit/>
          </a:bodyPr>
          <a:lstStyle/>
          <a:p>
            <a:r>
              <a:rPr lang="en-US" sz="2000" b="1" dirty="0" smtClean="0"/>
              <a:t>Why are we seeing more and more overweighed students in our school through out the different grades?</a:t>
            </a:r>
          </a:p>
          <a:p>
            <a:endParaRPr lang="en-US" sz="2000" b="1" dirty="0"/>
          </a:p>
          <a:p>
            <a:r>
              <a:rPr lang="en-US" sz="2000" b="1" dirty="0" smtClean="0"/>
              <a:t>Think about the reason why we are frequently seeing more students who are becoming overweigh</a:t>
            </a:r>
            <a:r>
              <a:rPr lang="en-US" b="1" dirty="0" smtClean="0"/>
              <a:t>.</a:t>
            </a:r>
          </a:p>
        </p:txBody>
      </p:sp>
    </p:spTree>
    <p:extLst>
      <p:ext uri="{BB962C8B-B14F-4D97-AF65-F5344CB8AC3E}">
        <p14:creationId xmlns:p14="http://schemas.microsoft.com/office/powerpoint/2010/main" val="377831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0"/>
                                        <p:tgtEl>
                                          <p:spTgt spid="5"/>
                                        </p:tgtEl>
                                      </p:cBhvr>
                                    </p:animEffect>
                                    <p:anim calcmode="lin" valueType="num">
                                      <p:cBhvr>
                                        <p:cTn id="15" dur="3000" fill="hold"/>
                                        <p:tgtEl>
                                          <p:spTgt spid="5"/>
                                        </p:tgtEl>
                                        <p:attrNameLst>
                                          <p:attrName>ppt_x</p:attrName>
                                        </p:attrNameLst>
                                      </p:cBhvr>
                                      <p:tavLst>
                                        <p:tav tm="0">
                                          <p:val>
                                            <p:strVal val="#ppt_x"/>
                                          </p:val>
                                        </p:tav>
                                        <p:tav tm="100000">
                                          <p:val>
                                            <p:strVal val="#ppt_x"/>
                                          </p:val>
                                        </p:tav>
                                      </p:tavLst>
                                    </p:anim>
                                    <p:anim calcmode="lin" valueType="num">
                                      <p:cBhvr>
                                        <p:cTn id="16" dur="3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2" dur="1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3" dur="1500" accel="50000" fill="hold">
                                          <p:stCondLst>
                                            <p:cond delay="1500"/>
                                          </p:stCondLst>
                                        </p:cTn>
                                        <p:tgtEl>
                                          <p:spTgt spid="7"/>
                                        </p:tgtEl>
                                        <p:attrNameLst>
                                          <p:attrName>ppt_w</p:attrName>
                                        </p:attrNameLst>
                                      </p:cBhvr>
                                      <p:tavLst>
                                        <p:tav tm="0">
                                          <p:val>
                                            <p:strVal val="#ppt_w*.05"/>
                                          </p:val>
                                        </p:tav>
                                        <p:tav tm="100000">
                                          <p:val>
                                            <p:strVal val="#ppt_w"/>
                                          </p:val>
                                        </p:tav>
                                      </p:tavLst>
                                    </p:anim>
                                    <p:anim calcmode="lin" valueType="num">
                                      <p:cBhvr>
                                        <p:cTn id="24" dur="3000" fill="hold"/>
                                        <p:tgtEl>
                                          <p:spTgt spid="7"/>
                                        </p:tgtEl>
                                        <p:attrNameLst>
                                          <p:attrName>ppt_h</p:attrName>
                                        </p:attrNameLst>
                                      </p:cBhvr>
                                      <p:tavLst>
                                        <p:tav tm="0">
                                          <p:val>
                                            <p:strVal val="#ppt_h"/>
                                          </p:val>
                                        </p:tav>
                                        <p:tav tm="100000">
                                          <p:val>
                                            <p:strVal val="#ppt_h"/>
                                          </p:val>
                                        </p:tav>
                                      </p:tavLst>
                                    </p:anim>
                                    <p:anim calcmode="lin" valueType="num">
                                      <p:cBhvr>
                                        <p:cTn id="25" dur="1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6" dur="1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7" dur="1500" accel="50000" fill="hold">
                                          <p:stCondLst>
                                            <p:cond delay="1500"/>
                                          </p:stCondLst>
                                        </p:cTn>
                                        <p:tgtEl>
                                          <p:spTgt spid="7"/>
                                        </p:tgtEl>
                                        <p:attrNameLst>
                                          <p:attrName>ppt_y</p:attrName>
                                        </p:attrNameLst>
                                      </p:cBhvr>
                                      <p:tavLst>
                                        <p:tav tm="0">
                                          <p:val>
                                            <p:strVal val="#ppt_y+.1"/>
                                          </p:val>
                                        </p:tav>
                                        <p:tav tm="100000">
                                          <p:val>
                                            <p:strVal val="#ppt_y"/>
                                          </p:val>
                                        </p:tav>
                                      </p:tavLst>
                                    </p:anim>
                                    <p:animEffect transition="in" filter="fade">
                                      <p:cBhvr>
                                        <p:cTn id="28" dur="3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42276" cy="2632356"/>
          </a:xfrm>
        </p:spPr>
        <p:txBody>
          <a:bodyPr/>
          <a:lstStyle/>
          <a:p>
            <a:r>
              <a:rPr lang="en-US" dirty="0" smtClean="0"/>
              <a:t>What are some of the reasons?</a:t>
            </a:r>
            <a:br>
              <a:rPr lang="en-US" dirty="0" smtClean="0"/>
            </a:br>
            <a:r>
              <a:rPr lang="en-US" dirty="0" smtClean="0"/>
              <a:t/>
            </a:r>
            <a:br>
              <a:rPr lang="en-US" dirty="0" smtClean="0"/>
            </a:br>
            <a:r>
              <a:rPr lang="en-US" sz="2000" dirty="0"/>
              <a:t>T</a:t>
            </a:r>
            <a:r>
              <a:rPr lang="en-US" sz="2000" dirty="0" smtClean="0"/>
              <a:t>hink  and write some possible reasons</a:t>
            </a:r>
            <a:endParaRPr lang="en-US" dirty="0"/>
          </a:p>
        </p:txBody>
      </p:sp>
      <p:sp>
        <p:nvSpPr>
          <p:cNvPr id="5" name="TextBox 4"/>
          <p:cNvSpPr txBox="1"/>
          <p:nvPr/>
        </p:nvSpPr>
        <p:spPr>
          <a:xfrm>
            <a:off x="533400" y="3124200"/>
            <a:ext cx="6705600" cy="1477328"/>
          </a:xfrm>
          <a:prstGeom prst="rect">
            <a:avLst/>
          </a:prstGeom>
          <a:noFill/>
        </p:spPr>
        <p:txBody>
          <a:bodyPr wrap="square" rtlCol="0">
            <a:spAutoFit/>
          </a:bodyPr>
          <a:lstStyle/>
          <a:p>
            <a:pPr marL="285750" indent="-285750">
              <a:buFont typeface="Wingdings" charset="2"/>
              <a:buChar char="v"/>
            </a:pPr>
            <a:r>
              <a:rPr lang="en-US" u="sng" dirty="0" smtClean="0"/>
              <a:t>Junk food instead of healthy snacks</a:t>
            </a:r>
          </a:p>
          <a:p>
            <a:endParaRPr lang="en-US" dirty="0"/>
          </a:p>
          <a:p>
            <a:pPr marL="285750" indent="-285750">
              <a:buFont typeface="Wingdings" charset="2"/>
              <a:buChar char="v"/>
            </a:pPr>
            <a:r>
              <a:rPr lang="en-US" dirty="0" smtClean="0"/>
              <a:t>________________________________</a:t>
            </a:r>
          </a:p>
          <a:p>
            <a:endParaRPr lang="en-US" dirty="0" smtClean="0"/>
          </a:p>
          <a:p>
            <a:pPr marL="285750" indent="-285750">
              <a:buFont typeface="Wingdings" charset="2"/>
              <a:buChar char="v"/>
            </a:pPr>
            <a:r>
              <a:rPr lang="en-US" dirty="0" smtClean="0"/>
              <a:t>________________________________</a:t>
            </a:r>
          </a:p>
        </p:txBody>
      </p:sp>
      <p:pic>
        <p:nvPicPr>
          <p:cNvPr id="4" name="Picture 3"/>
          <p:cNvPicPr>
            <a:picLocks noChangeAspect="1"/>
          </p:cNvPicPr>
          <p:nvPr/>
        </p:nvPicPr>
        <p:blipFill rotWithShape="1">
          <a:blip r:embed="rId2"/>
          <a:srcRect l="1042" t="22970" r="-1042" b="8335"/>
          <a:stretch/>
        </p:blipFill>
        <p:spPr>
          <a:xfrm>
            <a:off x="5410200" y="3124200"/>
            <a:ext cx="2205019" cy="1136046"/>
          </a:xfrm>
          <a:prstGeom prst="rect">
            <a:avLst/>
          </a:prstGeom>
        </p:spPr>
      </p:pic>
    </p:spTree>
    <p:extLst>
      <p:ext uri="{BB962C8B-B14F-4D97-AF65-F5344CB8AC3E}">
        <p14:creationId xmlns:p14="http://schemas.microsoft.com/office/powerpoint/2010/main" val="211626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0"/>
                                        <p:tgtEl>
                                          <p:spTgt spid="5"/>
                                        </p:tgtEl>
                                      </p:cBhvr>
                                    </p:animEffect>
                                    <p:anim calcmode="lin" valueType="num">
                                      <p:cBhvr>
                                        <p:cTn id="15" dur="3000" fill="hold"/>
                                        <p:tgtEl>
                                          <p:spTgt spid="5"/>
                                        </p:tgtEl>
                                        <p:attrNameLst>
                                          <p:attrName>ppt_x</p:attrName>
                                        </p:attrNameLst>
                                      </p:cBhvr>
                                      <p:tavLst>
                                        <p:tav tm="0">
                                          <p:val>
                                            <p:strVal val="#ppt_x"/>
                                          </p:val>
                                        </p:tav>
                                        <p:tav tm="100000">
                                          <p:val>
                                            <p:strVal val="#ppt_x"/>
                                          </p:val>
                                        </p:tav>
                                      </p:tavLst>
                                    </p:anim>
                                    <p:anim calcmode="lin" valueType="num">
                                      <p:cBhvr>
                                        <p:cTn id="16" dur="3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042276" cy="2133600"/>
          </a:xfrm>
        </p:spPr>
        <p:txBody>
          <a:bodyPr/>
          <a:lstStyle/>
          <a:p>
            <a:r>
              <a:rPr lang="en-US" dirty="0" smtClean="0"/>
              <a:t>Step 4: Evaluate an Existing Policy</a:t>
            </a:r>
            <a:br>
              <a:rPr lang="en-US" dirty="0" smtClean="0"/>
            </a:br>
            <a:endParaRPr lang="en-US" dirty="0"/>
          </a:p>
        </p:txBody>
      </p:sp>
      <p:sp>
        <p:nvSpPr>
          <p:cNvPr id="5" name="TextBox 4"/>
          <p:cNvSpPr txBox="1"/>
          <p:nvPr/>
        </p:nvSpPr>
        <p:spPr>
          <a:xfrm>
            <a:off x="228600" y="2133600"/>
            <a:ext cx="8458200" cy="2523768"/>
          </a:xfrm>
          <a:prstGeom prst="rect">
            <a:avLst/>
          </a:prstGeom>
          <a:noFill/>
        </p:spPr>
        <p:txBody>
          <a:bodyPr wrap="square" rtlCol="0">
            <a:spAutoFit/>
          </a:bodyPr>
          <a:lstStyle/>
          <a:p>
            <a:pPr algn="just"/>
            <a:r>
              <a:rPr lang="en-US" sz="2000" dirty="0" smtClean="0">
                <a:effectLst>
                  <a:glow rad="139700">
                    <a:schemeClr val="accent6">
                      <a:satMod val="175000"/>
                      <a:alpha val="40000"/>
                    </a:schemeClr>
                  </a:glow>
                </a:effectLst>
              </a:rPr>
              <a:t>Lets revise our school policy  and analyze what we need to continue doing , and what need to be change or improve in order to make it work better. </a:t>
            </a:r>
          </a:p>
          <a:p>
            <a:pPr algn="just"/>
            <a:endParaRPr lang="en-US" sz="2000" dirty="0">
              <a:effectLst>
                <a:glow rad="139700">
                  <a:schemeClr val="accent6">
                    <a:satMod val="175000"/>
                    <a:alpha val="40000"/>
                  </a:schemeClr>
                </a:glow>
              </a:effectLst>
            </a:endParaRPr>
          </a:p>
          <a:p>
            <a:pPr algn="just"/>
            <a:r>
              <a:rPr lang="en-US" sz="2000" dirty="0" smtClean="0">
                <a:effectLst>
                  <a:glow rad="139700">
                    <a:schemeClr val="accent6">
                      <a:satMod val="175000"/>
                      <a:alpha val="40000"/>
                    </a:schemeClr>
                  </a:glow>
                </a:effectLst>
              </a:rPr>
              <a:t>-With your partner turn and talk about news ideas that we can implement to our school policy.</a:t>
            </a:r>
          </a:p>
          <a:p>
            <a:pPr algn="just"/>
            <a:endParaRPr lang="en-US" sz="2000" dirty="0"/>
          </a:p>
          <a:p>
            <a:r>
              <a:rPr lang="en-US" dirty="0" smtClean="0"/>
              <a:t>*I will be writing their responds on a semantic web </a:t>
            </a:r>
            <a:endParaRPr lang="en-US" dirty="0"/>
          </a:p>
        </p:txBody>
      </p:sp>
      <p:sp>
        <p:nvSpPr>
          <p:cNvPr id="3" name="Terminator 2"/>
          <p:cNvSpPr/>
          <p:nvPr/>
        </p:nvSpPr>
        <p:spPr>
          <a:xfrm>
            <a:off x="6477000" y="4419600"/>
            <a:ext cx="990600" cy="609600"/>
          </a:xfrm>
          <a:prstGeom prst="flowChartTerminato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cxnSp>
        <p:nvCxnSpPr>
          <p:cNvPr id="6" name="Straight Arrow Connector 5"/>
          <p:cNvCxnSpPr/>
          <p:nvPr/>
        </p:nvCxnSpPr>
        <p:spPr>
          <a:xfrm flipV="1">
            <a:off x="7543800" y="4343400"/>
            <a:ext cx="6096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715000" y="5029200"/>
            <a:ext cx="6858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391400" y="5105400"/>
            <a:ext cx="6096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5943600" y="4191000"/>
            <a:ext cx="533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781800" y="5105400"/>
            <a:ext cx="762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7010400" y="3886200"/>
            <a:ext cx="152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034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0"/>
                                        <p:tgtEl>
                                          <p:spTgt spid="5"/>
                                        </p:tgtEl>
                                      </p:cBhvr>
                                    </p:animEffect>
                                    <p:anim calcmode="lin" valueType="num">
                                      <p:cBhvr>
                                        <p:cTn id="15" dur="3000" fill="hold"/>
                                        <p:tgtEl>
                                          <p:spTgt spid="5"/>
                                        </p:tgtEl>
                                        <p:attrNameLst>
                                          <p:attrName>ppt_x</p:attrName>
                                        </p:attrNameLst>
                                      </p:cBhvr>
                                      <p:tavLst>
                                        <p:tav tm="0">
                                          <p:val>
                                            <p:strVal val="#ppt_x"/>
                                          </p:val>
                                        </p:tav>
                                        <p:tav tm="100000">
                                          <p:val>
                                            <p:strVal val="#ppt_x"/>
                                          </p:val>
                                        </p:tav>
                                      </p:tavLst>
                                    </p:anim>
                                    <p:anim calcmode="lin" valueType="num">
                                      <p:cBhvr>
                                        <p:cTn id="16" dur="3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66" dur="1000" fill="hold"/>
                                        <p:tgtEl>
                                          <p:spTgt spid="22"/>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25"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7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7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78" dur="1000" fill="hold"/>
                                        <p:tgtEl>
                                          <p:spTgt spid="13"/>
                                        </p:tgtEl>
                                        <p:attrNameLst>
                                          <p:attrName>ppt_h</p:attrName>
                                        </p:attrNameLst>
                                      </p:cBhvr>
                                      <p:tavLst>
                                        <p:tav tm="0">
                                          <p:val>
                                            <p:strVal val="#ppt_h"/>
                                          </p:val>
                                        </p:tav>
                                        <p:tav tm="100000">
                                          <p:val>
                                            <p:strVal val="#ppt_h"/>
                                          </p:val>
                                        </p:tav>
                                      </p:tavLst>
                                    </p:anim>
                                    <p:anim calcmode="lin" valueType="num">
                                      <p:cBhvr>
                                        <p:cTn id="7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2" dur="1000" decel="50000">
                                          <p:stCondLst>
                                            <p:cond delay="0"/>
                                          </p:stCondLst>
                                        </p:cTn>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25" presetClass="entr" presetSubtype="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90" dur="1000" fill="hold"/>
                                        <p:tgtEl>
                                          <p:spTgt spid="19"/>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25" presetClass="entr" presetSubtype="0"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 calcmode="lin" valueType="num">
                                      <p:cBhvr>
                                        <p:cTn id="9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0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0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2" dur="1000" fill="hold"/>
                                        <p:tgtEl>
                                          <p:spTgt spid="6"/>
                                        </p:tgtEl>
                                        <p:attrNameLst>
                                          <p:attrName>ppt_h</p:attrName>
                                        </p:attrNameLst>
                                      </p:cBhvr>
                                      <p:tavLst>
                                        <p:tav tm="0">
                                          <p:val>
                                            <p:strVal val="#ppt_h"/>
                                          </p:val>
                                        </p:tav>
                                        <p:tav tm="100000">
                                          <p:val>
                                            <p:strVal val="#ppt_h"/>
                                          </p:val>
                                        </p:tav>
                                      </p:tavLst>
                                    </p:anim>
                                    <p:anim calcmode="lin" valueType="num">
                                      <p:cBhvr>
                                        <p:cTn id="10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0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0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0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we continue doing?</a:t>
            </a:r>
            <a:endParaRPr lang="en-US" dirty="0"/>
          </a:p>
        </p:txBody>
      </p:sp>
      <p:sp>
        <p:nvSpPr>
          <p:cNvPr id="3" name="Content Placeholder 2"/>
          <p:cNvSpPr>
            <a:spLocks noGrp="1"/>
          </p:cNvSpPr>
          <p:nvPr>
            <p:ph idx="1"/>
          </p:nvPr>
        </p:nvSpPr>
        <p:spPr>
          <a:xfrm>
            <a:off x="304800" y="1447800"/>
            <a:ext cx="8042276" cy="4343400"/>
          </a:xfrm>
        </p:spPr>
        <p:txBody>
          <a:bodyPr/>
          <a:lstStyle/>
          <a:p>
            <a:r>
              <a:rPr lang="en-US" dirty="0" smtClean="0"/>
              <a:t>We should continue using the 15 minutes warm-up exercise cards in the classroom beside the gym periods.</a:t>
            </a:r>
          </a:p>
          <a:p>
            <a:r>
              <a:rPr lang="en-US" dirty="0" smtClean="0"/>
              <a:t>Dance assembly programs</a:t>
            </a:r>
          </a:p>
          <a:p>
            <a:r>
              <a:rPr lang="en-US" dirty="0" smtClean="0"/>
              <a:t>Girls and Boys Sport Days</a:t>
            </a:r>
          </a:p>
          <a:p>
            <a:r>
              <a:rPr lang="en-US" dirty="0" smtClean="0"/>
              <a:t>(insert additional students respond)</a:t>
            </a:r>
            <a:endParaRPr lang="en-US" dirty="0"/>
          </a:p>
        </p:txBody>
      </p:sp>
      <p:pic>
        <p:nvPicPr>
          <p:cNvPr id="4" name="Picture 3"/>
          <p:cNvPicPr>
            <a:picLocks noChangeAspect="1"/>
          </p:cNvPicPr>
          <p:nvPr/>
        </p:nvPicPr>
        <p:blipFill>
          <a:blip r:embed="rId2"/>
          <a:stretch>
            <a:fillRect/>
          </a:stretch>
        </p:blipFill>
        <p:spPr>
          <a:xfrm>
            <a:off x="6096000" y="2743200"/>
            <a:ext cx="2743200" cy="2125362"/>
          </a:xfrm>
          <a:prstGeom prst="rect">
            <a:avLst/>
          </a:prstGeom>
        </p:spPr>
      </p:pic>
    </p:spTree>
    <p:extLst>
      <p:ext uri="{BB962C8B-B14F-4D97-AF65-F5344CB8AC3E}">
        <p14:creationId xmlns:p14="http://schemas.microsoft.com/office/powerpoint/2010/main" val="171294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2000" fill="hold"/>
                                        <p:tgtEl>
                                          <p:spTgt spid="4"/>
                                        </p:tgtEl>
                                        <p:attrNameLst>
                                          <p:attrName>ppt_w</p:attrName>
                                        </p:attrNameLst>
                                      </p:cBhvr>
                                      <p:tavLst>
                                        <p:tav tm="0">
                                          <p:val>
                                            <p:fltVal val="0"/>
                                          </p:val>
                                        </p:tav>
                                        <p:tav tm="100000">
                                          <p:val>
                                            <p:strVal val="#ppt_w"/>
                                          </p:val>
                                        </p:tav>
                                      </p:tavLst>
                                    </p:anim>
                                    <p:anim calcmode="lin" valueType="num">
                                      <p:cBhvr>
                                        <p:cTn id="39" dur="2000" fill="hold"/>
                                        <p:tgtEl>
                                          <p:spTgt spid="4"/>
                                        </p:tgtEl>
                                        <p:attrNameLst>
                                          <p:attrName>ppt_h</p:attrName>
                                        </p:attrNameLst>
                                      </p:cBhvr>
                                      <p:tavLst>
                                        <p:tav tm="0">
                                          <p:val>
                                            <p:fltVal val="0"/>
                                          </p:val>
                                        </p:tav>
                                        <p:tav tm="100000">
                                          <p:val>
                                            <p:strVal val="#ppt_h"/>
                                          </p:val>
                                        </p:tav>
                                      </p:tavLst>
                                    </p:anim>
                                    <p:animEffect transition="in" filter="fade">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lassic Photo 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0</TotalTime>
  <Words>650</Words>
  <Application>Microsoft Office PowerPoint</Application>
  <PresentationFormat>On-screen Show (4:3)</PresentationFormat>
  <Paragraphs>104</Paragraphs>
  <Slides>19</Slides>
  <Notes>1</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Classic Photo Album</vt:lpstr>
      <vt:lpstr>Breeze</vt:lpstr>
      <vt:lpstr> Public Policy Analyst  The immediate and long-term effect of Child Obesity at  P.S 128M The Audubon School</vt:lpstr>
      <vt:lpstr>PowerPoint Presentation</vt:lpstr>
      <vt:lpstr>PowerPoint Presentation</vt:lpstr>
      <vt:lpstr>Step 2: Gather the Evidence</vt:lpstr>
      <vt:lpstr>PowerPoint Presentation</vt:lpstr>
      <vt:lpstr>Step 3: Identify the Causes</vt:lpstr>
      <vt:lpstr>What are some of the reasons?  Think  and write some possible reasons</vt:lpstr>
      <vt:lpstr>Step 4: Evaluate an Existing Policy </vt:lpstr>
      <vt:lpstr>What should we continue doing?</vt:lpstr>
      <vt:lpstr>What need to be improved?</vt:lpstr>
      <vt:lpstr>PowerPoint Presentation</vt:lpstr>
      <vt:lpstr>After revising our school policy…</vt:lpstr>
      <vt:lpstr>PowerPoint Presentation</vt:lpstr>
      <vt:lpstr>PowerPoint Presentation</vt:lpstr>
      <vt:lpstr>Step 5: Develop  Solutions</vt:lpstr>
      <vt:lpstr>Step 6: Select the Best Solutions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2010-02-01T21:16:09Z</dcterms:created>
  <dcterms:modified xsi:type="dcterms:W3CDTF">2013-02-25T16:04:05Z</dcterms:modified>
</cp:coreProperties>
</file>