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8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31368F-B31E-40D7-B14B-21747D0F62CF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A0CCB4-B021-421B-B642-309B550D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maxwell.syr.edu/plegal/TIPS/sp.html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swatch.nationalgeographic.com/2012/07/06/the-real-facts-on-smoking-and-public-health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Persuasive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Using Public Policy Analysis to construct a persuasive essay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http://t0.gstatic.com/images?q=tbn:ANd9GcS_4d8UEvwtz8x5tGmSkqIPQCFAiEhOv0FeCYv2Td2mCQBUozd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44454">
            <a:off x="4287811" y="3989595"/>
            <a:ext cx="2152650" cy="21240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Define 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social issues?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83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b="0" i="0" dirty="0" smtClean="0">
                <a:solidFill>
                  <a:srgbClr val="000000"/>
                </a:solidFill>
                <a:latin typeface="Times New Roman"/>
              </a:rPr>
              <a:t>A social problem is a condition that at least some people in a community view as being undesirable.</a:t>
            </a:r>
            <a:r>
              <a:rPr lang="en-US" sz="2400" dirty="0" smtClean="0"/>
              <a:t>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685800" y="312420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Think about issues that you school, community, city or country is facing?</a:t>
            </a:r>
          </a:p>
        </p:txBody>
      </p:sp>
      <p:sp>
        <p:nvSpPr>
          <p:cNvPr id="1026" name="AutoShape 2" descr="data:image/jpeg;base64,/9j/4AAQSkZJRgABAQAAAQABAAD/2wCEAAkGBhEREBUUExQVFRUVGBcZFRgXGBcXGBwXGBcYFRgXGBgXHCYeFxsjHBcaHy8gIygqLC0sFR4xNTAqNSYrLCkBCQoKDgwOGg8PGiokHiQvMjEwMy0sLTQsLi80LS0xLy8yLC8sLS0sNCs0LyouNS8sLCwqLDQsLyosLCwpLCw0LP/AABEIAMIBAwMBIgACEQEDEQH/xAAcAAEAAgMBAQEAAAAAAAAAAAAABQYDBAcIAgH/xABGEAACAQMBBQUFBwMCAggHAAABAgMABBEhBQYSMUETUWFxsQciM3KRFCMyQlKBoWLB8ILRkuEVFheis8LS8SRDVGOTo7L/xAAbAQACAwEBAQAAAAAAAAAAAAAABQMEBgIBB//EADMRAAEDAgQDBgYCAwEBAAAAAAEAAgMEERIhMUEFUYETM2GxwfAiMkJxodEjkQYU8eFS/9oADAMBAAIRAxEAPwDuNKUoQsN78J/lb0NeZU5DyHpXpq9+E/yt6GvMqch5D0pnQfV09Un4po3r6L6pSlM0mSlKUISlKUISlKUISlKUISlZ5dnyoodo3VToGKMFydQASMch/FfdjsqefPZRSSY58CM2PPA0ry41XWE3tZatKz3lhLC3DLG8Z7nVlP0YVgr0G68II1SlKULxKUpQhKUpQhKUpQhK6V7FfiXXyw+stc1rpXsV+JdfLD6y1Vq+6PvdXaDvx18l1SlKUjWkSlKUISlKUISlKUIWG9+E/wArehrzKnIeQ9K9NXvwn+VvQ15lTkPIelM6D6unqk/FNG9fRfVKUpmkyUpShCUpUrurYxT3sMUueB34WwcHUHAz01xXjjhBK6a3EQBuoqrduJuTHtASM8zIIyAVVRkhgSDxE4HIjkeVXXb+4lldBobcJDcQKuABgFWGV4xzZSc+/qQQefI1v2cCWy2m1vMpRpEZcH9S++pB5EEBsEd9U3VHaRksyIV9tL2crRILtPmtnZO5cdvthYXQSwPG7xdoAwOAOemCynw6g9aze1bZ8b2tvPEoCqzRkAAABtRoOWGQj/VVo3fnRp5LeQfe2bt2R6mCQe554Vgp+VTVXuNrwSbNvbeaVEeOefslYjiJEpmThHM+9larNe8yBx2t+d1cdGxsTmje/wDYtl5rc31+92FA/cts31UKf/6r63F2jDNs1baCcW9wM5ICl+Lj4uMK34wRgacuWmBUReb02r7DW2Mo7YRoAmHzlJFPPGBovfXxZ7a2Vd2SQXP/AMPKgX7xI9SUGAwZVOcjmG6k+BrrAezwkH5veW647RvaBwI+Xn67Fb3tE+2JZLHcRRTKCuLhCQwYHm0fDhCwyNCRr5Cse4G1ba7SOyktEbs0Y8Z4W65JOVBXJboTzrBvdvja/YBZW0jz6IrSPn8KMG1LAcTEgDQYAra9jVgALic/0xg9wHvv6r9K9IwwEuFs8l4HYqkBpuLZ6Hpdfm8m62xlMyrKYZolLGMPzPBxgASA8RIxop61zmx2bNOSsUbyEAsQgLEAczgVMRbPm2pfyGIfEdnLH8KIW0LHwGBjmcV1DZkEGzXt7OFS0k5JkcjGQiszMTyJ0wFHLOfmkMhhbhvd3koREKh2Kwa3w35LiDKQcHQjmDzr8q1+0+TO05R3LGP/ANat/eoi63ZuY7ZLloz2UnJu4dCw/KD0J0OneKttkBaCcrqk+Itc5ozsoulKVIoUpSlCErpXsV+JdfLD6y1zWulexX4l18sPrLVWr7o+91doO/HXyXVKUpSNaRKUpQhKUpQhKUpQhYb34T/K3oa8ypyHkPSvTV78J/lb0NeZU5DyHpTOg+rp6pPxTRvX0X1SlKZpMlKV1b2c2dp/0dLJ2XayZYTqVV2IX3gqKdMcODjqc9wxFNL2TcVrqeCHtnYb2XKa29j3XZXEMn6JI2/4WB/tXSZ/Z7YX8XbWMpjznTVkyOYKthkP7/tXPt4d3pbKXspeDixkFGDAg6A96/uBXLJmS/DvyXclO+GzjmOYXXd79qWlhKl28bvOyGOPhJAwupyfwj8fPBPcNKpm8HtKjnSF0t+G4jIYSMdEYHULjV1bqGwNeWdaqm2t4ri7YGaQtj8K8lXyUaA+POs2wt1Lm7yyKFjXPFK54I1A5kseePDOOuKgZTsY0GTX7qxJVSSuLYhkfDP7rX2hvBcTzNM8h7Rl4SV9z3f0+5jIrQVSTgAknoNT9K6dsvcGySze6DfbiqSMgVuCJ2j4sqCuSdVIySR4Vqbrb/So9ozWlrDa3rtFGYch0cNwASE6HJx05HOdMVajDntcYm/LlsNibW10B22XraF7jeR1r9VT7fdW9f8ADbTkd/ZsB9SK2f8AqNtD/wCll+g/3qa2FvptBb6E3U7mKWZoiYhDNbOSQERDGQUxkHOWblkc89M3yvWhsJ5EYqyp7pGhBJCgj61BXSS0hGLCbi+V7f3krlPwpkzwwE3JA/tcOud2ryPV7aZR39m+PqBitGKZ0PullPI4JU+RxrXZ33tNtsiO4LCWbs485YH33xq/Drpnl4Y0rRt7mWW8itdowW0pnjMiMi+8mjHhYnX8pGR9TVEcUbcBzdfVW3f45Lhc9jh8JOupw62+wzVA3b30ubFWWLgKtkkMoPvYwGyMHTuJI8Kue4HtBlml7G7kjxwkpI2EYvkALnRSSCegOnWvner2dWKMgjuBbvLns0kJaNiMZAY6rzGpJ58qoe3N2rmzbhnjKg/hYao3kw0/Y6+FWgYKi4Gv5SlzKqkwucDh25FXuDdP7fte5llH3EUuD/Wyqq8Hlpk+GB10mLnf1W2illFGssTExynGfeOh4RyKqAc55692tK3M9oL2gEMoMluc6D8SZOSV/UNdVP7EdbXsq92HY8VxDICzA8K5Z3UH8iIdVz4/XFQyscDZwJsLC2inikaW3YQLm7r6ql+0Td+OzvOGLRJEEgX9OSylR4ZXI88dKq9Sm8u3nvbl5mGM6KvPhQfhX+58Sais0xiDgwB2qUzFrpCW6L9pSlSKJK6V7FfiXXyw+stc1rpXsV+JdfLD6y1Vq+6PvdXaDvx18l1SlKUjWkSlKUISlKUISlKUIWG9+E/yt6GvMqch5D0r01e/Cf5W9DXmVOQ8h6UzoPq6eqT8U0b19F9UpW5saeFLiNp0LxqwLqCMkDproRnGR1GRkZpkTYXScC5stOrd7M94Ps14EY4jnwjdwfP3bfU8P+s1cdp7p2G1ozPauqSnmVGhbulj5qfHn196tDY+7UeyrSe4vUR3bKImQwIzooPe5Gc8wq9NapPqGSMLSM9LJjHSyRSBwOQzvsvj2mbdntXit7ciGPh7T7o8LFuI6ED8K51/qJPdiucXV08rs8jF3c5ZjqSa+toX8k8rSSMWdzkk+gz0A0A7hV33e2LHs62G0buJ5CCpjjVclEZgDMwPIgHIzy06kYljZ2TQ0C7jl9yoziqpTbTyC/d19wok4JL5o1dxmC2eQRs56cefe1P5QCe/9NQn/aBei5V5O1jit5Cl1axQjsI4M8HCfe95j7wy2ACNO6vjbawzTXhuYJriS6PHs24hDOCuvZIozgAe6CMEjDAgHFdA2RsOGzEV3dcRvWt0ilAbPGQACXA0dsBVLMSPcB561ccYaNhkn+IuGQsOW2uWdibBwIHiE1jjbE2zcuZVf3NsdqRCWGwEQspJO1hnuA2kbgHgWM4ZjjAORjIbXXNSeyNwdn2UqNJcyTGF2khhz93GxIIYRrn3hgak/lGlbm094JJSBxhV6ovLHifzenhWhJb5IIwKWSV1RLiMYAvbEG2uctSeevIa5ZqtJWtbk0dT+lI2+ztlRXH2iOzAl4uLi5AE82VSxVT5AVbLyOKeIpIgdHAyCdCMgjl4gVSqlNj7UEeVcnhOMdQD108f7V1VU5kbckkjmSclxTcQeH/EbeIystj/AKlbOVJAIAokXhfDNyBDDGWwCCoOfCse7W7lnDN2qSyTS8PApmfiZV/SoIHl/hrPtraCGLCvkt+nu657vKoAGqUVDG7M5Hb31TGfjVU27cRc065nz6dVG777Mu2vVnaLiAlVLdc5Ts4xxs0jDRAzHJzjQP0Gaw7K3ikjtpZLpmuxcycEEDah8N95IAQSi5PCABz6d1lXeR4UPHiRMYKsdSORAJ56dDmo7aO7MN2VubNUlCqI3tZDwBU5YjI+CwySOmSSOoNCoopYD2jVouH8bpK2MUs7QLD8Da50vlc353IuLVXbe6kbxtc2JZo0P30DfGhOuQw5lRg68xg88Eip12C030tLW1fgDtKrtCFcqZpXTRSzAZKgEDJGmMDJqt777lsIlvYojEGAaeHQ9mx5sMflzzHTPdnDSircdmPOazXF+EOgJmjaQy+h16eCgN2dz5r5ZjGQOyUEA/mY5wg7sgHXy78joexZYbXY0cq24m4uETrgcRJfs3JyDxEHQL5cqpfs93nS0meOY4hnAVz+kjIDaa4wxB8welXdre02dsqeI3CypIJTHkrk8a8KqoU66gHI7ydKlqS4uwnS4t6qhSNaGY262N/DkqN7RN2FsrkdnpFKCyD9JBwyeQyCPBsdKqtWPaMG071I5JIZpFjThVhG2q8y3LLE9W64FVwirkV8NibkKhOBjLmiwKV0r2K/Euvlh9Za5rXSvYr8S6+WH1lqKr7o+91NQd+OvkuqUpSka0iUpShCUpShCUpShCw3vwn+VvQ15lTkPIelemr34T/K3oa8ypyHkPSmdB9XT1Sfimjevovquhy7GWHZVvb8Cm5vZVK8SglQxU5BIyuF4AfnNUC3cB1LLxKCCVzjIByVz0yNM+Ndj2R7Q9nXLIZVEMqZ4DKBhSRg8Eo0UY014asVJcLWFx7sqtG1hxBxAJy/aqse7EkG1vs9hO6ssfE7tghdOLhYKMOpymhH5+uKh9995ri6lEU3AOwLIRGSUaQEqzjOvTA7sHvro20bWHZsV3fRuXknHuFire8xPCEIGq8TA+SeFcWVSxwMkk6d5J/uTXNOe0OM7b+O66qR2QwDfO21tlcPZrup9ruO1kGYYSCQeTPzVfED8R/Yda0fabPdG6Sa6tp4FQtHxxScSNAxOMPgqkmCcg6NpkDGt3ub2fZkVps+yijlu5ld27Q4QcI4pGOozk5A15J5VK7pb4PcpcJdwiGe1IWdQeJCGBKldTzwdMnpqc1Yhnkp3GrLQ5tv/qxAva9uROVyCmVPAGMDN91H7pbKGyLNgJ3mExEkKOnZ8AKg6oSSp197lqBoDmoyedpZCztkk6k/5oPCty/vWmkLt15DuHQVHyjWshUVrqmcyPzuf7/pTV8GCJpCzqygFc6HwrYjGg8q1LeANnPSs8snABgU8o5C2PtZAA22Vr316rOvFzYarNSsUNwG86jtrX8kbgKQARnkDrk99NYpGyjEw3Cgf8GqlqjNvREoGBOh1HQ5/wA/mtMbfk7l+h/3rVutoPJ+I6dw0H/Opw03UTngiy163NkbRlglVojhuWOjAn8LDqK06ltkWWPvH0A/D4+NeyFoacWijjxYgW6qz7ds4Gt5r22hX7Wq6sNWVtOJgvIsFyQ2M6VXN35o0u7VLWeW5aYH7YHyYyrAZJDDmMnmTyAzrgymxtqtBNx/lOjjwJ5+Y5j/AJ1q+0K0lhy0MkUUM3AEjhQJJK5/EGZBllwc5Jx7wGMnNYaQgntGi1j6+wvqfBK3/bYaWU/Ecs9NLAWsTYagAgA3JKqm/G7X2K5ITWGTLRHnpnVM96nTyIqW9k+xIp7mSSQBuxVSqkZHExPvEdccP1IPSpC22FJc7KuIjFKgt5Ge07UYk4cFnjOgz1GRplh3VU9z95jY3IlwWQgrIo5lTg5GeoIBH7jrWigmdUU+Xze/NZGtpG0NaWE3bf3/AFy20VvvvbG/bYhgUxg498txsM9OHRSeg96o/wBrWx0iuY5kHD26sXHL30xlsd5DDPiD31pb632zpTE9iOGUszSAK6HJwQddAQQfw99a+112ntDhlkhlIijxxdmUXCjLPlsAscZOPDFSRxtaWvaMIzvdVpZHPa5jjiOVraKs10r2K/Euvlh9Za5rXSvYr8S6+WH1lqSr7o+91DQd+OvkuqUpSka0iUpShCUpShCUpShCw3vwn+VvQ15lTkPIelemr34T/K3oa8ypyHkPSmdB9XT1SfimjevorHuPf2cNwzXihoyhUAp2g4iynJGD0B18avcey937shYzGrtooV3ibJ5AK2AT4Yqr7ibsWN3FJ9ol4JOMBAJFRscIJPC2cjJxy6VZo/Y9AJFdbiQoCGKlVJIBzgOMY88V1O9mM/EQfwuKdkmAWa0j8qj757Bewm+ziRmhbEiAnT8y6qPd4hqMgcj44rN7Ntl9vtGPIysWZT/p/D/3yv0rN7T9spcX2I2DLEgTI1BbJZsHrgnH+k1M+yOMIl3Oce4qgE6DADu2T3aLUrnOFPc6keahZG11VhboD5KG9o280Ml7wXHCyRORBPZygXEWMBlkVtG95c493HRuebHawW9taxpA8kpuwLiSWUntHGnBxZ6c8Dw65zVYsdzNpzSre2yWKiX3jwEtE+TqTHOGxrnljwxVj27dg7RYacK8MQA0ACgch0HFnSrtexjoG00LtAb2O/iNszfWxOdrq9UzmFuLmR+19jxrBMdaz9T5msE3OsA5obI5o2JV2qc59IxxPK/9L8jkK8q/ZZi3OvilSiV4ZgubckjsL3WSAkHIGa+9o2nax8sMNR/cfv8A7VktY2GpJA7v85V8X+01jGObdB3eJrS8MhexlzfPY2/vmqkzgdVWq/UQkgDmTgfvX4TQGniXqw2Wx0TVveb+B5CtuaLiIydO6scEzdmOL8eNR4+PdpWAyEnOcH6Ujr6yJv8AG74uY9+SZwwPNiBa+iyTe6vD1PP+1WLY1xC9txzrxfYyZFOCSAFYhgBzIHEMf0jqBVXdTzNTW6Mg7ZozqsiMCO/Gvpn60hM3aSZaaAeGya0mKnmGK4vrtqvr/tSiZ07O3mMTOiNKw4UXiYDOmc+RI5VzLe3ZX2a9niAwoclfkb31H7BgP2qeuZrWKQW8t7cS28EhxAsRGqsfdZmYA4ORnHlintSZZJ7e4QELPAjDOh5k6+PCyj9qYcKmcZC1x8k//wAmoYooWSRNIHM4s+WoGfOwsp3YntF2fbwwosJEnDGshSNEHFgBiWyCdcnlUl7Qt9Z7J0jjjjZZEJ4n4jrkqV4QR0x161VdyLPZJtmkvCgkDsMPIwyuFIIjU68yOR5Va7/2obOQgqHlKjClY8Y8mkwRy6VcfGBJ8LSeaQRyuMXxPAva1v0uNEY0rpXsV+JdfLD6y1Rd4NpLcXUsyKUWRuLhJBIJAzqO85P71evYr8S6+WH1lq3VG8Jv4KlRACoAHj5LqlKUpItElKUoQlKUoQlKUoQsN78J/lb0NeZU5DyHpXpq9+E/yt6GvMqch5D0pnQfV09Un4po3r6Kz7p7kSX6yOGCJGCMkZ4n4chR3Dlk+I/bLuPuuL7tkM7RcKrwgEHJOc5TI4lAGuO8VYfZ9Et3sy6sw/BIWJz/AEsEAOOq5QqfA+NZd2PZdc293HNJLHwxtxYQsWOmMaqAAevhmpJJrYwTY7e/FRR09+zLW3B1z96LnW1dmPbTPDJ+KNsHHLvBHgQQR510P2e2jybIvVjGZJO1RBkDLGBQoydBq3Wqjv8AX6TbRneMhlyqgjkSiKhI7xkHXwq4+zC+ZNnXhTBeMu6g5I4uxHDkDUjKdKklc4xNdvkuaQBtSQNM1+7r+zS9gS3Y7RuI+Ds2kt8loxghniGJOHHMZA69ahNrTH7VK3XtnP0c1Nbve2a3d+G5dEzHblCiSnMrr98h5gBWxjw6moXb0XDdTj/7r/yxP96uWqu3P+0LG2WQA8s/yveK27NuHmpp2BAYcmAP+f50rBKnWouw2o0ehHEvd3eVS1vdRyfhOD+k/wCelIa7hT3PMsW+oXlPXsfEIJtBoeS/IrYsM1ktYRkk9OlfGGQ+H8VsJcKfA1DSxQBzcYs4ag7/AGVd5dnbMLHtO4KRkrz0HlnrVYJzVtaLiUhsEHnUDebHdD7o4l7xz/cVpo3AhUJWlaFTmw7VODjxlska9Md1QdSexbvh4lPUZHmP8/ivZDhaSdlHH8ylETBIP/OsmUI4eX8VqLKR41+O2TWLiq+ycQ1gwnnr/a0MoY+FpLyXDK2wW0bc8xz08q2tgqVvIvEn+VYVGds2MZNSm66cV0meYyfoprt74JHDs2kO5kqKF0mJrScrreG4ZMkjNIoDXE0q4XJ4ZozGyNkjHf1qqe07ZX2e3sIuLjMaSJxYxkDssaZOPrX7tPb9wk94TtB4GjllEcDIz8SjVOE6qM8sY8eRrW9ol3I9ts/tTxSNCzuSADl+zOoAAHL+Kn4c5hnAaOa1vH4qhlGHSvBBtYWI8dwL67Er49nm60E6y3N0fuYdMEkKSBxMWI1wBjTrnwwbTbzbAvGECRxhm0TETREn+l8DXwJ18ahPZpfW8tvcWEzcPbEldQCeJQpCk/mHCCB1/Y1NbK9lkNrOs73DMsRDgFVQZU5BZuI6AjPIcqZTOGN2MkHayzEDT2bcDQRvdc33o2H9ju5Ic8QUgqTzKsAy58cHB8QauvsV+JdfLD6y1U9+dsJdX0skZynuqp7woA4vInJHgRVs9ivxLr5YfWWp5yTT/FrkoKYNFV8OmfquqUpSkyfpSlKEJSlKEJSlKELDe/Cf5W9DXmVOQ8h6V6avfhP8rehrzKnIeQ9KZ0H1dPVJ+KaN6+ikdhQXD3CLbcYlJ90oeEjvPFkYGOedKv8Au7sa/wBoRy/aryaONGaIqCAWZPx8R0HCOWuc691V/wBlt8se0VDY+8R4wT+o4YfXhx+4q6bZtZbfY92Lhl7SR5CSvI9pKAMDA5g8qkqHnHhFtvuoqWMdnjN7Z3G2i55vhui9hKqluONwTG+MZxjII7xkeYI8hbfY8rffggFJFHUHVCQQR4iT+K1/aGsMOz7K3WTtHXDK3UxlD72Pygkrgdy9cVKbm3kfZQTKApwqS40yVHZEnv0AOfKqtZUuZTtJ3Nrq1R0zTUkDYXsqrc3M4a7uLb/o60hs5ZI1haGHtJDEeRJTiy3IYYa6DlmpHeSTtXiuOHhF1DFNjuLIOIftj+auu1vZ3sue5E80KmVz+tlDsBnVAwDHAye/Guaxb82EcsPDGU7W3HH2YI4hEfdPujULoDyx7tMzXQyOZgBvvkPDe5Ls9yiugL4XeGfvouc0zSlXllVY9j3JeP3tSDjPfoD/AHr6ugvQa+FfGxsCEY72z55/2xX7M2grPcXmDAIwBn+E4o4ccbpCflt1usaSEcjWzFed/wBa1KUlgq5YD8Jy5bLpzA7Vbl1YJINRr+oc/r1quTRtFIR1U/5/FWW0/D9agdsyAzHHTA/cc62NO/towSMiNEtlbhOS2be7VsdD3f7d9ZyKgqn7eYyQBjzBxnvxpmklZwpkbHSRnTOysQ1BccJRFyan93VEQmnIyIo2OO/TiwPHC/zUAgOanNt7TewtYY0MaS3BYs8ueBAq8TcWAcnHCoGDqToaQx/NiOgWq4VTib4A27id/DM+OQVdbaFw3Y30xs7hJJFUxdnGZF4icKpK8WRjqxx41p+1u54r8LkfdxIPIksxz44Iqa3JtbCe6Li0aNo0EsbMx4GAbh7QR8k94ZAyQMachUH7Sr1WkVFADMWlc95bCJnvwFP7Yppwx5EwGt7/AI3TL/Jg0x4QMOHwA1OQsCRlz1O4uFt7qeziKW3W4u5TGj6ooKp7vRmZwQM8wB0xrritvef2ZsIDJbTySqo4uzduLKjUlGGASO7GvfUnvLu4+0rC0a1ZcIgIQnAOUVefIMvCRg951FfO42xrjZkFzLdEJGF4hHxBhlQxLaEgE5C95+lMzK758Wd9FmRAwfx4MrfN0XJK6V7FfiXXyw+stc1rpXsV+JdfLD6y1aq+6PvdU6Hvx18l1SlKUjWjSlKUISlKUISlKUIWG9+E/wArehrzKnIeQ9K9NXvwn+VvQ15lTkPIelM6D6unqk/FNG9fRfasQcjQjljvq03NrtG5W1F1K4hncLE8jcS5IHCxC66g6FtefTJqq10Xcll2hYS2EjcLx+/C3MgZzkd/CxI8pMVcnOEB3sKhTNxksvr+fBZd2thRQ3lzs+5VXMsf3UpUcRTh5KTnh93XA5GI187pWjwrcW8n4opSD+6jBHgcZHnVw2vPY2pimu3Rp4kCo5H3jd7LGCdScnPTiOozVW2fvRFe30rRxmMGNM8RGW4GIDEDRThwOZ0ApHXYpad5tlkeoP6T6jDIZ2C4vn97Eb/Yrb3v2XLfbPWSAsLy0PHEUyHOmGCka5ZddOZQConZ1zs7Yzxns7m4u542adsiR0UYaVXAbhypU5Gp9w5PLMpLtprM9qBlVYCRepjLYOPEZBHl41F7S3MgW7S9+0xCynkkfmVld7pOBolfQcLYOCSvDls8iaYcFq+2puxnccIvpe7jb5bjxztzurVUwMlIb91j3h2SsTLLCeK3mAeFhyww4uH9gdPDyNRFTOwN6YBJHs+QZtplEUKFcXFvNHhGjnUa5Le8H5ZJ0AyF+d4d2pbR9fejJ918aHwbubw+lNgXROEcmu19x+xv+llK6jMZMjPl8v8AxamyrgrIAOTEAjzqbmiA8qjdiWOT2h5D8Pn3/tUzP+E+VUOI0zJ4yTqN1zRTvhOWYOx3Uey4NfUUJY6fWv3gLNgVuDCLroAMk1n6CjNQbu+UfnwVqpc1jiG81hvLoRR568lHearDHJzWxfXhlfPTkB3D/etetixoaLBJ3uxFFGTjvq0JbcEYUfl1Pj3n661WI3wQe4g/Q5q97FsxOnaseCEAlmbTQc9Tpp1PKq9YGmIh5sCFZo2udIMAuV+7CsEyZ5SFij1LMQFJHeTpgc/pW3a7cs9osbe4iCyKxKxy4PEByeNho2V7j38xrUFtjeKK9UWtmw0B+5lThSde6NycqwILDOCSM50qI3S3egKma5SWL7LKAATgSMTlY+E6hw3DnhwDkeJrGMOEhjMxv4r6nHRMjgdNUEseNLajkbEi9z/0WKvEuyrez4xCuHuCWkJOTwjOAP0rrgAeNVXZ+7KX+0p2mBMEKqp1K5cpoMjljLN+w76nPtLSys7cz/A6CqttXfeAWEtvAHWWWV+1JGhVmJZgwOoKhUA54qxw4ulmc6MbWHhc6+aQcUcGxt7Y3N7m+9hkPJTM+5u0LDibZ05eM6mF+HP7BhwMfH3T51R95N6L+f7q5Zl4TrHw9nr0LLgE/vX3u9v5d2eFV+OMf/Lkyy4/pPNP208DWHe/ehr+4EpXgVVCquc4HM64GcsT05YrRRxvD/jAPjus1LNG6P4CR4bKDrpXsV+JdfLD6y1zWulexX4l18sPrLXVX3R97rmg78dfJdUpSlI1pEpSlCEpSlCEpSlCFhvfhP8AK3oa8ypyHkPSvTV78J/lb0NeZU5DyHpTOg+rp6pPxTRvX0X1Wzs/aUsD9pE5RwCOIc8MMGtalMyL5FJwSDcL7mnZ2LMxZjqSxJJPiTqam9yLjhvEH6wy/wAcQ/lRUDWzs267KaOT9Dqx8gQT/FQVEfaQuYNwVPTydnM152IXT9qWocMh5OpH1GP+dVDd/bywdpZXqdpayErIvMo2fxp1xnB015Ea871IBIgZTkEAqR1BGap+9mwTIO1jGWAw4HMgdR3kenlWS4TUiGQxSZA78iNPstfxSne9gmi+Zv5C+d5d3F2dbL2DtNLfMUF9JJwCOP3SiceoXjT3SxIyA3IaCa9k+0ri6E0ZDyWCgKpuCHkEmFLRKwGJEBzz5Dh5ZxUru/vDDd2YjkRZF4QksbYI0GM46ZxkH+4qcWWO1sSljDxGNcRwoyq/P3iC+eIjJbJzkjqTWlPFRNEaaRv8t9T5+FhYC2QFzuqwi+ESDNpC0LfY9tKG+xzI4RmDIHDcLZOVyNRrnn9ajto2UkY99SNRr0+o0qhbNklbaDTtxILGJ5537I2szkDKRTqjcLMXAXT8Q4s56T27ftWnaKzgJ7e7nn4JRIhQLExwpBQBW0wc69cjkavVPDp+zc2M4gRnzFwTr9hfO2oS/wD1osQe3Ig9P6Uvax4GepqP2/OQFQddT5Dl/PpVuh23DLtSWw+zr91CJTLkdeD3eELp+Ma56Vn3lsLK3ge4lgDiMDQZycsFA545sNaXsnbSMa17SMgdtDnfqq54XNM7Cwgkmy5dUhs7YNxP8ONiP1EYX/iOlWHZ29ESwzSjZ8aCOISI6MkqEkgBGdV9xtc456H9/wAj3p2ipt+1MJW+QiExqQY3ZRwZzzwXXPPr3axP4y36GphD/ic9z2rgLbXGeVzY56DP/wBX1Fu5a2as93IJXRC5hj1PCMZPDozDUanA79K0Nq7+w3DrEH4bSaMxSLwcMkTHQOejKNORxji8Kg9l5WS3MUMzXkUkgu0Ks3aIxOSxOg90lde/Piblb7k2tuZkmCTRM4aCMg9pGDqQZAchemOXu55k0knq5aj4nHL8e9itfT8NoeF5EEu2ta5ztcDPwc03AI+1joxbGzbNFtAGJbIr2N2hC5TIIVDzY4xjAOuPzDWMfeCTaV2H95beDWNTzLEFQz97nU+GMdSS372x9reO0gUYjOSF/CpAKBdNAFB17tBz0rf2NskQxiNderHvJ5n/ADuFdTSMp6fL53iw8Bz/AKyCSvllrqnPKNhvlpi3t1zIGS32l7OF3P5VZv8AhBP9q5DXTN8r0RWbLnBkwij9wW/7ufqK5nV/gMWGJz+Z8v8AqS8elDpWsGw8/wDiUpStAs8ldK9ivxLr5YfWWua10r2K/Euvlh9Zaq1fdH3urtB346+S6pSlKRrSJSlKEJSlKEJSlKELDe/Cf5W9DXmVOQ8h6V6avfhP8rehrzKnIeQ9KZ0H1dPVJ+KaN6+i+qUpTNJkpSlCFbN0d6xFiGY/d/kb9Oeh/p8enlyvLwqwyOuoI5H/AHrjVTGw96JrbQe/H1RuX+k/lP8AHhSDiHCe2Jki13HNaDh/F+xAjm02PJWvaOwpI5O2tzwS9R+R+8HuJ/zB1qS2btFbpCrq0cqY41yVZT0dGGoHcw/9/wB2RvHBcjCnDdUbRv26MPL+K3vsi8QbGozg+B5jy8Kz8kkjP45gcQ0O4/Y8titDHHG/+SEjCdRsf0fPcKE2vtW7hjeO5iW9tXADFspJwg5Ad07jrnH7jlWKDbuypp7ebjntXtYTDCpUSRKCjIre6CxK8XMkZ4RVmqu7a3Khmy0eIn8B7h816eY+hptR8WAGCW48RpmLG40zGVwFQqaGVnxQG/gfQ/tfGw9ldnffa121BI78CzdpHGjPEpTKe8/ukhAMgA6Vf9qbStZoHj+0wLxqVyXiYDI5lWJVvI1wbaeypbd+CRcHoeYI71PUVp4p9NH/ALdnucCLWFgBl0sko4jJC6xbYjz6rqGxtmbOtHkee9t5A8RiZIsAMpxlmCMxLadMYrSs9rbLtpkNut1dyJnsVY+4hP6AQCPPhPf41XdgboS3ADseziPI9W+Ud3idPOr7svY0NuuI1x3sdWPmf7cqQVLqOl+FvxOH9D7laCKt4nW3e92FrtfEeA99VuW+2LyX3peGEHlFHqf9ch5nwXA86r21dqTTu0VseFQcSTHkD1VO895H8c6sLLkEd9YkgSNeihR4AAD+AKU/7Rc/G4AnbkOm/XrdW/8AWAZgDiBvzPXbp0so3Y+wEgTCjn+Jj+Jj493lW3tHacVrHxOcDoPzMe4Dr/aoHbW/kaZWAdo36j+AeXVv4Hiao97fSTOXkYsx6n0A5AeAplS8KmqHdrOSAeep/SWVXFYaZvZU4BI5aD9rY23tl7qUu2g5KvRV7vE9561oUpWrYxsbQ1osAsk97pHFzjclKUpXa4SulexX4l18sPrLXNa6V7FfiXXyw+stVavuj73V2g78dfJdUpSlI1pEpSlCEpSlCEpSlCFhvfhP8rehrzKnIeQ9K9NXvwn+VvQ15lTkPIelM6D6unqk/FNG9fRfVKUpmkyUpShCUpShC/VYg5HMcqtGxN+pI8LNmRf1fnH/AK/318aq1Kgnpo524ZBdWIKmWndijNl2Oyv45kDxsGU93Q9xHMHwNZ64/s7acsD8cbFT17iO5h1FdI3d3kS6X9Mij3l/8y949PoTka/hb6b425t/I+/7WvoOKMqfgdk78H7fpbO2tkJcwlG580b9LdD5d/hVB3Z3fM1yUkGFiyZB4g4CfuR9Aa6bWhs+2VZbggDLOpP/AOJD6kn96jpa58MMkY5ZeGdipKuhZNNHIdjn45XC3wMcqUqk7zb6nJitzgcmkHonh/V9O81qalkqX4WdTsFZqqqOmZif0G5U9tveiG2yCeOT9C8/9R/L6+FUDbG8U1yffbC9EXRR+3U+JqMJzSthR8Nips9Xcz6cljqziU1Tlo3kPXmlKUpkliUpShCUpShCV0r2K/Euvlh9Za5rXSvYr8S6+WH1lqrV90fe6u0Hft6+S6pSlKRrSJSlKEJSlKEJSlKELDe/Cf5W9DXlpJDgankOvhSlXqTdL60Xw9V9doe8/WskDknnSlMGk3Sx4GErPSlKsKilKUoQlKUoQlSW7jkXcOCR76jTuJwR+40r8pUNR3TvsfJT0/et+4811mtCwP31x86f+DHSlfPo/ld9vUL6FJ8zfv6FYd6XIs5iCQeHp4sAf4OK5UaUrU8C7l339Asrx7vm/b1KUpSnyQJSlKEJSlKEL8bka1e0PefrSlQyHNWoQLFO0PefrXT/AGGsTJd5/TD6y0pVOoP8ZV+lA7ULrVKUpWnCUpShCUpS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EREBUUExQVFRUVGBcZFRgXGBcXGBwXGBcYFRgXGBgXHCYeFxsjHBcaHy8gIygqLC0sFR4xNTAqNSYrLCkBCQoKDgwOGg8PGiokHiQvMjEwMy0sLTQsLi80LS0xLy8yLC8sLS0sNCs0LyouNS8sLCwqLDQsLyosLCwpLCw0LP/AABEIAMIBAwMBIgACEQEDEQH/xAAcAAEAAgMBAQEAAAAAAAAAAAAABQYDBAcIAgH/xABGEAACAQMBBQUFBwMCAggHAAABAgMABBEhBQYSMUETUWFxsQciM3KRFCMyQlKBoWLB8ILRkuEVFheis8LS8SRDVGOTo7L/xAAbAQACAwEBAQAAAAAAAAAAAAAABQMEBgIBB//EADMRAAEDAgQDBgYCAwEBAAAAAAEAAgMEERIhMUEFUYETM2GxwfAiMkJxodEjkQYU8eFS/9oADAMBAAIRAxEAPwDuNKUoQsN78J/lb0NeZU5DyHpXpq9+E/yt6GvMqch5D0pnQfV09Un4po3r6L6pSlM0mSlKUISlKUISlKUISlKUISlZ5dnyoodo3VToGKMFydQASMch/FfdjsqefPZRSSY58CM2PPA0ry41XWE3tZatKz3lhLC3DLG8Z7nVlP0YVgr0G68II1SlKULxKUpQhKUpQhKUpQhK6V7FfiXXyw+stc1rpXsV+JdfLD6y1Vq+6PvdXaDvx18l1SlKUjWkSlKUISlKUISlKUIWG9+E/wArehrzKnIeQ9K9NXvwn+VvQ15lTkPIelM6D6unqk/FNG9fRfVKUpmkyUpShCUpUrurYxT3sMUueB34WwcHUHAz01xXjjhBK6a3EQBuoqrduJuTHtASM8zIIyAVVRkhgSDxE4HIjkeVXXb+4lldBobcJDcQKuABgFWGV4xzZSc+/qQQefI1v2cCWy2m1vMpRpEZcH9S++pB5EEBsEd9U3VHaRksyIV9tL2crRILtPmtnZO5cdvthYXQSwPG7xdoAwOAOemCynw6g9aze1bZ8b2tvPEoCqzRkAAABtRoOWGQj/VVo3fnRp5LeQfe2bt2R6mCQe554Vgp+VTVXuNrwSbNvbeaVEeOefslYjiJEpmThHM+9larNe8yBx2t+d1cdGxsTmje/wDYtl5rc31+92FA/cts31UKf/6r63F2jDNs1baCcW9wM5ICl+Lj4uMK34wRgacuWmBUReb02r7DW2Mo7YRoAmHzlJFPPGBovfXxZ7a2Vd2SQXP/AMPKgX7xI9SUGAwZVOcjmG6k+BrrAezwkH5veW647RvaBwI+Xn67Fb3tE+2JZLHcRRTKCuLhCQwYHm0fDhCwyNCRr5Cse4G1ba7SOyktEbs0Y8Z4W65JOVBXJboTzrBvdvja/YBZW0jz6IrSPn8KMG1LAcTEgDQYAra9jVgALic/0xg9wHvv6r9K9IwwEuFs8l4HYqkBpuLZ6Hpdfm8m62xlMyrKYZolLGMPzPBxgASA8RIxop61zmx2bNOSsUbyEAsQgLEAczgVMRbPm2pfyGIfEdnLH8KIW0LHwGBjmcV1DZkEGzXt7OFS0k5JkcjGQiszMTyJ0wFHLOfmkMhhbhvd3koREKh2Kwa3w35LiDKQcHQjmDzr8q1+0+TO05R3LGP/ANat/eoi63ZuY7ZLloz2UnJu4dCw/KD0J0OneKttkBaCcrqk+Itc5ozsoulKVIoUpSlCErpXsV+JdfLD6y1zWulexX4l18sPrLVWr7o+91doO/HXyXVKUpSNaRKUpQhKUpQhKUpQhYb34T/K3oa8ypyHkPSvTV78J/lb0NeZU5DyHpTOg+rp6pPxTRvX0X1SlKZpMlKV1b2c2dp/0dLJ2XayZYTqVV2IX3gqKdMcODjqc9wxFNL2TcVrqeCHtnYb2XKa29j3XZXEMn6JI2/4WB/tXSZ/Z7YX8XbWMpjznTVkyOYKthkP7/tXPt4d3pbKXspeDixkFGDAg6A96/uBXLJmS/DvyXclO+GzjmOYXXd79qWlhKl28bvOyGOPhJAwupyfwj8fPBPcNKpm8HtKjnSF0t+G4jIYSMdEYHULjV1bqGwNeWdaqm2t4ri7YGaQtj8K8lXyUaA+POs2wt1Lm7yyKFjXPFK54I1A5kseePDOOuKgZTsY0GTX7qxJVSSuLYhkfDP7rX2hvBcTzNM8h7Rl4SV9z3f0+5jIrQVSTgAknoNT9K6dsvcGySze6DfbiqSMgVuCJ2j4sqCuSdVIySR4Vqbrb/So9ozWlrDa3rtFGYch0cNwASE6HJx05HOdMVajDntcYm/LlsNibW10B22XraF7jeR1r9VT7fdW9f8ADbTkd/ZsB9SK2f8AqNtD/wCll+g/3qa2FvptBb6E3U7mKWZoiYhDNbOSQERDGQUxkHOWblkc89M3yvWhsJ5EYqyp7pGhBJCgj61BXSS0hGLCbi+V7f3krlPwpkzwwE3JA/tcOud2ryPV7aZR39m+PqBitGKZ0PullPI4JU+RxrXZ33tNtsiO4LCWbs485YH33xq/Drpnl4Y0rRt7mWW8itdowW0pnjMiMi+8mjHhYnX8pGR9TVEcUbcBzdfVW3f45Lhc9jh8JOupw62+wzVA3b30ubFWWLgKtkkMoPvYwGyMHTuJI8Kue4HtBlml7G7kjxwkpI2EYvkALnRSSCegOnWvner2dWKMgjuBbvLns0kJaNiMZAY6rzGpJ58qoe3N2rmzbhnjKg/hYao3kw0/Y6+FWgYKi4Gv5SlzKqkwucDh25FXuDdP7fte5llH3EUuD/Wyqq8Hlpk+GB10mLnf1W2illFGssTExynGfeOh4RyKqAc55692tK3M9oL2gEMoMluc6D8SZOSV/UNdVP7EdbXsq92HY8VxDICzA8K5Z3UH8iIdVz4/XFQyscDZwJsLC2inikaW3YQLm7r6ql+0Td+OzvOGLRJEEgX9OSylR4ZXI88dKq9Sm8u3nvbl5mGM6KvPhQfhX+58Sais0xiDgwB2qUzFrpCW6L9pSlSKJK6V7FfiXXyw+stc1rpXsV+JdfLD6y1Vq+6PvdXaDvx18l1SlKUjWkSlKUISlKUISlKUIWG9+E/yt6GvMqch5D0r01e/Cf5W9DXmVOQ8h6UzoPq6eqT8U0b19F9UpW5saeFLiNp0LxqwLqCMkDproRnGR1GRkZpkTYXScC5stOrd7M94Ps14EY4jnwjdwfP3bfU8P+s1cdp7p2G1ozPauqSnmVGhbulj5qfHn196tDY+7UeyrSe4vUR3bKImQwIzooPe5Gc8wq9NapPqGSMLSM9LJjHSyRSBwOQzvsvj2mbdntXit7ciGPh7T7o8LFuI6ED8K51/qJPdiucXV08rs8jF3c5ZjqSa+toX8k8rSSMWdzkk+gz0A0A7hV33e2LHs62G0buJ5CCpjjVclEZgDMwPIgHIzy06kYljZ2TQ0C7jl9yoziqpTbTyC/d19wok4JL5o1dxmC2eQRs56cefe1P5QCe/9NQn/aBei5V5O1jit5Cl1axQjsI4M8HCfe95j7wy2ACNO6vjbawzTXhuYJriS6PHs24hDOCuvZIozgAe6CMEjDAgHFdA2RsOGzEV3dcRvWt0ilAbPGQACXA0dsBVLMSPcB561ccYaNhkn+IuGQsOW2uWdibBwIHiE1jjbE2zcuZVf3NsdqRCWGwEQspJO1hnuA2kbgHgWM4ZjjAORjIbXXNSeyNwdn2UqNJcyTGF2khhz93GxIIYRrn3hgak/lGlbm094JJSBxhV6ovLHifzenhWhJb5IIwKWSV1RLiMYAvbEG2uctSeevIa5ZqtJWtbk0dT+lI2+ztlRXH2iOzAl4uLi5AE82VSxVT5AVbLyOKeIpIgdHAyCdCMgjl4gVSqlNj7UEeVcnhOMdQD108f7V1VU5kbckkjmSclxTcQeH/EbeIystj/AKlbOVJAIAokXhfDNyBDDGWwCCoOfCse7W7lnDN2qSyTS8PApmfiZV/SoIHl/hrPtraCGLCvkt+nu657vKoAGqUVDG7M5Hb31TGfjVU27cRc065nz6dVG777Mu2vVnaLiAlVLdc5Ts4xxs0jDRAzHJzjQP0Gaw7K3ikjtpZLpmuxcycEEDah8N95IAQSi5PCABz6d1lXeR4UPHiRMYKsdSORAJ56dDmo7aO7MN2VubNUlCqI3tZDwBU5YjI+CwySOmSSOoNCoopYD2jVouH8bpK2MUs7QLD8Da50vlc353IuLVXbe6kbxtc2JZo0P30DfGhOuQw5lRg68xg88Eip12C030tLW1fgDtKrtCFcqZpXTRSzAZKgEDJGmMDJqt777lsIlvYojEGAaeHQ9mx5sMflzzHTPdnDSircdmPOazXF+EOgJmjaQy+h16eCgN2dz5r5ZjGQOyUEA/mY5wg7sgHXy78joexZYbXY0cq24m4uETrgcRJfs3JyDxEHQL5cqpfs93nS0meOY4hnAVz+kjIDaa4wxB8welXdre02dsqeI3CypIJTHkrk8a8KqoU66gHI7ydKlqS4uwnS4t6qhSNaGY262N/DkqN7RN2FsrkdnpFKCyD9JBwyeQyCPBsdKqtWPaMG071I5JIZpFjThVhG2q8y3LLE9W64FVwirkV8NibkKhOBjLmiwKV0r2K/Euvlh9Za5rXSvYr8S6+WH1lqKr7o+91NQd+OvkuqUpSka0iUpShCUpShCUpShCw3vwn+VvQ15lTkPIelemr34T/K3oa8ypyHkPSmdB9XT1Sfimjevovquhy7GWHZVvb8Cm5vZVK8SglQxU5BIyuF4AfnNUC3cB1LLxKCCVzjIByVz0yNM+Ndj2R7Q9nXLIZVEMqZ4DKBhSRg8Eo0UY014asVJcLWFx7sqtG1hxBxAJy/aqse7EkG1vs9hO6ssfE7tghdOLhYKMOpymhH5+uKh9995ri6lEU3AOwLIRGSUaQEqzjOvTA7sHvro20bWHZsV3fRuXknHuFire8xPCEIGq8TA+SeFcWVSxwMkk6d5J/uTXNOe0OM7b+O66qR2QwDfO21tlcPZrup9ruO1kGYYSCQeTPzVfED8R/Yda0fabPdG6Sa6tp4FQtHxxScSNAxOMPgqkmCcg6NpkDGt3ub2fZkVps+yijlu5ld27Q4QcI4pGOozk5A15J5VK7pb4PcpcJdwiGe1IWdQeJCGBKldTzwdMnpqc1Yhnkp3GrLQ5tv/qxAva9uROVyCmVPAGMDN91H7pbKGyLNgJ3mExEkKOnZ8AKg6oSSp197lqBoDmoyedpZCztkk6k/5oPCty/vWmkLt15DuHQVHyjWshUVrqmcyPzuf7/pTV8GCJpCzqygFc6HwrYjGg8q1LeANnPSs8snABgU8o5C2PtZAA22Vr316rOvFzYarNSsUNwG86jtrX8kbgKQARnkDrk99NYpGyjEw3Cgf8GqlqjNvREoGBOh1HQ5/wA/mtMbfk7l+h/3rVutoPJ+I6dw0H/Opw03UTngiy163NkbRlglVojhuWOjAn8LDqK06ltkWWPvH0A/D4+NeyFoacWijjxYgW6qz7ds4Gt5r22hX7Wq6sNWVtOJgvIsFyQ2M6VXN35o0u7VLWeW5aYH7YHyYyrAZJDDmMnmTyAzrgymxtqtBNx/lOjjwJ5+Y5j/AJ1q+0K0lhy0MkUUM3AEjhQJJK5/EGZBllwc5Jx7wGMnNYaQgntGi1j6+wvqfBK3/bYaWU/Ecs9NLAWsTYagAgA3JKqm/G7X2K5ITWGTLRHnpnVM96nTyIqW9k+xIp7mSSQBuxVSqkZHExPvEdccP1IPSpC22FJc7KuIjFKgt5Ge07UYk4cFnjOgz1GRplh3VU9z95jY3IlwWQgrIo5lTg5GeoIBH7jrWigmdUU+Xze/NZGtpG0NaWE3bf3/AFy20VvvvbG/bYhgUxg498txsM9OHRSeg96o/wBrWx0iuY5kHD26sXHL30xlsd5DDPiD31pb632zpTE9iOGUszSAK6HJwQddAQQfw99a+112ntDhlkhlIijxxdmUXCjLPlsAscZOPDFSRxtaWvaMIzvdVpZHPa5jjiOVraKs10r2K/Euvlh9Za5rXSvYr8S6+WH1lqSr7o+91DQd+OvkuqUpSka0iUpShCUpShCUpShCw3vwn+VvQ15lTkPIelemr34T/K3oa8ypyHkPSmdB9XT1SfimjevorHuPf2cNwzXihoyhUAp2g4iynJGD0B18avcey937shYzGrtooV3ibJ5AK2AT4Yqr7ibsWN3FJ9ol4JOMBAJFRscIJPC2cjJxy6VZo/Y9AJFdbiQoCGKlVJIBzgOMY88V1O9mM/EQfwuKdkmAWa0j8qj757Bewm+ziRmhbEiAnT8y6qPd4hqMgcj44rN7Ntl9vtGPIysWZT/p/D/3yv0rN7T9spcX2I2DLEgTI1BbJZsHrgnH+k1M+yOMIl3Oce4qgE6DADu2T3aLUrnOFPc6keahZG11VhboD5KG9o280Ml7wXHCyRORBPZygXEWMBlkVtG95c493HRuebHawW9taxpA8kpuwLiSWUntHGnBxZ6c8Dw65zVYsdzNpzSre2yWKiX3jwEtE+TqTHOGxrnljwxVj27dg7RYacK8MQA0ACgch0HFnSrtexjoG00LtAb2O/iNszfWxOdrq9UzmFuLmR+19jxrBMdaz9T5msE3OsA5obI5o2JV2qc59IxxPK/9L8jkK8q/ZZi3OvilSiV4ZgubckjsL3WSAkHIGa+9o2nax8sMNR/cfv8A7VktY2GpJA7v85V8X+01jGObdB3eJrS8MhexlzfPY2/vmqkzgdVWq/UQkgDmTgfvX4TQGniXqw2Wx0TVveb+B5CtuaLiIydO6scEzdmOL8eNR4+PdpWAyEnOcH6Ujr6yJv8AG74uY9+SZwwPNiBa+iyTe6vD1PP+1WLY1xC9txzrxfYyZFOCSAFYhgBzIHEMf0jqBVXdTzNTW6Mg7ZozqsiMCO/Gvpn60hM3aSZaaAeGya0mKnmGK4vrtqvr/tSiZ07O3mMTOiNKw4UXiYDOmc+RI5VzLe3ZX2a9niAwoclfkb31H7BgP2qeuZrWKQW8t7cS28EhxAsRGqsfdZmYA4ORnHlintSZZJ7e4QELPAjDOh5k6+PCyj9qYcKmcZC1x8k//wAmoYooWSRNIHM4s+WoGfOwsp3YntF2fbwwosJEnDGshSNEHFgBiWyCdcnlUl7Qt9Z7J0jjjjZZEJ4n4jrkqV4QR0x161VdyLPZJtmkvCgkDsMPIwyuFIIjU68yOR5Va7/2obOQgqHlKjClY8Y8mkwRy6VcfGBJ8LSeaQRyuMXxPAva1v0uNEY0rpXsV+JdfLD6y1Rd4NpLcXUsyKUWRuLhJBIJAzqO85P71evYr8S6+WH1lq3VG8Jv4KlRACoAHj5LqlKUpItElKUoQlKUoQlKUoQsN78J/lb0NeZU5DyHpXpq9+E/yt6GvMqch5D0pnQfV09Un4po3r6Kz7p7kSX6yOGCJGCMkZ4n4chR3Dlk+I/bLuPuuL7tkM7RcKrwgEHJOc5TI4lAGuO8VYfZ9Et3sy6sw/BIWJz/AEsEAOOq5QqfA+NZd2PZdc293HNJLHwxtxYQsWOmMaqAAevhmpJJrYwTY7e/FRR09+zLW3B1z96LnW1dmPbTPDJ+KNsHHLvBHgQQR510P2e2jybIvVjGZJO1RBkDLGBQoydBq3Wqjv8AX6TbRneMhlyqgjkSiKhI7xkHXwq4+zC+ZNnXhTBeMu6g5I4uxHDkDUjKdKklc4xNdvkuaQBtSQNM1+7r+zS9gS3Y7RuI+Ds2kt8loxghniGJOHHMZA69ahNrTH7VK3XtnP0c1Nbve2a3d+G5dEzHblCiSnMrr98h5gBWxjw6moXb0XDdTj/7r/yxP96uWqu3P+0LG2WQA8s/yveK27NuHmpp2BAYcmAP+f50rBKnWouw2o0ehHEvd3eVS1vdRyfhOD+k/wCelIa7hT3PMsW+oXlPXsfEIJtBoeS/IrYsM1ktYRkk9OlfGGQ+H8VsJcKfA1DSxQBzcYs4ag7/AGVd5dnbMLHtO4KRkrz0HlnrVYJzVtaLiUhsEHnUDebHdD7o4l7xz/cVpo3AhUJWlaFTmw7VODjxlska9Md1QdSexbvh4lPUZHmP8/ivZDhaSdlHH8ylETBIP/OsmUI4eX8VqLKR41+O2TWLiq+ycQ1gwnnr/a0MoY+FpLyXDK2wW0bc8xz08q2tgqVvIvEn+VYVGds2MZNSm66cV0meYyfoprt74JHDs2kO5kqKF0mJrScrreG4ZMkjNIoDXE0q4XJ4ZozGyNkjHf1qqe07ZX2e3sIuLjMaSJxYxkDssaZOPrX7tPb9wk94TtB4GjllEcDIz8SjVOE6qM8sY8eRrW9ol3I9ts/tTxSNCzuSADl+zOoAAHL+Kn4c5hnAaOa1vH4qhlGHSvBBtYWI8dwL67Er49nm60E6y3N0fuYdMEkKSBxMWI1wBjTrnwwbTbzbAvGECRxhm0TETREn+l8DXwJ18ahPZpfW8tvcWEzcPbEldQCeJQpCk/mHCCB1/Y1NbK9lkNrOs73DMsRDgFVQZU5BZuI6AjPIcqZTOGN2MkHayzEDT2bcDQRvdc33o2H9ju5Ic8QUgqTzKsAy58cHB8QauvsV+JdfLD6y1U9+dsJdX0skZynuqp7woA4vInJHgRVs9ivxLr5YfWWp5yTT/FrkoKYNFV8OmfquqUpSkyfpSlKEJSlKEJSlKELDe/Cf5W9DXmVOQ8h6V6avfhP8rehrzKnIeQ9KZ0H1dPVJ+KaN6+ikdhQXD3CLbcYlJ90oeEjvPFkYGOedKv8Au7sa/wBoRy/aryaONGaIqCAWZPx8R0HCOWuc691V/wBlt8se0VDY+8R4wT+o4YfXhx+4q6bZtZbfY92Lhl7SR5CSvI9pKAMDA5g8qkqHnHhFtvuoqWMdnjN7Z3G2i55vhui9hKqluONwTG+MZxjII7xkeYI8hbfY8rffggFJFHUHVCQQR4iT+K1/aGsMOz7K3WTtHXDK3UxlD72Pygkrgdy9cVKbm3kfZQTKApwqS40yVHZEnv0AOfKqtZUuZTtJ3Nrq1R0zTUkDYXsqrc3M4a7uLb/o60hs5ZI1haGHtJDEeRJTiy3IYYa6DlmpHeSTtXiuOHhF1DFNjuLIOIftj+auu1vZ3sue5E80KmVz+tlDsBnVAwDHAye/Guaxb82EcsPDGU7W3HH2YI4hEfdPujULoDyx7tMzXQyOZgBvvkPDe5Ls9yiugL4XeGfvouc0zSlXllVY9j3JeP3tSDjPfoD/AHr6ugvQa+FfGxsCEY72z55/2xX7M2grPcXmDAIwBn+E4o4ccbpCflt1usaSEcjWzFed/wBa1KUlgq5YD8Jy5bLpzA7Vbl1YJINRr+oc/r1quTRtFIR1U/5/FWW0/D9agdsyAzHHTA/cc62NO/towSMiNEtlbhOS2be7VsdD3f7d9ZyKgqn7eYyQBjzBxnvxpmklZwpkbHSRnTOysQ1BccJRFyan93VEQmnIyIo2OO/TiwPHC/zUAgOanNt7TewtYY0MaS3BYs8ueBAq8TcWAcnHCoGDqToaQx/NiOgWq4VTib4A27id/DM+OQVdbaFw3Y30xs7hJJFUxdnGZF4icKpK8WRjqxx41p+1u54r8LkfdxIPIksxz44Iqa3JtbCe6Li0aNo0EsbMx4GAbh7QR8k94ZAyQMachUH7Sr1WkVFADMWlc95bCJnvwFP7Yppwx5EwGt7/AI3TL/Jg0x4QMOHwA1OQsCRlz1O4uFt7qeziKW3W4u5TGj6ooKp7vRmZwQM8wB0xrritvef2ZsIDJbTySqo4uzduLKjUlGGASO7GvfUnvLu4+0rC0a1ZcIgIQnAOUVefIMvCRg951FfO42xrjZkFzLdEJGF4hHxBhlQxLaEgE5C95+lMzK758Wd9FmRAwfx4MrfN0XJK6V7FfiXXyw+stc1rpXsV+JdfLD6y1aq+6PvdU6Hvx18l1SlKUjWjSlKUISlKUISlKUIWG9+E/wArehrzKnIeQ9K9NXvwn+VvQ15lTkPIelM6D6unqk/FNG9fRfasQcjQjljvq03NrtG5W1F1K4hncLE8jcS5IHCxC66g6FtefTJqq10Xcll2hYS2EjcLx+/C3MgZzkd/CxI8pMVcnOEB3sKhTNxksvr+fBZd2thRQ3lzs+5VXMsf3UpUcRTh5KTnh93XA5GI187pWjwrcW8n4opSD+6jBHgcZHnVw2vPY2pimu3Rp4kCo5H3jd7LGCdScnPTiOozVW2fvRFe30rRxmMGNM8RGW4GIDEDRThwOZ0ApHXYpad5tlkeoP6T6jDIZ2C4vn97Eb/Yrb3v2XLfbPWSAsLy0PHEUyHOmGCka5ZddOZQConZ1zs7Yzxns7m4u542adsiR0UYaVXAbhypU5Gp9w5PLMpLtprM9qBlVYCRepjLYOPEZBHl41F7S3MgW7S9+0xCynkkfmVld7pOBolfQcLYOCSvDls8iaYcFq+2puxnccIvpe7jb5bjxztzurVUwMlIb91j3h2SsTLLCeK3mAeFhyww4uH9gdPDyNRFTOwN6YBJHs+QZtplEUKFcXFvNHhGjnUa5Le8H5ZJ0AyF+d4d2pbR9fejJ918aHwbubw+lNgXROEcmu19x+xv+llK6jMZMjPl8v8AxamyrgrIAOTEAjzqbmiA8qjdiWOT2h5D8Pn3/tUzP+E+VUOI0zJ4yTqN1zRTvhOWYOx3Uey4NfUUJY6fWv3gLNgVuDCLroAMk1n6CjNQbu+UfnwVqpc1jiG81hvLoRR568lHearDHJzWxfXhlfPTkB3D/etetixoaLBJ3uxFFGTjvq0JbcEYUfl1Pj3n661WI3wQe4g/Q5q97FsxOnaseCEAlmbTQc9Tpp1PKq9YGmIh5sCFZo2udIMAuV+7CsEyZ5SFij1LMQFJHeTpgc/pW3a7cs9osbe4iCyKxKxy4PEByeNho2V7j38xrUFtjeKK9UWtmw0B+5lThSde6NycqwILDOCSM50qI3S3egKma5SWL7LKAATgSMTlY+E6hw3DnhwDkeJrGMOEhjMxv4r6nHRMjgdNUEseNLajkbEi9z/0WKvEuyrez4xCuHuCWkJOTwjOAP0rrgAeNVXZ+7KX+0p2mBMEKqp1K5cpoMjljLN+w76nPtLSys7cz/A6CqttXfeAWEtvAHWWWV+1JGhVmJZgwOoKhUA54qxw4ulmc6MbWHhc6+aQcUcGxt7Y3N7m+9hkPJTM+5u0LDibZ05eM6mF+HP7BhwMfH3T51R95N6L+f7q5Zl4TrHw9nr0LLgE/vX3u9v5d2eFV+OMf/Lkyy4/pPNP208DWHe/ehr+4EpXgVVCquc4HM64GcsT05YrRRxvD/jAPjus1LNG6P4CR4bKDrpXsV+JdfLD6y1zWulexX4l18sPrLXVX3R97rmg78dfJdUpSlI1pEpSlCEpSlCEpSlCFhvfhP8AK3oa8ypyHkPSvTV78J/lb0NeZU5DyHpTOg+rp6pPxTRvX0X1Wzs/aUsD9pE5RwCOIc8MMGtalMyL5FJwSDcL7mnZ2LMxZjqSxJJPiTqam9yLjhvEH6wy/wAcQ/lRUDWzs267KaOT9Dqx8gQT/FQVEfaQuYNwVPTydnM152IXT9qWocMh5OpH1GP+dVDd/bywdpZXqdpayErIvMo2fxp1xnB015Ea871IBIgZTkEAqR1BGap+9mwTIO1jGWAw4HMgdR3kenlWS4TUiGQxSZA78iNPstfxSne9gmi+Zv5C+d5d3F2dbL2DtNLfMUF9JJwCOP3SiceoXjT3SxIyA3IaCa9k+0ri6E0ZDyWCgKpuCHkEmFLRKwGJEBzz5Dh5ZxUru/vDDd2YjkRZF4QksbYI0GM46ZxkH+4qcWWO1sSljDxGNcRwoyq/P3iC+eIjJbJzkjqTWlPFRNEaaRv8t9T5+FhYC2QFzuqwi+ESDNpC0LfY9tKG+xzI4RmDIHDcLZOVyNRrnn9ajto2UkY99SNRr0+o0qhbNklbaDTtxILGJ5537I2szkDKRTqjcLMXAXT8Q4s56T27ftWnaKzgJ7e7nn4JRIhQLExwpBQBW0wc69cjkavVPDp+zc2M4gRnzFwTr9hfO2oS/wD1osQe3Ig9P6Uvax4GepqP2/OQFQddT5Dl/PpVuh23DLtSWw+zr91CJTLkdeD3eELp+Ma56Vn3lsLK3ge4lgDiMDQZycsFA545sNaXsnbSMa17SMgdtDnfqq54XNM7Cwgkmy5dUhs7YNxP8ONiP1EYX/iOlWHZ29ESwzSjZ8aCOISI6MkqEkgBGdV9xtc456H9/wAj3p2ipt+1MJW+QiExqQY3ZRwZzzwXXPPr3axP4y36GphD/ic9z2rgLbXGeVzY56DP/wBX1Fu5a2as93IJXRC5hj1PCMZPDozDUanA79K0Nq7+w3DrEH4bSaMxSLwcMkTHQOejKNORxji8Kg9l5WS3MUMzXkUkgu0Ks3aIxOSxOg90lde/Piblb7k2tuZkmCTRM4aCMg9pGDqQZAchemOXu55k0knq5aj4nHL8e9itfT8NoeF5EEu2ta5ztcDPwc03AI+1joxbGzbNFtAGJbIr2N2hC5TIIVDzY4xjAOuPzDWMfeCTaV2H95beDWNTzLEFQz97nU+GMdSS372x9reO0gUYjOSF/CpAKBdNAFB17tBz0rf2NskQxiNderHvJ5n/ADuFdTSMp6fL53iw8Bz/AKyCSvllrqnPKNhvlpi3t1zIGS32l7OF3P5VZv8AhBP9q5DXTN8r0RWbLnBkwij9wW/7ufqK5nV/gMWGJz+Z8v8AqS8elDpWsGw8/wDiUpStAs8ldK9ivxLr5YfWWua10r2K/Euvlh9Zaq1fdH3urtB346+S6pSlKRrSJSlKEJSlKEJSlKELDe/Cf5W9DXmVOQ8h6V6avfhP8rehrzKnIeQ9KZ0H1dPVJ+KaN6+i+qUpTNJkpSlCFbN0d6xFiGY/d/kb9Oeh/p8enlyvLwqwyOuoI5H/AHrjVTGw96JrbQe/H1RuX+k/lP8AHhSDiHCe2Jki13HNaDh/F+xAjm02PJWvaOwpI5O2tzwS9R+R+8HuJ/zB1qS2btFbpCrq0cqY41yVZT0dGGoHcw/9/wB2RvHBcjCnDdUbRv26MPL+K3vsi8QbGozg+B5jy8Kz8kkjP45gcQ0O4/Y8titDHHG/+SEjCdRsf0fPcKE2vtW7hjeO5iW9tXADFspJwg5Ad07jrnH7jlWKDbuypp7ebjntXtYTDCpUSRKCjIre6CxK8XMkZ4RVmqu7a3Khmy0eIn8B7h816eY+hptR8WAGCW48RpmLG40zGVwFQqaGVnxQG/gfQ/tfGw9ldnffa121BI78CzdpHGjPEpTKe8/ukhAMgA6Vf9qbStZoHj+0wLxqVyXiYDI5lWJVvI1wbaeypbd+CRcHoeYI71PUVp4p9NH/ALdnucCLWFgBl0sko4jJC6xbYjz6rqGxtmbOtHkee9t5A8RiZIsAMpxlmCMxLadMYrSs9rbLtpkNut1dyJnsVY+4hP6AQCPPhPf41XdgboS3ADseziPI9W+Ud3idPOr7svY0NuuI1x3sdWPmf7cqQVLqOl+FvxOH9D7laCKt4nW3e92FrtfEeA99VuW+2LyX3peGEHlFHqf9ch5nwXA86r21dqTTu0VseFQcSTHkD1VO895H8c6sLLkEd9YkgSNeihR4AAD+AKU/7Rc/G4AnbkOm/XrdW/8AWAZgDiBvzPXbp0so3Y+wEgTCjn+Jj+Jj493lW3tHacVrHxOcDoPzMe4Dr/aoHbW/kaZWAdo36j+AeXVv4Hiao97fSTOXkYsx6n0A5AeAplS8KmqHdrOSAeep/SWVXFYaZvZU4BI5aD9rY23tl7qUu2g5KvRV7vE9561oUpWrYxsbQ1osAsk97pHFzjclKUpXa4SulexX4l18sPrLXNa6V7FfiXXyw+stVavuj73V2g78dfJdUpSlI1pEpSlCEpSlCEpSlCFhvfhP8rehrzKnIeQ9K9NXvwn+VvQ15lTkPIelM6D6unqk/FNG9fRfVKUpmkyUpShCUpShC/VYg5HMcqtGxN+pI8LNmRf1fnH/AK/318aq1Kgnpo524ZBdWIKmWndijNl2Oyv45kDxsGU93Q9xHMHwNZ64/s7acsD8cbFT17iO5h1FdI3d3kS6X9Mij3l/8y949PoTka/hb6b425t/I+/7WvoOKMqfgdk78H7fpbO2tkJcwlG580b9LdD5d/hVB3Z3fM1yUkGFiyZB4g4CfuR9Aa6bWhs+2VZbggDLOpP/AOJD6kn96jpa58MMkY5ZeGdipKuhZNNHIdjn45XC3wMcqUqk7zb6nJitzgcmkHonh/V9O81qalkqX4WdTsFZqqqOmZif0G5U9tveiG2yCeOT9C8/9R/L6+FUDbG8U1yffbC9EXRR+3U+JqMJzSthR8Nips9Xcz6cljqziU1Tlo3kPXmlKUpkliUpShCUpShCV0r2K/Euvlh9Za5rXSvYr8S6+WH1lqrV90fe6u0Hft6+S6pSlKRrSJSlKEJSlKEJSlKELDe/Cf5W9DXlpJDgankOvhSlXqTdL60Xw9V9doe8/WskDknnSlMGk3Sx4GErPSlKsKilKUoQlKUoQlSW7jkXcOCR76jTuJwR+40r8pUNR3TvsfJT0/et+4811mtCwP31x86f+DHSlfPo/ld9vUL6FJ8zfv6FYd6XIs5iCQeHp4sAf4OK5UaUrU8C7l339Asrx7vm/b1KUpSnyQJSlKEJSlKEL8bka1e0PefrSlQyHNWoQLFO0PefrXT/AGGsTJd5/TD6y0pVOoP8ZV+lA7ULrVKUpWnCUpShCUpS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t2.gstatic.com/images?q=tbn:ANd9GcTSYjRYe_OEsyHgU-MRAkgHOm3fXkXLZ7HTgi5hhJcVh-oMqPlBR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648200"/>
            <a:ext cx="1676400" cy="1255683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774746"/>
            <a:ext cx="2971800" cy="121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 descr="http://t0.gstatic.com/images?q=tbn:ANd9GcT8-nojkJc61a9-tN6E0JH8kczT702huarFpJpWxA6SaMZ5kgq8t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191000"/>
            <a:ext cx="2514600" cy="160182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124200" y="25908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 http://www2.maxwell.syr.edu/plegal/TIPS/sp.html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Define 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458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In one sentence, write what the social problem that you will be investigating with your stance, and the location you will focus on. </a:t>
            </a:r>
          </a:p>
          <a:p>
            <a:r>
              <a:rPr lang="en-US" dirty="0" smtClean="0"/>
              <a:t>What are at least 3 undesirable conditions that it creates? </a:t>
            </a:r>
            <a:r>
              <a:rPr lang="en-US" i="1" dirty="0" smtClean="0"/>
              <a:t>(Undesirable meaning something that is not wanted or disliked among many people) 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1026" name="AutoShape 2" descr="data:image/jpeg;base64,/9j/4AAQSkZJRgABAQAAAQABAAD/2wCEAAkGBhEREBUUExQVFRUVGBcZFRgXGBcXGBwXGBcYFRgXGBgXHCYeFxsjHBcaHy8gIygqLC0sFR4xNTAqNSYrLCkBCQoKDgwOGg8PGiokHiQvMjEwMy0sLTQsLi80LS0xLy8yLC8sLS0sNCs0LyouNS8sLCwqLDQsLyosLCwpLCw0LP/AABEIAMIBAwMBIgACEQEDEQH/xAAcAAEAAgMBAQEAAAAAAAAAAAAABQYDBAcIAgH/xABGEAACAQMBBQUFBwMCAggHAAABAgMABBEhBQYSMUETUWFxsQciM3KRFCMyQlKBoWLB8ILRkuEVFheis8LS8SRDVGOTo7L/xAAbAQACAwEBAQAAAAAAAAAAAAAABQMEBgIBB//EADMRAAEDAgQDBgYCAwEBAAAAAAEAAgMEERIhMUEFUYETM2GxwfAiMkJxodEjkQYU8eFS/9oADAMBAAIRAxEAPwDuNKUoQsN78J/lb0NeZU5DyHpXpq9+E/yt6GvMqch5D0pnQfV09Un4po3r6L6pSlM0mSlKUISlKUISlKUISlKUISlZ5dnyoodo3VToGKMFydQASMch/FfdjsqefPZRSSY58CM2PPA0ry41XWE3tZatKz3lhLC3DLG8Z7nVlP0YVgr0G68II1SlKULxKUpQhKUpQhKUpQhK6V7FfiXXyw+stc1rpXsV+JdfLD6y1Vq+6PvdXaDvx18l1SlKUjWkSlKUISlKUISlKUIWG9+E/wArehrzKnIeQ9K9NXvwn+VvQ15lTkPIelM6D6unqk/FNG9fRfVKUpmkyUpShCUpUrurYxT3sMUueB34WwcHUHAz01xXjjhBK6a3EQBuoqrduJuTHtASM8zIIyAVVRkhgSDxE4HIjkeVXXb+4lldBobcJDcQKuABgFWGV4xzZSc+/qQQefI1v2cCWy2m1vMpRpEZcH9S++pB5EEBsEd9U3VHaRksyIV9tL2crRILtPmtnZO5cdvthYXQSwPG7xdoAwOAOemCynw6g9aze1bZ8b2tvPEoCqzRkAAABtRoOWGQj/VVo3fnRp5LeQfe2bt2R6mCQe554Vgp+VTVXuNrwSbNvbeaVEeOefslYjiJEpmThHM+9larNe8yBx2t+d1cdGxsTmje/wDYtl5rc31+92FA/cts31UKf/6r63F2jDNs1baCcW9wM5ICl+Lj4uMK34wRgacuWmBUReb02r7DW2Mo7YRoAmHzlJFPPGBovfXxZ7a2Vd2SQXP/AMPKgX7xI9SUGAwZVOcjmG6k+BrrAezwkH5veW647RvaBwI+Xn67Fb3tE+2JZLHcRRTKCuLhCQwYHm0fDhCwyNCRr5Cse4G1ba7SOyktEbs0Y8Z4W65JOVBXJboTzrBvdvja/YBZW0jz6IrSPn8KMG1LAcTEgDQYAra9jVgALic/0xg9wHvv6r9K9IwwEuFs8l4HYqkBpuLZ6Hpdfm8m62xlMyrKYZolLGMPzPBxgASA8RIxop61zmx2bNOSsUbyEAsQgLEAczgVMRbPm2pfyGIfEdnLH8KIW0LHwGBjmcV1DZkEGzXt7OFS0k5JkcjGQiszMTyJ0wFHLOfmkMhhbhvd3koREKh2Kwa3w35LiDKQcHQjmDzr8q1+0+TO05R3LGP/ANat/eoi63ZuY7ZLloz2UnJu4dCw/KD0J0OneKttkBaCcrqk+Itc5ozsoulKVIoUpSlCErpXsV+JdfLD6y1zWulexX4l18sPrLVWr7o+91doO/HXyXVKUpSNaRKUpQhKUpQhKUpQhYb34T/K3oa8ypyHkPSvTV78J/lb0NeZU5DyHpTOg+rp6pPxTRvX0X1SlKZpMlKV1b2c2dp/0dLJ2XayZYTqVV2IX3gqKdMcODjqc9wxFNL2TcVrqeCHtnYb2XKa29j3XZXEMn6JI2/4WB/tXSZ/Z7YX8XbWMpjznTVkyOYKthkP7/tXPt4d3pbKXspeDixkFGDAg6A96/uBXLJmS/DvyXclO+GzjmOYXXd79qWlhKl28bvOyGOPhJAwupyfwj8fPBPcNKpm8HtKjnSF0t+G4jIYSMdEYHULjV1bqGwNeWdaqm2t4ri7YGaQtj8K8lXyUaA+POs2wt1Lm7yyKFjXPFK54I1A5kseePDOOuKgZTsY0GTX7qxJVSSuLYhkfDP7rX2hvBcTzNM8h7Rl4SV9z3f0+5jIrQVSTgAknoNT9K6dsvcGySze6DfbiqSMgVuCJ2j4sqCuSdVIySR4Vqbrb/So9ozWlrDa3rtFGYch0cNwASE6HJx05HOdMVajDntcYm/LlsNibW10B22XraF7jeR1r9VT7fdW9f8ADbTkd/ZsB9SK2f8AqNtD/wCll+g/3qa2FvptBb6E3U7mKWZoiYhDNbOSQERDGQUxkHOWblkc89M3yvWhsJ5EYqyp7pGhBJCgj61BXSS0hGLCbi+V7f3krlPwpkzwwE3JA/tcOud2ryPV7aZR39m+PqBitGKZ0PullPI4JU+RxrXZ33tNtsiO4LCWbs485YH33xq/Drpnl4Y0rRt7mWW8itdowW0pnjMiMi+8mjHhYnX8pGR9TVEcUbcBzdfVW3f45Lhc9jh8JOupw62+wzVA3b30ubFWWLgKtkkMoPvYwGyMHTuJI8Kue4HtBlml7G7kjxwkpI2EYvkALnRSSCegOnWvner2dWKMgjuBbvLns0kJaNiMZAY6rzGpJ58qoe3N2rmzbhnjKg/hYao3kw0/Y6+FWgYKi4Gv5SlzKqkwucDh25FXuDdP7fte5llH3EUuD/Wyqq8Hlpk+GB10mLnf1W2illFGssTExynGfeOh4RyKqAc55692tK3M9oL2gEMoMluc6D8SZOSV/UNdVP7EdbXsq92HY8VxDICzA8K5Z3UH8iIdVz4/XFQyscDZwJsLC2inikaW3YQLm7r6ql+0Td+OzvOGLRJEEgX9OSylR4ZXI88dKq9Sm8u3nvbl5mGM6KvPhQfhX+58Sais0xiDgwB2qUzFrpCW6L9pSlSKJK6V7FfiXXyw+stc1rpXsV+JdfLD6y1Vq+6PvdXaDvx18l1SlKUjWkSlKUISlKUISlKUIWG9+E/yt6GvMqch5D0r01e/Cf5W9DXmVOQ8h6UzoPq6eqT8U0b19F9UpW5saeFLiNp0LxqwLqCMkDproRnGR1GRkZpkTYXScC5stOrd7M94Ps14EY4jnwjdwfP3bfU8P+s1cdp7p2G1ozPauqSnmVGhbulj5qfHn196tDY+7UeyrSe4vUR3bKImQwIzooPe5Gc8wq9NapPqGSMLSM9LJjHSyRSBwOQzvsvj2mbdntXit7ciGPh7T7o8LFuI6ED8K51/qJPdiucXV08rs8jF3c5ZjqSa+toX8k8rSSMWdzkk+gz0A0A7hV33e2LHs62G0buJ5CCpjjVclEZgDMwPIgHIzy06kYljZ2TQ0C7jl9yoziqpTbTyC/d19wok4JL5o1dxmC2eQRs56cefe1P5QCe/9NQn/aBei5V5O1jit5Cl1axQjsI4M8HCfe95j7wy2ACNO6vjbawzTXhuYJriS6PHs24hDOCuvZIozgAe6CMEjDAgHFdA2RsOGzEV3dcRvWt0ilAbPGQACXA0dsBVLMSPcB561ccYaNhkn+IuGQsOW2uWdibBwIHiE1jjbE2zcuZVf3NsdqRCWGwEQspJO1hnuA2kbgHgWM4ZjjAORjIbXXNSeyNwdn2UqNJcyTGF2khhz93GxIIYRrn3hgak/lGlbm094JJSBxhV6ovLHifzenhWhJb5IIwKWSV1RLiMYAvbEG2uctSeevIa5ZqtJWtbk0dT+lI2+ztlRXH2iOzAl4uLi5AE82VSxVT5AVbLyOKeIpIgdHAyCdCMgjl4gVSqlNj7UEeVcnhOMdQD108f7V1VU5kbckkjmSclxTcQeH/EbeIystj/AKlbOVJAIAokXhfDNyBDDGWwCCoOfCse7W7lnDN2qSyTS8PApmfiZV/SoIHl/hrPtraCGLCvkt+nu657vKoAGqUVDG7M5Hb31TGfjVU27cRc065nz6dVG777Mu2vVnaLiAlVLdc5Ts4xxs0jDRAzHJzjQP0Gaw7K3ikjtpZLpmuxcycEEDah8N95IAQSi5PCABz6d1lXeR4UPHiRMYKsdSORAJ56dDmo7aO7MN2VubNUlCqI3tZDwBU5YjI+CwySOmSSOoNCoopYD2jVouH8bpK2MUs7QLD8Da50vlc353IuLVXbe6kbxtc2JZo0P30DfGhOuQw5lRg68xg88Eip12C030tLW1fgDtKrtCFcqZpXTRSzAZKgEDJGmMDJqt777lsIlvYojEGAaeHQ9mx5sMflzzHTPdnDSircdmPOazXF+EOgJmjaQy+h16eCgN2dz5r5ZjGQOyUEA/mY5wg7sgHXy78joexZYbXY0cq24m4uETrgcRJfs3JyDxEHQL5cqpfs93nS0meOY4hnAVz+kjIDaa4wxB8welXdre02dsqeI3CypIJTHkrk8a8KqoU66gHI7ydKlqS4uwnS4t6qhSNaGY262N/DkqN7RN2FsrkdnpFKCyD9JBwyeQyCPBsdKqtWPaMG071I5JIZpFjThVhG2q8y3LLE9W64FVwirkV8NibkKhOBjLmiwKV0r2K/Euvlh9Za5rXSvYr8S6+WH1lqKr7o+91NQd+OvkuqUpSka0iUpShCUpShCUpShCw3vwn+VvQ15lTkPIelemr34T/K3oa8ypyHkPSmdB9XT1Sfimjevovquhy7GWHZVvb8Cm5vZVK8SglQxU5BIyuF4AfnNUC3cB1LLxKCCVzjIByVz0yNM+Ndj2R7Q9nXLIZVEMqZ4DKBhSRg8Eo0UY014asVJcLWFx7sqtG1hxBxAJy/aqse7EkG1vs9hO6ssfE7tghdOLhYKMOpymhH5+uKh9995ri6lEU3AOwLIRGSUaQEqzjOvTA7sHvro20bWHZsV3fRuXknHuFire8xPCEIGq8TA+SeFcWVSxwMkk6d5J/uTXNOe0OM7b+O66qR2QwDfO21tlcPZrup9ruO1kGYYSCQeTPzVfED8R/Yda0fabPdG6Sa6tp4FQtHxxScSNAxOMPgqkmCcg6NpkDGt3ub2fZkVps+yijlu5ld27Q4QcI4pGOozk5A15J5VK7pb4PcpcJdwiGe1IWdQeJCGBKldTzwdMnpqc1Yhnkp3GrLQ5tv/qxAva9uROVyCmVPAGMDN91H7pbKGyLNgJ3mExEkKOnZ8AKg6oSSp197lqBoDmoyedpZCztkk6k/5oPCty/vWmkLt15DuHQVHyjWshUVrqmcyPzuf7/pTV8GCJpCzqygFc6HwrYjGg8q1LeANnPSs8snABgU8o5C2PtZAA22Vr316rOvFzYarNSsUNwG86jtrX8kbgKQARnkDrk99NYpGyjEw3Cgf8GqlqjNvREoGBOh1HQ5/wA/mtMbfk7l+h/3rVutoPJ+I6dw0H/Opw03UTngiy163NkbRlglVojhuWOjAn8LDqK06ltkWWPvH0A/D4+NeyFoacWijjxYgW6qz7ds4Gt5r22hX7Wq6sNWVtOJgvIsFyQ2M6VXN35o0u7VLWeW5aYH7YHyYyrAZJDDmMnmTyAzrgymxtqtBNx/lOjjwJ5+Y5j/AJ1q+0K0lhy0MkUUM3AEjhQJJK5/EGZBllwc5Jx7wGMnNYaQgntGi1j6+wvqfBK3/bYaWU/Ecs9NLAWsTYagAgA3JKqm/G7X2K5ITWGTLRHnpnVM96nTyIqW9k+xIp7mSSQBuxVSqkZHExPvEdccP1IPSpC22FJc7KuIjFKgt5Ge07UYk4cFnjOgz1GRplh3VU9z95jY3IlwWQgrIo5lTg5GeoIBH7jrWigmdUU+Xze/NZGtpG0NaWE3bf3/AFy20VvvvbG/bYhgUxg498txsM9OHRSeg96o/wBrWx0iuY5kHD26sXHL30xlsd5DDPiD31pb632zpTE9iOGUszSAK6HJwQddAQQfw99a+112ntDhlkhlIijxxdmUXCjLPlsAscZOPDFSRxtaWvaMIzvdVpZHPa5jjiOVraKs10r2K/Euvlh9Za5rXSvYr8S6+WH1lqSr7o+91DQd+OvkuqUpSka0iUpShCUpShCUpShCw3vwn+VvQ15lTkPIelemr34T/K3oa8ypyHkPSmdB9XT1SfimjevorHuPf2cNwzXihoyhUAp2g4iynJGD0B18avcey937shYzGrtooV3ibJ5AK2AT4Yqr7ibsWN3FJ9ol4JOMBAJFRscIJPC2cjJxy6VZo/Y9AJFdbiQoCGKlVJIBzgOMY88V1O9mM/EQfwuKdkmAWa0j8qj757Bewm+ziRmhbEiAnT8y6qPd4hqMgcj44rN7Ntl9vtGPIysWZT/p/D/3yv0rN7T9spcX2I2DLEgTI1BbJZsHrgnH+k1M+yOMIl3Oce4qgE6DADu2T3aLUrnOFPc6keahZG11VhboD5KG9o280Ml7wXHCyRORBPZygXEWMBlkVtG95c493HRuebHawW9taxpA8kpuwLiSWUntHGnBxZ6c8Dw65zVYsdzNpzSre2yWKiX3jwEtE+TqTHOGxrnljwxVj27dg7RYacK8MQA0ACgch0HFnSrtexjoG00LtAb2O/iNszfWxOdrq9UzmFuLmR+19jxrBMdaz9T5msE3OsA5obI5o2JV2qc59IxxPK/9L8jkK8q/ZZi3OvilSiV4ZgubckjsL3WSAkHIGa+9o2nax8sMNR/cfv8A7VktY2GpJA7v85V8X+01jGObdB3eJrS8MhexlzfPY2/vmqkzgdVWq/UQkgDmTgfvX4TQGniXqw2Wx0TVveb+B5CtuaLiIydO6scEzdmOL8eNR4+PdpWAyEnOcH6Ujr6yJv8AG74uY9+SZwwPNiBa+iyTe6vD1PP+1WLY1xC9txzrxfYyZFOCSAFYhgBzIHEMf0jqBVXdTzNTW6Mg7ZozqsiMCO/Gvpn60hM3aSZaaAeGya0mKnmGK4vrtqvr/tSiZ07O3mMTOiNKw4UXiYDOmc+RI5VzLe3ZX2a9niAwoclfkb31H7BgP2qeuZrWKQW8t7cS28EhxAsRGqsfdZmYA4ORnHlintSZZJ7e4QELPAjDOh5k6+PCyj9qYcKmcZC1x8k//wAmoYooWSRNIHM4s+WoGfOwsp3YntF2fbwwosJEnDGshSNEHFgBiWyCdcnlUl7Qt9Z7J0jjjjZZEJ4n4jrkqV4QR0x161VdyLPZJtmkvCgkDsMPIwyuFIIjU68yOR5Va7/2obOQgqHlKjClY8Y8mkwRy6VcfGBJ8LSeaQRyuMXxPAva1v0uNEY0rpXsV+JdfLD6y1Rd4NpLcXUsyKUWRuLhJBIJAzqO85P71evYr8S6+WH1lq3VG8Jv4KlRACoAHj5LqlKUpItElKUoQlKUoQlKUoQsN78J/lb0NeZU5DyHpXpq9+E/yt6GvMqch5D0pnQfV09Un4po3r6Kz7p7kSX6yOGCJGCMkZ4n4chR3Dlk+I/bLuPuuL7tkM7RcKrwgEHJOc5TI4lAGuO8VYfZ9Et3sy6sw/BIWJz/AEsEAOOq5QqfA+NZd2PZdc293HNJLHwxtxYQsWOmMaqAAevhmpJJrYwTY7e/FRR09+zLW3B1z96LnW1dmPbTPDJ+KNsHHLvBHgQQR510P2e2jybIvVjGZJO1RBkDLGBQoydBq3Wqjv8AX6TbRneMhlyqgjkSiKhI7xkHXwq4+zC+ZNnXhTBeMu6g5I4uxHDkDUjKdKklc4xNdvkuaQBtSQNM1+7r+zS9gS3Y7RuI+Ds2kt8loxghniGJOHHMZA69ahNrTH7VK3XtnP0c1Nbve2a3d+G5dEzHblCiSnMrr98h5gBWxjw6moXb0XDdTj/7r/yxP96uWqu3P+0LG2WQA8s/yveK27NuHmpp2BAYcmAP+f50rBKnWouw2o0ehHEvd3eVS1vdRyfhOD+k/wCelIa7hT3PMsW+oXlPXsfEIJtBoeS/IrYsM1ktYRkk9OlfGGQ+H8VsJcKfA1DSxQBzcYs4ag7/AGVd5dnbMLHtO4KRkrz0HlnrVYJzVtaLiUhsEHnUDebHdD7o4l7xz/cVpo3AhUJWlaFTmw7VODjxlska9Md1QdSexbvh4lPUZHmP8/ivZDhaSdlHH8ylETBIP/OsmUI4eX8VqLKR41+O2TWLiq+ycQ1gwnnr/a0MoY+FpLyXDK2wW0bc8xz08q2tgqVvIvEn+VYVGds2MZNSm66cV0meYyfoprt74JHDs2kO5kqKF0mJrScrreG4ZMkjNIoDXE0q4XJ4ZozGyNkjHf1qqe07ZX2e3sIuLjMaSJxYxkDssaZOPrX7tPb9wk94TtB4GjllEcDIz8SjVOE6qM8sY8eRrW9ol3I9ts/tTxSNCzuSADl+zOoAAHL+Kn4c5hnAaOa1vH4qhlGHSvBBtYWI8dwL67Er49nm60E6y3N0fuYdMEkKSBxMWI1wBjTrnwwbTbzbAvGECRxhm0TETREn+l8DXwJ18ahPZpfW8tvcWEzcPbEldQCeJQpCk/mHCCB1/Y1NbK9lkNrOs73DMsRDgFVQZU5BZuI6AjPIcqZTOGN2MkHayzEDT2bcDQRvdc33o2H9ju5Ic8QUgqTzKsAy58cHB8QauvsV+JdfLD6y1U9+dsJdX0skZynuqp7woA4vInJHgRVs9ivxLr5YfWWp5yTT/FrkoKYNFV8OmfquqUpSkyfpSlKEJSlKEJSlKELDe/Cf5W9DXmVOQ8h6V6avfhP8rehrzKnIeQ9KZ0H1dPVJ+KaN6+ikdhQXD3CLbcYlJ90oeEjvPFkYGOedKv8Au7sa/wBoRy/aryaONGaIqCAWZPx8R0HCOWuc691V/wBlt8se0VDY+8R4wT+o4YfXhx+4q6bZtZbfY92Lhl7SR5CSvI9pKAMDA5g8qkqHnHhFtvuoqWMdnjN7Z3G2i55vhui9hKqluONwTG+MZxjII7xkeYI8hbfY8rffggFJFHUHVCQQR4iT+K1/aGsMOz7K3WTtHXDK3UxlD72Pygkrgdy9cVKbm3kfZQTKApwqS40yVHZEnv0AOfKqtZUuZTtJ3Nrq1R0zTUkDYXsqrc3M4a7uLb/o60hs5ZI1haGHtJDEeRJTiy3IYYa6DlmpHeSTtXiuOHhF1DFNjuLIOIftj+auu1vZ3sue5E80KmVz+tlDsBnVAwDHAye/Guaxb82EcsPDGU7W3HH2YI4hEfdPujULoDyx7tMzXQyOZgBvvkPDe5Ls9yiugL4XeGfvouc0zSlXllVY9j3JeP3tSDjPfoD/AHr6ugvQa+FfGxsCEY72z55/2xX7M2grPcXmDAIwBn+E4o4ccbpCflt1usaSEcjWzFed/wBa1KUlgq5YD8Jy5bLpzA7Vbl1YJINRr+oc/r1quTRtFIR1U/5/FWW0/D9agdsyAzHHTA/cc62NO/towSMiNEtlbhOS2be7VsdD3f7d9ZyKgqn7eYyQBjzBxnvxpmklZwpkbHSRnTOysQ1BccJRFyan93VEQmnIyIo2OO/TiwPHC/zUAgOanNt7TewtYY0MaS3BYs8ueBAq8TcWAcnHCoGDqToaQx/NiOgWq4VTib4A27id/DM+OQVdbaFw3Y30xs7hJJFUxdnGZF4icKpK8WRjqxx41p+1u54r8LkfdxIPIksxz44Iqa3JtbCe6Li0aNo0EsbMx4GAbh7QR8k94ZAyQMachUH7Sr1WkVFADMWlc95bCJnvwFP7Yppwx5EwGt7/AI3TL/Jg0x4QMOHwA1OQsCRlz1O4uFt7qeziKW3W4u5TGj6ooKp7vRmZwQM8wB0xrritvef2ZsIDJbTySqo4uzduLKjUlGGASO7GvfUnvLu4+0rC0a1ZcIgIQnAOUVefIMvCRg951FfO42xrjZkFzLdEJGF4hHxBhlQxLaEgE5C95+lMzK758Wd9FmRAwfx4MrfN0XJK6V7FfiXXyw+stc1rpXsV+JdfLD6y1aq+6PvdU6Hvx18l1SlKUjWjSlKUISlKUISlKUIWG9+E/wArehrzKnIeQ9K9NXvwn+VvQ15lTkPIelM6D6unqk/FNG9fRfasQcjQjljvq03NrtG5W1F1K4hncLE8jcS5IHCxC66g6FtefTJqq10Xcll2hYS2EjcLx+/C3MgZzkd/CxI8pMVcnOEB3sKhTNxksvr+fBZd2thRQ3lzs+5VXMsf3UpUcRTh5KTnh93XA5GI187pWjwrcW8n4opSD+6jBHgcZHnVw2vPY2pimu3Rp4kCo5H3jd7LGCdScnPTiOozVW2fvRFe30rRxmMGNM8RGW4GIDEDRThwOZ0ApHXYpad5tlkeoP6T6jDIZ2C4vn97Eb/Yrb3v2XLfbPWSAsLy0PHEUyHOmGCka5ZddOZQConZ1zs7Yzxns7m4u542adsiR0UYaVXAbhypU5Gp9w5PLMpLtprM9qBlVYCRepjLYOPEZBHl41F7S3MgW7S9+0xCynkkfmVld7pOBolfQcLYOCSvDls8iaYcFq+2puxnccIvpe7jb5bjxztzurVUwMlIb91j3h2SsTLLCeK3mAeFhyww4uH9gdPDyNRFTOwN6YBJHs+QZtplEUKFcXFvNHhGjnUa5Le8H5ZJ0AyF+d4d2pbR9fejJ918aHwbubw+lNgXROEcmu19x+xv+llK6jMZMjPl8v8AxamyrgrIAOTEAjzqbmiA8qjdiWOT2h5D8Pn3/tUzP+E+VUOI0zJ4yTqN1zRTvhOWYOx3Uey4NfUUJY6fWv3gLNgVuDCLroAMk1n6CjNQbu+UfnwVqpc1jiG81hvLoRR568lHearDHJzWxfXhlfPTkB3D/etetixoaLBJ3uxFFGTjvq0JbcEYUfl1Pj3n661WI3wQe4g/Q5q97FsxOnaseCEAlmbTQc9Tpp1PKq9YGmIh5sCFZo2udIMAuV+7CsEyZ5SFij1LMQFJHeTpgc/pW3a7cs9osbe4iCyKxKxy4PEByeNho2V7j38xrUFtjeKK9UWtmw0B+5lThSde6NycqwILDOCSM50qI3S3egKma5SWL7LKAATgSMTlY+E6hw3DnhwDkeJrGMOEhjMxv4r6nHRMjgdNUEseNLajkbEi9z/0WKvEuyrez4xCuHuCWkJOTwjOAP0rrgAeNVXZ+7KX+0p2mBMEKqp1K5cpoMjljLN+w76nPtLSys7cz/A6CqttXfeAWEtvAHWWWV+1JGhVmJZgwOoKhUA54qxw4ulmc6MbWHhc6+aQcUcGxt7Y3N7m+9hkPJTM+5u0LDibZ05eM6mF+HP7BhwMfH3T51R95N6L+f7q5Zl4TrHw9nr0LLgE/vX3u9v5d2eFV+OMf/Lkyy4/pPNP208DWHe/ehr+4EpXgVVCquc4HM64GcsT05YrRRxvD/jAPjus1LNG6P4CR4bKDrpXsV+JdfLD6y1zWulexX4l18sPrLXVX3R97rmg78dfJdUpSlI1pEpSlCEpSlCEpSlCFhvfhP8AK3oa8ypyHkPSvTV78J/lb0NeZU5DyHpTOg+rp6pPxTRvX0X1Wzs/aUsD9pE5RwCOIc8MMGtalMyL5FJwSDcL7mnZ2LMxZjqSxJJPiTqam9yLjhvEH6wy/wAcQ/lRUDWzs267KaOT9Dqx8gQT/FQVEfaQuYNwVPTydnM152IXT9qWocMh5OpH1GP+dVDd/bywdpZXqdpayErIvMo2fxp1xnB015Ea871IBIgZTkEAqR1BGap+9mwTIO1jGWAw4HMgdR3kenlWS4TUiGQxSZA78iNPstfxSne9gmi+Zv5C+d5d3F2dbL2DtNLfMUF9JJwCOP3SiceoXjT3SxIyA3IaCa9k+0ri6E0ZDyWCgKpuCHkEmFLRKwGJEBzz5Dh5ZxUru/vDDd2YjkRZF4QksbYI0GM46ZxkH+4qcWWO1sSljDxGNcRwoyq/P3iC+eIjJbJzkjqTWlPFRNEaaRv8t9T5+FhYC2QFzuqwi+ESDNpC0LfY9tKG+xzI4RmDIHDcLZOVyNRrnn9ajto2UkY99SNRr0+o0qhbNklbaDTtxILGJ5537I2szkDKRTqjcLMXAXT8Q4s56T27ftWnaKzgJ7e7nn4JRIhQLExwpBQBW0wc69cjkavVPDp+zc2M4gRnzFwTr9hfO2oS/wD1osQe3Ig9P6Uvax4GepqP2/OQFQddT5Dl/PpVuh23DLtSWw+zr91CJTLkdeD3eELp+Ma56Vn3lsLK3ge4lgDiMDQZycsFA545sNaXsnbSMa17SMgdtDnfqq54XNM7Cwgkmy5dUhs7YNxP8ONiP1EYX/iOlWHZ29ESwzSjZ8aCOISI6MkqEkgBGdV9xtc456H9/wAj3p2ipt+1MJW+QiExqQY3ZRwZzzwXXPPr3axP4y36GphD/ic9z2rgLbXGeVzY56DP/wBX1Fu5a2as93IJXRC5hj1PCMZPDozDUanA79K0Nq7+w3DrEH4bSaMxSLwcMkTHQOejKNORxji8Kg9l5WS3MUMzXkUkgu0Ks3aIxOSxOg90lde/Piblb7k2tuZkmCTRM4aCMg9pGDqQZAchemOXu55k0knq5aj4nHL8e9itfT8NoeF5EEu2ta5ztcDPwc03AI+1joxbGzbNFtAGJbIr2N2hC5TIIVDzY4xjAOuPzDWMfeCTaV2H95beDWNTzLEFQz97nU+GMdSS372x9reO0gUYjOSF/CpAKBdNAFB17tBz0rf2NskQxiNderHvJ5n/ADuFdTSMp6fL53iw8Bz/AKyCSvllrqnPKNhvlpi3t1zIGS32l7OF3P5VZv8AhBP9q5DXTN8r0RWbLnBkwij9wW/7ufqK5nV/gMWGJz+Z8v8AqS8elDpWsGw8/wDiUpStAs8ldK9ivxLr5YfWWua10r2K/Euvlh9Zaq1fdH3urtB346+S6pSlKRrSJSlKEJSlKEJSlKELDe/Cf5W9DXmVOQ8h6V6avfhP8rehrzKnIeQ9KZ0H1dPVJ+KaN6+i+qUpTNJkpSlCFbN0d6xFiGY/d/kb9Oeh/p8enlyvLwqwyOuoI5H/AHrjVTGw96JrbQe/H1RuX+k/lP8AHhSDiHCe2Jki13HNaDh/F+xAjm02PJWvaOwpI5O2tzwS9R+R+8HuJ/zB1qS2btFbpCrq0cqY41yVZT0dGGoHcw/9/wB2RvHBcjCnDdUbRv26MPL+K3vsi8QbGozg+B5jy8Kz8kkjP45gcQ0O4/Y8titDHHG/+SEjCdRsf0fPcKE2vtW7hjeO5iW9tXADFspJwg5Ad07jrnH7jlWKDbuypp7ebjntXtYTDCpUSRKCjIre6CxK8XMkZ4RVmqu7a3Khmy0eIn8B7h816eY+hptR8WAGCW48RpmLG40zGVwFQqaGVnxQG/gfQ/tfGw9ldnffa121BI78CzdpHGjPEpTKe8/ukhAMgA6Vf9qbStZoHj+0wLxqVyXiYDI5lWJVvI1wbaeypbd+CRcHoeYI71PUVp4p9NH/ALdnucCLWFgBl0sko4jJC6xbYjz6rqGxtmbOtHkee9t5A8RiZIsAMpxlmCMxLadMYrSs9rbLtpkNut1dyJnsVY+4hP6AQCPPhPf41XdgboS3ADseziPI9W+Ud3idPOr7svY0NuuI1x3sdWPmf7cqQVLqOl+FvxOH9D7laCKt4nW3e92FrtfEeA99VuW+2LyX3peGEHlFHqf9ch5nwXA86r21dqTTu0VseFQcSTHkD1VO895H8c6sLLkEd9YkgSNeihR4AAD+AKU/7Rc/G4AnbkOm/XrdW/8AWAZgDiBvzPXbp0so3Y+wEgTCjn+Jj+Jj493lW3tHacVrHxOcDoPzMe4Dr/aoHbW/kaZWAdo36j+AeXVv4Hiao97fSTOXkYsx6n0A5AeAplS8KmqHdrOSAeep/SWVXFYaZvZU4BI5aD9rY23tl7qUu2g5KvRV7vE9561oUpWrYxsbQ1osAsk97pHFzjclKUpXa4SulexX4l18sPrLXNa6V7FfiXXyw+stVavuj73V2g78dfJdUpSlI1pEpSlCEpSlCEpSlCFhvfhP8rehrzKnIeQ9K9NXvwn+VvQ15lTkPIelM6D6unqk/FNG9fRfVKUpmkyUpShCUpShC/VYg5HMcqtGxN+pI8LNmRf1fnH/AK/318aq1Kgnpo524ZBdWIKmWndijNl2Oyv45kDxsGU93Q9xHMHwNZ64/s7acsD8cbFT17iO5h1FdI3d3kS6X9Mij3l/8y949PoTka/hb6b425t/I+/7WvoOKMqfgdk78H7fpbO2tkJcwlG580b9LdD5d/hVB3Z3fM1yUkGFiyZB4g4CfuR9Aa6bWhs+2VZbggDLOpP/AOJD6kn96jpa58MMkY5ZeGdipKuhZNNHIdjn45XC3wMcqUqk7zb6nJitzgcmkHonh/V9O81qalkqX4WdTsFZqqqOmZif0G5U9tveiG2yCeOT9C8/9R/L6+FUDbG8U1yffbC9EXRR+3U+JqMJzSthR8Nips9Xcz6cljqziU1Tlo3kPXmlKUpkliUpShCUpShCV0r2K/Euvlh9Za5rXSvYr8S6+WH1lqrV90fe6u0Hft6+S6pSlKRrSJSlKEJSlKEJSlKELDe/Cf5W9DXlpJDgankOvhSlXqTdL60Xw9V9doe8/WskDknnSlMGk3Sx4GErPSlKsKilKUoQlKUoQlSW7jkXcOCR76jTuJwR+40r8pUNR3TvsfJT0/et+4811mtCwP31x86f+DHSlfPo/ld9vUL6FJ8zfv6FYd6XIs5iCQeHp4sAf4OK5UaUrU8C7l339Asrx7vm/b1KUpSnyQJSlKEJSlKEL8bka1e0PefrSlQyHNWoQLFO0PefrXT/AGGsTJd5/TD6y0pVOoP8ZV+lA7ULrVKUpWnCUpShCUpS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EREBUUExQVFRUVGBcZFRgXGBcXGBwXGBcYFRgXGBgXHCYeFxsjHBcaHy8gIygqLC0sFR4xNTAqNSYrLCkBCQoKDgwOGg8PGiokHiQvMjEwMy0sLTQsLi80LS0xLy8yLC8sLS0sNCs0LyouNS8sLCwqLDQsLyosLCwpLCw0LP/AABEIAMIBAwMBIgACEQEDEQH/xAAcAAEAAgMBAQEAAAAAAAAAAAAABQYDBAcIAgH/xABGEAACAQMBBQUFBwMCAggHAAABAgMABBEhBQYSMUETUWFxsQciM3KRFCMyQlKBoWLB8ILRkuEVFheis8LS8SRDVGOTo7L/xAAbAQACAwEBAQAAAAAAAAAAAAAABQMEBgIBB//EADMRAAEDAgQDBgYCAwEBAAAAAAEAAgMEERIhMUEFUYETM2GxwfAiMkJxodEjkQYU8eFS/9oADAMBAAIRAxEAPwDuNKUoQsN78J/lb0NeZU5DyHpXpq9+E/yt6GvMqch5D0pnQfV09Un4po3r6L6pSlM0mSlKUISlKUISlKUISlKUISlZ5dnyoodo3VToGKMFydQASMch/FfdjsqefPZRSSY58CM2PPA0ry41XWE3tZatKz3lhLC3DLG8Z7nVlP0YVgr0G68II1SlKULxKUpQhKUpQhKUpQhK6V7FfiXXyw+stc1rpXsV+JdfLD6y1Vq+6PvdXaDvx18l1SlKUjWkSlKUISlKUISlKUIWG9+E/wArehrzKnIeQ9K9NXvwn+VvQ15lTkPIelM6D6unqk/FNG9fRfVKUpmkyUpShCUpUrurYxT3sMUueB34WwcHUHAz01xXjjhBK6a3EQBuoqrduJuTHtASM8zIIyAVVRkhgSDxE4HIjkeVXXb+4lldBobcJDcQKuABgFWGV4xzZSc+/qQQefI1v2cCWy2m1vMpRpEZcH9S++pB5EEBsEd9U3VHaRksyIV9tL2crRILtPmtnZO5cdvthYXQSwPG7xdoAwOAOemCynw6g9aze1bZ8b2tvPEoCqzRkAAABtRoOWGQj/VVo3fnRp5LeQfe2bt2R6mCQe554Vgp+VTVXuNrwSbNvbeaVEeOefslYjiJEpmThHM+9larNe8yBx2t+d1cdGxsTmje/wDYtl5rc31+92FA/cts31UKf/6r63F2jDNs1baCcW9wM5ICl+Lj4uMK34wRgacuWmBUReb02r7DW2Mo7YRoAmHzlJFPPGBovfXxZ7a2Vd2SQXP/AMPKgX7xI9SUGAwZVOcjmG6k+BrrAezwkH5veW647RvaBwI+Xn67Fb3tE+2JZLHcRRTKCuLhCQwYHm0fDhCwyNCRr5Cse4G1ba7SOyktEbs0Y8Z4W65JOVBXJboTzrBvdvja/YBZW0jz6IrSPn8KMG1LAcTEgDQYAra9jVgALic/0xg9wHvv6r9K9IwwEuFs8l4HYqkBpuLZ6Hpdfm8m62xlMyrKYZolLGMPzPBxgASA8RIxop61zmx2bNOSsUbyEAsQgLEAczgVMRbPm2pfyGIfEdnLH8KIW0LHwGBjmcV1DZkEGzXt7OFS0k5JkcjGQiszMTyJ0wFHLOfmkMhhbhvd3koREKh2Kwa3w35LiDKQcHQjmDzr8q1+0+TO05R3LGP/ANat/eoi63ZuY7ZLloz2UnJu4dCw/KD0J0OneKttkBaCcrqk+Itc5ozsoulKVIoUpSlCErpXsV+JdfLD6y1zWulexX4l18sPrLVWr7o+91doO/HXyXVKUpSNaRKUpQhKUpQhKUpQhYb34T/K3oa8ypyHkPSvTV78J/lb0NeZU5DyHpTOg+rp6pPxTRvX0X1SlKZpMlKV1b2c2dp/0dLJ2XayZYTqVV2IX3gqKdMcODjqc9wxFNL2TcVrqeCHtnYb2XKa29j3XZXEMn6JI2/4WB/tXSZ/Z7YX8XbWMpjznTVkyOYKthkP7/tXPt4d3pbKXspeDixkFGDAg6A96/uBXLJmS/DvyXclO+GzjmOYXXd79qWlhKl28bvOyGOPhJAwupyfwj8fPBPcNKpm8HtKjnSF0t+G4jIYSMdEYHULjV1bqGwNeWdaqm2t4ri7YGaQtj8K8lXyUaA+POs2wt1Lm7yyKFjXPFK54I1A5kseePDOOuKgZTsY0GTX7qxJVSSuLYhkfDP7rX2hvBcTzNM8h7Rl4SV9z3f0+5jIrQVSTgAknoNT9K6dsvcGySze6DfbiqSMgVuCJ2j4sqCuSdVIySR4Vqbrb/So9ozWlrDa3rtFGYch0cNwASE6HJx05HOdMVajDntcYm/LlsNibW10B22XraF7jeR1r9VT7fdW9f8ADbTkd/ZsB9SK2f8AqNtD/wCll+g/3qa2FvptBb6E3U7mKWZoiYhDNbOSQERDGQUxkHOWblkc89M3yvWhsJ5EYqyp7pGhBJCgj61BXSS0hGLCbi+V7f3krlPwpkzwwE3JA/tcOud2ryPV7aZR39m+PqBitGKZ0PullPI4JU+RxrXZ33tNtsiO4LCWbs485YH33xq/Drpnl4Y0rRt7mWW8itdowW0pnjMiMi+8mjHhYnX8pGR9TVEcUbcBzdfVW3f45Lhc9jh8JOupw62+wzVA3b30ubFWWLgKtkkMoPvYwGyMHTuJI8Kue4HtBlml7G7kjxwkpI2EYvkALnRSSCegOnWvner2dWKMgjuBbvLns0kJaNiMZAY6rzGpJ58qoe3N2rmzbhnjKg/hYao3kw0/Y6+FWgYKi4Gv5SlzKqkwucDh25FXuDdP7fte5llH3EUuD/Wyqq8Hlpk+GB10mLnf1W2illFGssTExynGfeOh4RyKqAc55692tK3M9oL2gEMoMluc6D8SZOSV/UNdVP7EdbXsq92HY8VxDICzA8K5Z3UH8iIdVz4/XFQyscDZwJsLC2inikaW3YQLm7r6ql+0Td+OzvOGLRJEEgX9OSylR4ZXI88dKq9Sm8u3nvbl5mGM6KvPhQfhX+58Sais0xiDgwB2qUzFrpCW6L9pSlSKJK6V7FfiXXyw+stc1rpXsV+JdfLD6y1Vq+6PvdXaDvx18l1SlKUjWkSlKUISlKUISlKUIWG9+E/yt6GvMqch5D0r01e/Cf5W9DXmVOQ8h6UzoPq6eqT8U0b19F9UpW5saeFLiNp0LxqwLqCMkDproRnGR1GRkZpkTYXScC5stOrd7M94Ps14EY4jnwjdwfP3bfU8P+s1cdp7p2G1ozPauqSnmVGhbulj5qfHn196tDY+7UeyrSe4vUR3bKImQwIzooPe5Gc8wq9NapPqGSMLSM9LJjHSyRSBwOQzvsvj2mbdntXit7ciGPh7T7o8LFuI6ED8K51/qJPdiucXV08rs8jF3c5ZjqSa+toX8k8rSSMWdzkk+gz0A0A7hV33e2LHs62G0buJ5CCpjjVclEZgDMwPIgHIzy06kYljZ2TQ0C7jl9yoziqpTbTyC/d19wok4JL5o1dxmC2eQRs56cefe1P5QCe/9NQn/aBei5V5O1jit5Cl1axQjsI4M8HCfe95j7wy2ACNO6vjbawzTXhuYJriS6PHs24hDOCuvZIozgAe6CMEjDAgHFdA2RsOGzEV3dcRvWt0ilAbPGQACXA0dsBVLMSPcB561ccYaNhkn+IuGQsOW2uWdibBwIHiE1jjbE2zcuZVf3NsdqRCWGwEQspJO1hnuA2kbgHgWM4ZjjAORjIbXXNSeyNwdn2UqNJcyTGF2khhz93GxIIYRrn3hgak/lGlbm094JJSBxhV6ovLHifzenhWhJb5IIwKWSV1RLiMYAvbEG2uctSeevIa5ZqtJWtbk0dT+lI2+ztlRXH2iOzAl4uLi5AE82VSxVT5AVbLyOKeIpIgdHAyCdCMgjl4gVSqlNj7UEeVcnhOMdQD108f7V1VU5kbckkjmSclxTcQeH/EbeIystj/AKlbOVJAIAokXhfDNyBDDGWwCCoOfCse7W7lnDN2qSyTS8PApmfiZV/SoIHl/hrPtraCGLCvkt+nu657vKoAGqUVDG7M5Hb31TGfjVU27cRc065nz6dVG777Mu2vVnaLiAlVLdc5Ts4xxs0jDRAzHJzjQP0Gaw7K3ikjtpZLpmuxcycEEDah8N95IAQSi5PCABz6d1lXeR4UPHiRMYKsdSORAJ56dDmo7aO7MN2VubNUlCqI3tZDwBU5YjI+CwySOmSSOoNCoopYD2jVouH8bpK2MUs7QLD8Da50vlc353IuLVXbe6kbxtc2JZo0P30DfGhOuQw5lRg68xg88Eip12C030tLW1fgDtKrtCFcqZpXTRSzAZKgEDJGmMDJqt777lsIlvYojEGAaeHQ9mx5sMflzzHTPdnDSircdmPOazXF+EOgJmjaQy+h16eCgN2dz5r5ZjGQOyUEA/mY5wg7sgHXy78joexZYbXY0cq24m4uETrgcRJfs3JyDxEHQL5cqpfs93nS0meOY4hnAVz+kjIDaa4wxB8welXdre02dsqeI3CypIJTHkrk8a8KqoU66gHI7ydKlqS4uwnS4t6qhSNaGY262N/DkqN7RN2FsrkdnpFKCyD9JBwyeQyCPBsdKqtWPaMG071I5JIZpFjThVhG2q8y3LLE9W64FVwirkV8NibkKhOBjLmiwKV0r2K/Euvlh9Za5rXSvYr8S6+WH1lqKr7o+91NQd+OvkuqUpSka0iUpShCUpShCUpShCw3vwn+VvQ15lTkPIelemr34T/K3oa8ypyHkPSmdB9XT1Sfimjevovquhy7GWHZVvb8Cm5vZVK8SglQxU5BIyuF4AfnNUC3cB1LLxKCCVzjIByVz0yNM+Ndj2R7Q9nXLIZVEMqZ4DKBhSRg8Eo0UY014asVJcLWFx7sqtG1hxBxAJy/aqse7EkG1vs9hO6ssfE7tghdOLhYKMOpymhH5+uKh9995ri6lEU3AOwLIRGSUaQEqzjOvTA7sHvro20bWHZsV3fRuXknHuFire8xPCEIGq8TA+SeFcWVSxwMkk6d5J/uTXNOe0OM7b+O66qR2QwDfO21tlcPZrup9ruO1kGYYSCQeTPzVfED8R/Yda0fabPdG6Sa6tp4FQtHxxScSNAxOMPgqkmCcg6NpkDGt3ub2fZkVps+yijlu5ld27Q4QcI4pGOozk5A15J5VK7pb4PcpcJdwiGe1IWdQeJCGBKldTzwdMnpqc1Yhnkp3GrLQ5tv/qxAva9uROVyCmVPAGMDN91H7pbKGyLNgJ3mExEkKOnZ8AKg6oSSp197lqBoDmoyedpZCztkk6k/5oPCty/vWmkLt15DuHQVHyjWshUVrqmcyPzuf7/pTV8GCJpCzqygFc6HwrYjGg8q1LeANnPSs8snABgU8o5C2PtZAA22Vr316rOvFzYarNSsUNwG86jtrX8kbgKQARnkDrk99NYpGyjEw3Cgf8GqlqjNvREoGBOh1HQ5/wA/mtMbfk7l+h/3rVutoPJ+I6dw0H/Opw03UTngiy163NkbRlglVojhuWOjAn8LDqK06ltkWWPvH0A/D4+NeyFoacWijjxYgW6qz7ds4Gt5r22hX7Wq6sNWVtOJgvIsFyQ2M6VXN35o0u7VLWeW5aYH7YHyYyrAZJDDmMnmTyAzrgymxtqtBNx/lOjjwJ5+Y5j/AJ1q+0K0lhy0MkUUM3AEjhQJJK5/EGZBllwc5Jx7wGMnNYaQgntGi1j6+wvqfBK3/bYaWU/Ecs9NLAWsTYagAgA3JKqm/G7X2K5ITWGTLRHnpnVM96nTyIqW9k+xIp7mSSQBuxVSqkZHExPvEdccP1IPSpC22FJc7KuIjFKgt5Ge07UYk4cFnjOgz1GRplh3VU9z95jY3IlwWQgrIo5lTg5GeoIBH7jrWigmdUU+Xze/NZGtpG0NaWE3bf3/AFy20VvvvbG/bYhgUxg498txsM9OHRSeg96o/wBrWx0iuY5kHD26sXHL30xlsd5DDPiD31pb632zpTE9iOGUszSAK6HJwQddAQQfw99a+112ntDhlkhlIijxxdmUXCjLPlsAscZOPDFSRxtaWvaMIzvdVpZHPa5jjiOVraKs10r2K/Euvlh9Za5rXSvYr8S6+WH1lqSr7o+91DQd+OvkuqUpSka0iUpShCUpShCUpShCw3vwn+VvQ15lTkPIelemr34T/K3oa8ypyHkPSmdB9XT1SfimjevorHuPf2cNwzXihoyhUAp2g4iynJGD0B18avcey937shYzGrtooV3ibJ5AK2AT4Yqr7ibsWN3FJ9ol4JOMBAJFRscIJPC2cjJxy6VZo/Y9AJFdbiQoCGKlVJIBzgOMY88V1O9mM/EQfwuKdkmAWa0j8qj757Bewm+ziRmhbEiAnT8y6qPd4hqMgcj44rN7Ntl9vtGPIysWZT/p/D/3yv0rN7T9spcX2I2DLEgTI1BbJZsHrgnH+k1M+yOMIl3Oce4qgE6DADu2T3aLUrnOFPc6keahZG11VhboD5KG9o280Ml7wXHCyRORBPZygXEWMBlkVtG95c493HRuebHawW9taxpA8kpuwLiSWUntHGnBxZ6c8Dw65zVYsdzNpzSre2yWKiX3jwEtE+TqTHOGxrnljwxVj27dg7RYacK8MQA0ACgch0HFnSrtexjoG00LtAb2O/iNszfWxOdrq9UzmFuLmR+19jxrBMdaz9T5msE3OsA5obI5o2JV2qc59IxxPK/9L8jkK8q/ZZi3OvilSiV4ZgubckjsL3WSAkHIGa+9o2nax8sMNR/cfv8A7VktY2GpJA7v85V8X+01jGObdB3eJrS8MhexlzfPY2/vmqkzgdVWq/UQkgDmTgfvX4TQGniXqw2Wx0TVveb+B5CtuaLiIydO6scEzdmOL8eNR4+PdpWAyEnOcH6Ujr6yJv8AG74uY9+SZwwPNiBa+iyTe6vD1PP+1WLY1xC9txzrxfYyZFOCSAFYhgBzIHEMf0jqBVXdTzNTW6Mg7ZozqsiMCO/Gvpn60hM3aSZaaAeGya0mKnmGK4vrtqvr/tSiZ07O3mMTOiNKw4UXiYDOmc+RI5VzLe3ZX2a9niAwoclfkb31H7BgP2qeuZrWKQW8t7cS28EhxAsRGqsfdZmYA4ORnHlintSZZJ7e4QELPAjDOh5k6+PCyj9qYcKmcZC1x8k//wAmoYooWSRNIHM4s+WoGfOwsp3YntF2fbwwosJEnDGshSNEHFgBiWyCdcnlUl7Qt9Z7J0jjjjZZEJ4n4jrkqV4QR0x161VdyLPZJtmkvCgkDsMPIwyuFIIjU68yOR5Va7/2obOQgqHlKjClY8Y8mkwRy6VcfGBJ8LSeaQRyuMXxPAva1v0uNEY0rpXsV+JdfLD6y1Rd4NpLcXUsyKUWRuLhJBIJAzqO85P71evYr8S6+WH1lq3VG8Jv4KlRACoAHj5LqlKUpItElKUoQlKUoQlKUoQsN78J/lb0NeZU5DyHpXpq9+E/yt6GvMqch5D0pnQfV09Un4po3r6Kz7p7kSX6yOGCJGCMkZ4n4chR3Dlk+I/bLuPuuL7tkM7RcKrwgEHJOc5TI4lAGuO8VYfZ9Et3sy6sw/BIWJz/AEsEAOOq5QqfA+NZd2PZdc293HNJLHwxtxYQsWOmMaqAAevhmpJJrYwTY7e/FRR09+zLW3B1z96LnW1dmPbTPDJ+KNsHHLvBHgQQR510P2e2jybIvVjGZJO1RBkDLGBQoydBq3Wqjv8AX6TbRneMhlyqgjkSiKhI7xkHXwq4+zC+ZNnXhTBeMu6g5I4uxHDkDUjKdKklc4xNdvkuaQBtSQNM1+7r+zS9gS3Y7RuI+Ds2kt8loxghniGJOHHMZA69ahNrTH7VK3XtnP0c1Nbve2a3d+G5dEzHblCiSnMrr98h5gBWxjw6moXb0XDdTj/7r/yxP96uWqu3P+0LG2WQA8s/yveK27NuHmpp2BAYcmAP+f50rBKnWouw2o0ehHEvd3eVS1vdRyfhOD+k/wCelIa7hT3PMsW+oXlPXsfEIJtBoeS/IrYsM1ktYRkk9OlfGGQ+H8VsJcKfA1DSxQBzcYs4ag7/AGVd5dnbMLHtO4KRkrz0HlnrVYJzVtaLiUhsEHnUDebHdD7o4l7xz/cVpo3AhUJWlaFTmw7VODjxlska9Md1QdSexbvh4lPUZHmP8/ivZDhaSdlHH8ylETBIP/OsmUI4eX8VqLKR41+O2TWLiq+ycQ1gwnnr/a0MoY+FpLyXDK2wW0bc8xz08q2tgqVvIvEn+VYVGds2MZNSm66cV0meYyfoprt74JHDs2kO5kqKF0mJrScrreG4ZMkjNIoDXE0q4XJ4ZozGyNkjHf1qqe07ZX2e3sIuLjMaSJxYxkDssaZOPrX7tPb9wk94TtB4GjllEcDIz8SjVOE6qM8sY8eRrW9ol3I9ts/tTxSNCzuSADl+zOoAAHL+Kn4c5hnAaOa1vH4qhlGHSvBBtYWI8dwL67Er49nm60E6y3N0fuYdMEkKSBxMWI1wBjTrnwwbTbzbAvGECRxhm0TETREn+l8DXwJ18ahPZpfW8tvcWEzcPbEldQCeJQpCk/mHCCB1/Y1NbK9lkNrOs73DMsRDgFVQZU5BZuI6AjPIcqZTOGN2MkHayzEDT2bcDQRvdc33o2H9ju5Ic8QUgqTzKsAy58cHB8QauvsV+JdfLD6y1U9+dsJdX0skZynuqp7woA4vInJHgRVs9ivxLr5YfWWp5yTT/FrkoKYNFV8OmfquqUpSkyfpSlKEJSlKEJSlKELDe/Cf5W9DXmVOQ8h6V6avfhP8rehrzKnIeQ9KZ0H1dPVJ+KaN6+ikdhQXD3CLbcYlJ90oeEjvPFkYGOedKv8Au7sa/wBoRy/aryaONGaIqCAWZPx8R0HCOWuc691V/wBlt8se0VDY+8R4wT+o4YfXhx+4q6bZtZbfY92Lhl7SR5CSvI9pKAMDA5g8qkqHnHhFtvuoqWMdnjN7Z3G2i55vhui9hKqluONwTG+MZxjII7xkeYI8hbfY8rffggFJFHUHVCQQR4iT+K1/aGsMOz7K3WTtHXDK3UxlD72Pygkrgdy9cVKbm3kfZQTKApwqS40yVHZEnv0AOfKqtZUuZTtJ3Nrq1R0zTUkDYXsqrc3M4a7uLb/o60hs5ZI1haGHtJDEeRJTiy3IYYa6DlmpHeSTtXiuOHhF1DFNjuLIOIftj+auu1vZ3sue5E80KmVz+tlDsBnVAwDHAye/Guaxb82EcsPDGU7W3HH2YI4hEfdPujULoDyx7tMzXQyOZgBvvkPDe5Ls9yiugL4XeGfvouc0zSlXllVY9j3JeP3tSDjPfoD/AHr6ugvQa+FfGxsCEY72z55/2xX7M2grPcXmDAIwBn+E4o4ccbpCflt1usaSEcjWzFed/wBa1KUlgq5YD8Jy5bLpzA7Vbl1YJINRr+oc/r1quTRtFIR1U/5/FWW0/D9agdsyAzHHTA/cc62NO/towSMiNEtlbhOS2be7VsdD3f7d9ZyKgqn7eYyQBjzBxnvxpmklZwpkbHSRnTOysQ1BccJRFyan93VEQmnIyIo2OO/TiwPHC/zUAgOanNt7TewtYY0MaS3BYs8ueBAq8TcWAcnHCoGDqToaQx/NiOgWq4VTib4A27id/DM+OQVdbaFw3Y30xs7hJJFUxdnGZF4icKpK8WRjqxx41p+1u54r8LkfdxIPIksxz44Iqa3JtbCe6Li0aNo0EsbMx4GAbh7QR8k94ZAyQMachUH7Sr1WkVFADMWlc95bCJnvwFP7Yppwx5EwGt7/AI3TL/Jg0x4QMOHwA1OQsCRlz1O4uFt7qeziKW3W4u5TGj6ooKp7vRmZwQM8wB0xrritvef2ZsIDJbTySqo4uzduLKjUlGGASO7GvfUnvLu4+0rC0a1ZcIgIQnAOUVefIMvCRg951FfO42xrjZkFzLdEJGF4hHxBhlQxLaEgE5C95+lMzK758Wd9FmRAwfx4MrfN0XJK6V7FfiXXyw+stc1rpXsV+JdfLD6y1aq+6PvdU6Hvx18l1SlKUjWjSlKUISlKUISlKUIWG9+E/wArehrzKnIeQ9K9NXvwn+VvQ15lTkPIelM6D6unqk/FNG9fRfasQcjQjljvq03NrtG5W1F1K4hncLE8jcS5IHCxC66g6FtefTJqq10Xcll2hYS2EjcLx+/C3MgZzkd/CxI8pMVcnOEB3sKhTNxksvr+fBZd2thRQ3lzs+5VXMsf3UpUcRTh5KTnh93XA5GI187pWjwrcW8n4opSD+6jBHgcZHnVw2vPY2pimu3Rp4kCo5H3jd7LGCdScnPTiOozVW2fvRFe30rRxmMGNM8RGW4GIDEDRThwOZ0ApHXYpad5tlkeoP6T6jDIZ2C4vn97Eb/Yrb3v2XLfbPWSAsLy0PHEUyHOmGCka5ZddOZQConZ1zs7Yzxns7m4u542adsiR0UYaVXAbhypU5Gp9w5PLMpLtprM9qBlVYCRepjLYOPEZBHl41F7S3MgW7S9+0xCynkkfmVld7pOBolfQcLYOCSvDls8iaYcFq+2puxnccIvpe7jb5bjxztzurVUwMlIb91j3h2SsTLLCeK3mAeFhyww4uH9gdPDyNRFTOwN6YBJHs+QZtplEUKFcXFvNHhGjnUa5Le8H5ZJ0AyF+d4d2pbR9fejJ918aHwbubw+lNgXROEcmu19x+xv+llK6jMZMjPl8v8AxamyrgrIAOTEAjzqbmiA8qjdiWOT2h5D8Pn3/tUzP+E+VUOI0zJ4yTqN1zRTvhOWYOx3Uey4NfUUJY6fWv3gLNgVuDCLroAMk1n6CjNQbu+UfnwVqpc1jiG81hvLoRR568lHearDHJzWxfXhlfPTkB3D/etetixoaLBJ3uxFFGTjvq0JbcEYUfl1Pj3n661WI3wQe4g/Q5q97FsxOnaseCEAlmbTQc9Tpp1PKq9YGmIh5sCFZo2udIMAuV+7CsEyZ5SFij1LMQFJHeTpgc/pW3a7cs9osbe4iCyKxKxy4PEByeNho2V7j38xrUFtjeKK9UWtmw0B+5lThSde6NycqwILDOCSM50qI3S3egKma5SWL7LKAATgSMTlY+E6hw3DnhwDkeJrGMOEhjMxv4r6nHRMjgdNUEseNLajkbEi9z/0WKvEuyrez4xCuHuCWkJOTwjOAP0rrgAeNVXZ+7KX+0p2mBMEKqp1K5cpoMjljLN+w76nPtLSys7cz/A6CqttXfeAWEtvAHWWWV+1JGhVmJZgwOoKhUA54qxw4ulmc6MbWHhc6+aQcUcGxt7Y3N7m+9hkPJTM+5u0LDibZ05eM6mF+HP7BhwMfH3T51R95N6L+f7q5Zl4TrHw9nr0LLgE/vX3u9v5d2eFV+OMf/Lkyy4/pPNP208DWHe/ehr+4EpXgVVCquc4HM64GcsT05YrRRxvD/jAPjus1LNG6P4CR4bKDrpXsV+JdfLD6y1zWulexX4l18sPrLXVX3R97rmg78dfJdUpSlI1pEpSlCEpSlCEpSlCFhvfhP8AK3oa8ypyHkPSvTV78J/lb0NeZU5DyHpTOg+rp6pPxTRvX0X1Wzs/aUsD9pE5RwCOIc8MMGtalMyL5FJwSDcL7mnZ2LMxZjqSxJJPiTqam9yLjhvEH6wy/wAcQ/lRUDWzs267KaOT9Dqx8gQT/FQVEfaQuYNwVPTydnM152IXT9qWocMh5OpH1GP+dVDd/bywdpZXqdpayErIvMo2fxp1xnB015Ea871IBIgZTkEAqR1BGap+9mwTIO1jGWAw4HMgdR3kenlWS4TUiGQxSZA78iNPstfxSne9gmi+Zv5C+d5d3F2dbL2DtNLfMUF9JJwCOP3SiceoXjT3SxIyA3IaCa9k+0ri6E0ZDyWCgKpuCHkEmFLRKwGJEBzz5Dh5ZxUru/vDDd2YjkRZF4QksbYI0GM46ZxkH+4qcWWO1sSljDxGNcRwoyq/P3iC+eIjJbJzkjqTWlPFRNEaaRv8t9T5+FhYC2QFzuqwi+ESDNpC0LfY9tKG+xzI4RmDIHDcLZOVyNRrnn9ajto2UkY99SNRr0+o0qhbNklbaDTtxILGJ5537I2szkDKRTqjcLMXAXT8Q4s56T27ftWnaKzgJ7e7nn4JRIhQLExwpBQBW0wc69cjkavVPDp+zc2M4gRnzFwTr9hfO2oS/wD1osQe3Ig9P6Uvax4GepqP2/OQFQddT5Dl/PpVuh23DLtSWw+zr91CJTLkdeD3eELp+Ma56Vn3lsLK3ge4lgDiMDQZycsFA545sNaXsnbSMa17SMgdtDnfqq54XNM7Cwgkmy5dUhs7YNxP8ONiP1EYX/iOlWHZ29ESwzSjZ8aCOISI6MkqEkgBGdV9xtc456H9/wAj3p2ipt+1MJW+QiExqQY3ZRwZzzwXXPPr3axP4y36GphD/ic9z2rgLbXGeVzY56DP/wBX1Fu5a2as93IJXRC5hj1PCMZPDozDUanA79K0Nq7+w3DrEH4bSaMxSLwcMkTHQOejKNORxji8Kg9l5WS3MUMzXkUkgu0Ks3aIxOSxOg90lde/Piblb7k2tuZkmCTRM4aCMg9pGDqQZAchemOXu55k0knq5aj4nHL8e9itfT8NoeF5EEu2ta5ztcDPwc03AI+1joxbGzbNFtAGJbIr2N2hC5TIIVDzY4xjAOuPzDWMfeCTaV2H95beDWNTzLEFQz97nU+GMdSS372x9reO0gUYjOSF/CpAKBdNAFB17tBz0rf2NskQxiNderHvJ5n/ADuFdTSMp6fL53iw8Bz/AKyCSvllrqnPKNhvlpi3t1zIGS32l7OF3P5VZv8AhBP9q5DXTN8r0RWbLnBkwij9wW/7ufqK5nV/gMWGJz+Z8v8AqS8elDpWsGw8/wDiUpStAs8ldK9ivxLr5YfWWua10r2K/Euvlh9Zaq1fdH3urtB346+S6pSlKRrSJSlKEJSlKEJSlKELDe/Cf5W9DXmVOQ8h6V6avfhP8rehrzKnIeQ9KZ0H1dPVJ+KaN6+i+qUpTNJkpSlCFbN0d6xFiGY/d/kb9Oeh/p8enlyvLwqwyOuoI5H/AHrjVTGw96JrbQe/H1RuX+k/lP8AHhSDiHCe2Jki13HNaDh/F+xAjm02PJWvaOwpI5O2tzwS9R+R+8HuJ/zB1qS2btFbpCrq0cqY41yVZT0dGGoHcw/9/wB2RvHBcjCnDdUbRv26MPL+K3vsi8QbGozg+B5jy8Kz8kkjP45gcQ0O4/Y8titDHHG/+SEjCdRsf0fPcKE2vtW7hjeO5iW9tXADFspJwg5Ad07jrnH7jlWKDbuypp7ebjntXtYTDCpUSRKCjIre6CxK8XMkZ4RVmqu7a3Khmy0eIn8B7h816eY+hptR8WAGCW48RpmLG40zGVwFQqaGVnxQG/gfQ/tfGw9ldnffa121BI78CzdpHGjPEpTKe8/ukhAMgA6Vf9qbStZoHj+0wLxqVyXiYDI5lWJVvI1wbaeypbd+CRcHoeYI71PUVp4p9NH/ALdnucCLWFgBl0sko4jJC6xbYjz6rqGxtmbOtHkee9t5A8RiZIsAMpxlmCMxLadMYrSs9rbLtpkNut1dyJnsVY+4hP6AQCPPhPf41XdgboS3ADseziPI9W+Ud3idPOr7svY0NuuI1x3sdWPmf7cqQVLqOl+FvxOH9D7laCKt4nW3e92FrtfEeA99VuW+2LyX3peGEHlFHqf9ch5nwXA86r21dqTTu0VseFQcSTHkD1VO895H8c6sLLkEd9YkgSNeihR4AAD+AKU/7Rc/G4AnbkOm/XrdW/8AWAZgDiBvzPXbp0so3Y+wEgTCjn+Jj+Jj493lW3tHacVrHxOcDoPzMe4Dr/aoHbW/kaZWAdo36j+AeXVv4Hiao97fSTOXkYsx6n0A5AeAplS8KmqHdrOSAeep/SWVXFYaZvZU4BI5aD9rY23tl7qUu2g5KvRV7vE9561oUpWrYxsbQ1osAsk97pHFzjclKUpXa4SulexX4l18sPrLXNa6V7FfiXXyw+stVavuj73V2g78dfJdUpSlI1pEpSlCEpSlCEpSlCFhvfhP8rehrzKnIeQ9K9NXvwn+VvQ15lTkPIelM6D6unqk/FNG9fRfVKUpmkyUpShCUpShC/VYg5HMcqtGxN+pI8LNmRf1fnH/AK/318aq1Kgnpo524ZBdWIKmWndijNl2Oyv45kDxsGU93Q9xHMHwNZ64/s7acsD8cbFT17iO5h1FdI3d3kS6X9Mij3l/8y949PoTka/hb6b425t/I+/7WvoOKMqfgdk78H7fpbO2tkJcwlG580b9LdD5d/hVB3Z3fM1yUkGFiyZB4g4CfuR9Aa6bWhs+2VZbggDLOpP/AOJD6kn96jpa58MMkY5ZeGdipKuhZNNHIdjn45XC3wMcqUqk7zb6nJitzgcmkHonh/V9O81qalkqX4WdTsFZqqqOmZif0G5U9tveiG2yCeOT9C8/9R/L6+FUDbG8U1yffbC9EXRR+3U+JqMJzSthR8Nips9Xcz6cljqziU1Tlo3kPXmlKUpkliUpShCUpShCV0r2K/Euvlh9Za5rXSvYr8S6+WH1lqrV90fe6u0Hft6+S6pSlKRrSJSlKEJSlKEJSlKELDe/Cf5W9DXlpJDgankOvhSlXqTdL60Xw9V9doe8/WskDknnSlMGk3Sx4GErPSlKsKilKUoQlKUoQlSW7jkXcOCR76jTuJwR+40r8pUNR3TvsfJT0/et+4811mtCwP31x86f+DHSlfPo/ld9vUL6FJ8zfv6FYd6XIs5iCQeHp4sAf4OK5UaUrU8C7l339Asrx7vm/b1KUpSnyQJSlKEJSlKEL8bka1e0PefrSlQyHNWoQLFO0PefrXT/AGGsTJd5/TD6y0pVOoP8ZV+lA7ULrVKUpWnCUpShCUpS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4114800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latin typeface="Comic Sans MS" pitchFamily="66" charset="0"/>
              </a:rPr>
              <a:t>Example</a:t>
            </a:r>
            <a:r>
              <a:rPr lang="en-US" sz="2200" dirty="0" smtClean="0">
                <a:latin typeface="Comic Sans MS" pitchFamily="66" charset="0"/>
              </a:rPr>
              <a:t>:  The problem is that people should not be allowed to  smoke in public in New York City.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People are effected by second-hand smoke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Smoking causes a strong odor that is hard to get rid of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omic Sans MS" pitchFamily="66" charset="0"/>
              </a:rPr>
              <a:t>Smoking causes many diseases that are effecting many people in our city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Gathering Evidence </a:t>
            </a:r>
            <a:br>
              <a:rPr lang="en-US" sz="2400" b="1" dirty="0" smtClean="0"/>
            </a:br>
            <a:r>
              <a:rPr lang="en-US" sz="2400" b="1" dirty="0" smtClean="0"/>
              <a:t>&amp; </a:t>
            </a:r>
            <a:br>
              <a:rPr lang="en-US" sz="2400" b="1" dirty="0" smtClean="0"/>
            </a:br>
            <a:r>
              <a:rPr lang="en-US" sz="2400" b="1" dirty="0" smtClean="0"/>
              <a:t>Identifying the Causes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Reliable Sources: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81200"/>
            <a:ext cx="4038600" cy="4038600"/>
          </a:xfrm>
        </p:spPr>
        <p:txBody>
          <a:bodyPr/>
          <a:lstStyle/>
          <a:p>
            <a:r>
              <a:rPr lang="en-US" dirty="0" smtClean="0"/>
              <a:t>Statistics – facts and numbers that have been collected</a:t>
            </a:r>
          </a:p>
          <a:p>
            <a:r>
              <a:rPr lang="en-US" dirty="0" smtClean="0"/>
              <a:t>Case Studies- a person you know </a:t>
            </a:r>
          </a:p>
          <a:p>
            <a:r>
              <a:rPr lang="en-US" dirty="0" smtClean="0"/>
              <a:t>Surveys – questions asked to a specific group of people</a:t>
            </a:r>
          </a:p>
          <a:p>
            <a:r>
              <a:rPr lang="en-US" dirty="0" smtClean="0"/>
              <a:t>Articles by experts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Websites ending in .org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National Geographic</a:t>
            </a:r>
          </a:p>
          <a:p>
            <a:r>
              <a:rPr lang="en-US" dirty="0" smtClean="0"/>
              <a:t>Instagork.com</a:t>
            </a:r>
          </a:p>
          <a:p>
            <a:r>
              <a:rPr lang="en-US" dirty="0" smtClean="0"/>
              <a:t>News outlet websites</a:t>
            </a:r>
          </a:p>
          <a:p>
            <a:pPr lvl="1"/>
            <a:r>
              <a:rPr lang="en-US" dirty="0" smtClean="0"/>
              <a:t>NY Times</a:t>
            </a:r>
          </a:p>
          <a:p>
            <a:pPr lvl="1"/>
            <a:r>
              <a:rPr lang="en-US" dirty="0" smtClean="0"/>
              <a:t>Washington Post for Kids</a:t>
            </a:r>
          </a:p>
          <a:p>
            <a:pPr lvl="1"/>
            <a:r>
              <a:rPr lang="en-US" dirty="0" smtClean="0"/>
              <a:t>Huffington Post</a:t>
            </a:r>
          </a:p>
          <a:p>
            <a:pPr lvl="1"/>
            <a:r>
              <a:rPr lang="en-US" dirty="0" smtClean="0"/>
              <a:t>Associated Press</a:t>
            </a:r>
          </a:p>
          <a:p>
            <a:pPr lvl="1"/>
            <a:r>
              <a:rPr lang="en-US" dirty="0" smtClean="0"/>
              <a:t>Time for Kids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0" y="1295400"/>
            <a:ext cx="4041775" cy="685800"/>
          </a:xfrm>
        </p:spPr>
        <p:txBody>
          <a:bodyPr/>
          <a:lstStyle/>
          <a:p>
            <a:r>
              <a:rPr lang="en-US" dirty="0" smtClean="0"/>
              <a:t>Reliable websites: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59436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http://www2.maxwell.syr.edu/plegal/TIPS/gather.html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Gathering Evidence </a:t>
            </a:r>
            <a:br>
              <a:rPr lang="en-US" sz="2400" b="1" dirty="0" smtClean="0"/>
            </a:br>
            <a:r>
              <a:rPr lang="en-US" sz="2400" b="1" dirty="0" smtClean="0"/>
              <a:t>&amp; </a:t>
            </a:r>
            <a:br>
              <a:rPr lang="en-US" sz="2400" b="1" dirty="0" smtClean="0"/>
            </a:br>
            <a:r>
              <a:rPr lang="en-US" sz="2400" b="1" dirty="0" smtClean="0"/>
              <a:t>Identifying the Causes</a:t>
            </a:r>
            <a:endParaRPr lang="en-US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1000" y="1219200"/>
            <a:ext cx="4041775" cy="457200"/>
          </a:xfrm>
        </p:spPr>
        <p:txBody>
          <a:bodyPr/>
          <a:lstStyle/>
          <a:p>
            <a:r>
              <a:rPr lang="en-US" dirty="0" smtClean="0"/>
              <a:t>Examples: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8600" y="1676400"/>
            <a:ext cx="80772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National Geographic states that, “cigarettes contain almost 5,000 different chemicals, some of which come out of vehicle exhaust pipes,” - </a:t>
            </a:r>
            <a:r>
              <a:rPr lang="en-US" dirty="0" smtClean="0">
                <a:hlinkClick r:id="rId2"/>
              </a:rPr>
              <a:t>http://newswatch.nationalgeographic.com/2012/07/06/the-real-facts-on-smoking-and-public-health/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What type of evidence is this?</a:t>
            </a:r>
            <a:endParaRPr lang="en-US" i="1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381000" y="3962400"/>
            <a:ext cx="80772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the article on www. cancer.org, “In the United States, the costs of extra medical care, illness, and death caused by SHS are over $10 billion per year.”</a:t>
            </a:r>
          </a:p>
          <a:p>
            <a:pPr>
              <a:buNone/>
            </a:pPr>
            <a:r>
              <a:rPr lang="en-US" i="1" dirty="0" smtClean="0"/>
              <a:t>What type of evidence is this?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a Policy &amp; Develop a solution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620000" cy="990600"/>
          </a:xfrm>
        </p:spPr>
        <p:txBody>
          <a:bodyPr/>
          <a:lstStyle/>
          <a:p>
            <a:r>
              <a:rPr lang="en-US" sz="3200" dirty="0" smtClean="0"/>
              <a:t>The Advantages &amp;The Disadvantages:</a:t>
            </a:r>
          </a:p>
          <a:p>
            <a:pPr algn="ctr"/>
            <a:r>
              <a:rPr lang="en-US" dirty="0" smtClean="0">
                <a:latin typeface="+mj-lt"/>
              </a:rPr>
              <a:t>Evaluate how the policy is working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Effectiveness </a:t>
            </a:r>
          </a:p>
          <a:p>
            <a:pPr lvl="1"/>
            <a:r>
              <a:rPr lang="en-US" dirty="0" smtClean="0"/>
              <a:t>Is it really working?</a:t>
            </a:r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How much money? Cheap or expensive?</a:t>
            </a:r>
          </a:p>
          <a:p>
            <a:r>
              <a:rPr lang="en-US" dirty="0" smtClean="0"/>
              <a:t>Enforcement</a:t>
            </a:r>
          </a:p>
          <a:p>
            <a:pPr lvl="1"/>
            <a:r>
              <a:rPr lang="en-US" dirty="0" smtClean="0"/>
              <a:t>Are people following the policy or not?</a:t>
            </a:r>
          </a:p>
          <a:p>
            <a:r>
              <a:rPr lang="en-US" dirty="0" smtClean="0"/>
              <a:t>Public acceptance</a:t>
            </a:r>
          </a:p>
          <a:p>
            <a:pPr lvl="1"/>
            <a:r>
              <a:rPr lang="en-US" dirty="0" smtClean="0"/>
              <a:t>Do people like it?</a:t>
            </a:r>
            <a:endParaRPr lang="en-US" dirty="0"/>
          </a:p>
        </p:txBody>
      </p:sp>
      <p:pic>
        <p:nvPicPr>
          <p:cNvPr id="1029" name="Picture 5" descr="http://manzine.org/wp-content/uploads/children-carto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09800"/>
            <a:ext cx="4572000" cy="3124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876800" y="50292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Are we happy with this policy?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a Policy &amp; Develop a Solution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382000" cy="771525"/>
          </a:xfrm>
        </p:spPr>
        <p:txBody>
          <a:bodyPr/>
          <a:lstStyle/>
          <a:p>
            <a:pPr algn="ctr"/>
            <a:r>
              <a:rPr lang="en-US" dirty="0" smtClean="0"/>
              <a:t>After the evaluating the policy, </a:t>
            </a:r>
          </a:p>
          <a:p>
            <a:pPr algn="ctr"/>
            <a:r>
              <a:rPr lang="en-US" dirty="0" smtClean="0"/>
              <a:t>do you think there should be a new one some changes?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we get rid of the policy completely?</a:t>
            </a:r>
          </a:p>
          <a:p>
            <a:r>
              <a:rPr lang="en-US" dirty="0" smtClean="0"/>
              <a:t>Should just change a few things or add news regulations?</a:t>
            </a:r>
          </a:p>
          <a:p>
            <a:r>
              <a:rPr lang="en-US" dirty="0" smtClean="0"/>
              <a:t>What should be taken out?</a:t>
            </a:r>
          </a:p>
          <a:p>
            <a:r>
              <a:rPr lang="en-US" dirty="0" smtClean="0"/>
              <a:t>What should stay?</a:t>
            </a:r>
          </a:p>
        </p:txBody>
      </p:sp>
      <p:pic>
        <p:nvPicPr>
          <p:cNvPr id="2049" name="Picture 1" descr="C:\Users\teacher\AppData\Local\Microsoft\Windows\Temporary Internet Files\Content.IE5\ND4VBCSR\MP9004088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743200"/>
            <a:ext cx="3124200" cy="3124201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 rot="19853351">
            <a:off x="5082626" y="4217752"/>
            <a:ext cx="3427110" cy="623306"/>
          </a:xfrm>
        </p:spPr>
        <p:txBody>
          <a:bodyPr>
            <a:noAutofit/>
          </a:bodyPr>
          <a:lstStyle/>
          <a:p>
            <a:r>
              <a:rPr lang="en-US" sz="36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oper Black" pitchFamily="18" charset="0"/>
              </a:rPr>
              <a:t>NEW RULE?</a:t>
            </a:r>
            <a:endParaRPr lang="en-US" sz="3600" b="1" cap="small" dirty="0">
              <a:solidFill>
                <a:schemeClr val="accent2">
                  <a:lumMod val="60000"/>
                  <a:lumOff val="40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http://www.smartpassiveincome.com/wp-content/uploads/2009/11/people-talking-onlin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343400"/>
            <a:ext cx="3276600" cy="2457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Convincing Others About Your New Solution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390525"/>
          </a:xfrm>
        </p:spPr>
        <p:txBody>
          <a:bodyPr/>
          <a:lstStyle/>
          <a:p>
            <a:r>
              <a:rPr lang="en-US" dirty="0" smtClean="0"/>
              <a:t>The Counter Argument: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143000"/>
            <a:ext cx="4041775" cy="533400"/>
          </a:xfrm>
        </p:spPr>
        <p:txBody>
          <a:bodyPr/>
          <a:lstStyle/>
          <a:p>
            <a:r>
              <a:rPr lang="en-US" dirty="0" smtClean="0"/>
              <a:t>Debunking the Opposition: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281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might someone against your policy say?</a:t>
            </a:r>
          </a:p>
          <a:p>
            <a:pPr lvl="1"/>
            <a:r>
              <a:rPr lang="en-US" dirty="0" smtClean="0"/>
              <a:t>Is it too expensive?</a:t>
            </a:r>
          </a:p>
          <a:p>
            <a:pPr lvl="1"/>
            <a:r>
              <a:rPr lang="en-US" dirty="0" smtClean="0"/>
              <a:t>Will a lot of people not like it?</a:t>
            </a:r>
          </a:p>
          <a:p>
            <a:pPr lvl="1"/>
            <a:r>
              <a:rPr lang="en-US" dirty="0" smtClean="0"/>
              <a:t>Would it be hard to make it work?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2971800"/>
          </a:xfrm>
        </p:spPr>
        <p:txBody>
          <a:bodyPr/>
          <a:lstStyle/>
          <a:p>
            <a:r>
              <a:rPr lang="en-US" dirty="0" smtClean="0"/>
              <a:t>What would you say back to them to defend your new policy?</a:t>
            </a:r>
          </a:p>
          <a:p>
            <a:pPr lvl="1"/>
            <a:r>
              <a:rPr lang="en-US" dirty="0" smtClean="0"/>
              <a:t>Back up your new policy with more specific evidence </a:t>
            </a:r>
          </a:p>
          <a:p>
            <a:pPr lvl="1" algn="ctr"/>
            <a:r>
              <a:rPr lang="en-US" b="1" dirty="0" smtClean="0"/>
              <a:t>TALK BACK WITH FACTS!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Your Persuasive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362200"/>
          </a:xfrm>
        </p:spPr>
        <p:txBody>
          <a:bodyPr/>
          <a:lstStyle/>
          <a:p>
            <a:r>
              <a:rPr lang="en-US" dirty="0" smtClean="0"/>
              <a:t>Restate the social issue using different words</a:t>
            </a:r>
          </a:p>
          <a:p>
            <a:r>
              <a:rPr lang="en-US" dirty="0" smtClean="0"/>
              <a:t>Restate your opinion in different words </a:t>
            </a:r>
          </a:p>
          <a:p>
            <a:r>
              <a:rPr lang="en-US" dirty="0" smtClean="0"/>
              <a:t>Restate the new policy that should be in placed to correct the social issue</a:t>
            </a:r>
          </a:p>
          <a:p>
            <a:r>
              <a:rPr lang="en-US" dirty="0" smtClean="0"/>
              <a:t>Add a final thought</a:t>
            </a:r>
            <a:endParaRPr lang="en-US" dirty="0"/>
          </a:p>
        </p:txBody>
      </p:sp>
      <p:pic>
        <p:nvPicPr>
          <p:cNvPr id="21506" name="Picture 2" descr="http://dribbble.s3.amazonaws.com/users/86141/screenshots/624945/greatide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2766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718</TotalTime>
  <Words>531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Creating a Persuasive Essay</vt:lpstr>
      <vt:lpstr>Define the Problem</vt:lpstr>
      <vt:lpstr>Define the Problem</vt:lpstr>
      <vt:lpstr>Gathering Evidence  &amp;  Identifying the Causes</vt:lpstr>
      <vt:lpstr>Gathering Evidence  &amp;  Identifying the Causes</vt:lpstr>
      <vt:lpstr>Evaluate a Policy &amp; Develop a solution</vt:lpstr>
      <vt:lpstr>Evaluate a Policy &amp; Develop a Solution</vt:lpstr>
      <vt:lpstr>Convincing Others About Your New Solution</vt:lpstr>
      <vt:lpstr>Concluding Your Persuasive Essay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Persuasive Essay</dc:title>
  <dc:creator>Admin</dc:creator>
  <cp:lastModifiedBy>Joe Montecalvo</cp:lastModifiedBy>
  <cp:revision>17</cp:revision>
  <dcterms:created xsi:type="dcterms:W3CDTF">2013-01-29T18:16:37Z</dcterms:created>
  <dcterms:modified xsi:type="dcterms:W3CDTF">2013-02-07T16:00:50Z</dcterms:modified>
</cp:coreProperties>
</file>