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59" r:id="rId5"/>
    <p:sldId id="257"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C84E3DF-3DA2-48E6-A1B4-72D2CD399DCE}" type="datetimeFigureOut">
              <a:rPr lang="en-US" smtClean="0"/>
              <a:t>4/8/2013</a:t>
            </a:fld>
            <a:endParaRPr lang="en-US"/>
          </a:p>
        </p:txBody>
      </p:sp>
      <p:sp>
        <p:nvSpPr>
          <p:cNvPr id="16" name="Slide Number Placeholder 15"/>
          <p:cNvSpPr>
            <a:spLocks noGrp="1"/>
          </p:cNvSpPr>
          <p:nvPr>
            <p:ph type="sldNum" sz="quarter" idx="11"/>
          </p:nvPr>
        </p:nvSpPr>
        <p:spPr/>
        <p:txBody>
          <a:bodyPr/>
          <a:lstStyle/>
          <a:p>
            <a:fld id="{098916F2-C896-4256-9920-BF6B37407E7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4E3DF-3DA2-48E6-A1B4-72D2CD399DCE}"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916F2-C896-4256-9920-BF6B37407E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4E3DF-3DA2-48E6-A1B4-72D2CD399DCE}"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916F2-C896-4256-9920-BF6B37407E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C84E3DF-3DA2-48E6-A1B4-72D2CD399DCE}" type="datetimeFigureOut">
              <a:rPr lang="en-US" smtClean="0"/>
              <a:t>4/8/2013</a:t>
            </a:fld>
            <a:endParaRPr lang="en-US"/>
          </a:p>
        </p:txBody>
      </p:sp>
      <p:sp>
        <p:nvSpPr>
          <p:cNvPr id="15" name="Slide Number Placeholder 14"/>
          <p:cNvSpPr>
            <a:spLocks noGrp="1"/>
          </p:cNvSpPr>
          <p:nvPr>
            <p:ph type="sldNum" sz="quarter" idx="15"/>
          </p:nvPr>
        </p:nvSpPr>
        <p:spPr/>
        <p:txBody>
          <a:bodyPr/>
          <a:lstStyle>
            <a:lvl1pPr algn="ctr">
              <a:defRPr/>
            </a:lvl1pPr>
          </a:lstStyle>
          <a:p>
            <a:fld id="{098916F2-C896-4256-9920-BF6B37407E7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84E3DF-3DA2-48E6-A1B4-72D2CD399DCE}"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916F2-C896-4256-9920-BF6B37407E7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C84E3DF-3DA2-48E6-A1B4-72D2CD399DCE}"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916F2-C896-4256-9920-BF6B37407E7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98916F2-C896-4256-9920-BF6B37407E7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C84E3DF-3DA2-48E6-A1B4-72D2CD399DCE}" type="datetimeFigureOut">
              <a:rPr lang="en-US" smtClean="0"/>
              <a:t>4/8/2013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84E3DF-3DA2-48E6-A1B4-72D2CD399DCE}" type="datetimeFigureOut">
              <a:rPr lang="en-US" smtClean="0"/>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916F2-C896-4256-9920-BF6B37407E7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4E3DF-3DA2-48E6-A1B4-72D2CD399DCE}" type="datetimeFigureOut">
              <a:rPr lang="en-US" smtClean="0"/>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916F2-C896-4256-9920-BF6B37407E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C84E3DF-3DA2-48E6-A1B4-72D2CD399DCE}" type="datetimeFigureOut">
              <a:rPr lang="en-US" smtClean="0"/>
              <a:t>4/8/2013</a:t>
            </a:fld>
            <a:endParaRPr lang="en-US"/>
          </a:p>
        </p:txBody>
      </p:sp>
      <p:sp>
        <p:nvSpPr>
          <p:cNvPr id="9" name="Slide Number Placeholder 8"/>
          <p:cNvSpPr>
            <a:spLocks noGrp="1"/>
          </p:cNvSpPr>
          <p:nvPr>
            <p:ph type="sldNum" sz="quarter" idx="15"/>
          </p:nvPr>
        </p:nvSpPr>
        <p:spPr/>
        <p:txBody>
          <a:bodyPr/>
          <a:lstStyle/>
          <a:p>
            <a:fld id="{098916F2-C896-4256-9920-BF6B37407E7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C84E3DF-3DA2-48E6-A1B4-72D2CD399DCE}" type="datetimeFigureOut">
              <a:rPr lang="en-US" smtClean="0"/>
              <a:t>4/8/2013</a:t>
            </a:fld>
            <a:endParaRPr lang="en-US"/>
          </a:p>
        </p:txBody>
      </p:sp>
      <p:sp>
        <p:nvSpPr>
          <p:cNvPr id="9" name="Slide Number Placeholder 8"/>
          <p:cNvSpPr>
            <a:spLocks noGrp="1"/>
          </p:cNvSpPr>
          <p:nvPr>
            <p:ph type="sldNum" sz="quarter" idx="11"/>
          </p:nvPr>
        </p:nvSpPr>
        <p:spPr/>
        <p:txBody>
          <a:bodyPr/>
          <a:lstStyle/>
          <a:p>
            <a:fld id="{098916F2-C896-4256-9920-BF6B37407E7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C84E3DF-3DA2-48E6-A1B4-72D2CD399DCE}" type="datetimeFigureOut">
              <a:rPr lang="en-US" smtClean="0"/>
              <a:t>4/8/2013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98916F2-C896-4256-9920-BF6B37407E7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opbullying.gov/what-is-bullying/" TargetMode="External"/><Relationship Id="rId2" Type="http://schemas.openxmlformats.org/officeDocument/2006/relationships/hyperlink" Target="http://www.pacer.org/bullying/?gclid=CJvb3q3zqrYCFQuxnQoduz0ABg" TargetMode="External"/><Relationship Id="rId1" Type="http://schemas.openxmlformats.org/officeDocument/2006/relationships/slideLayout" Target="../slideLayouts/slideLayout2.xml"/><Relationship Id="rId6" Type="http://schemas.openxmlformats.org/officeDocument/2006/relationships/hyperlink" Target="http://www.bullyingstatistics.org/content/bullying-and-depression.html" TargetMode="External"/><Relationship Id="rId5" Type="http://schemas.openxmlformats.org/officeDocument/2006/relationships/hyperlink" Target="http://www.education.com/reference/article/bullying-depression/" TargetMode="External"/><Relationship Id="rId4" Type="http://schemas.openxmlformats.org/officeDocument/2006/relationships/hyperlink" Target="http://pbskids.org/itsmylife/friends/bull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2.maxwell.syr.edu/plegal/TIPS/worksheet2.doc" TargetMode="External"/><Relationship Id="rId2" Type="http://schemas.openxmlformats.org/officeDocument/2006/relationships/hyperlink" Target="http://www2.maxwell.syr.edu/plegal/TIPS/worksheet1.doc"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hyperlink" Target="http://www2.maxwell.syr.edu/plegal/TIPS/worksheet3.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www2.maxwell.syr.edu/plegal/TIPS/worksheet4.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2.maxwell.syr.edu/plegal/TIPS/worksheet6.doc" TargetMode="External"/><Relationship Id="rId2" Type="http://schemas.openxmlformats.org/officeDocument/2006/relationships/hyperlink" Target="http://www2.maxwell.syr.edu/plegal/TIPS/worksheet5.doc"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015196"/>
          </a:xfrm>
        </p:spPr>
        <p:txBody>
          <a:bodyPr/>
          <a:lstStyle/>
          <a:p>
            <a:endParaRPr lang="en-US" dirty="0" smtClean="0"/>
          </a:p>
          <a:p>
            <a:r>
              <a:rPr lang="en-US" dirty="0" smtClean="0"/>
              <a:t>Ms. Marilyn </a:t>
            </a:r>
            <a:r>
              <a:rPr lang="en-US" dirty="0" err="1" smtClean="0"/>
              <a:t>Machuca</a:t>
            </a:r>
            <a:endParaRPr lang="en-US" dirty="0" smtClean="0"/>
          </a:p>
          <a:p>
            <a:r>
              <a:rPr lang="en-US" dirty="0" smtClean="0"/>
              <a:t>Incarnation School</a:t>
            </a:r>
          </a:p>
          <a:p>
            <a:r>
              <a:rPr lang="en-US" dirty="0" smtClean="0"/>
              <a:t>mmachuca1@yahoo.com</a:t>
            </a:r>
          </a:p>
          <a:p>
            <a:endParaRPr lang="en-US" dirty="0"/>
          </a:p>
        </p:txBody>
      </p:sp>
      <p:sp>
        <p:nvSpPr>
          <p:cNvPr id="2" name="Title 1"/>
          <p:cNvSpPr>
            <a:spLocks noGrp="1"/>
          </p:cNvSpPr>
          <p:nvPr>
            <p:ph type="ctrTitle"/>
          </p:nvPr>
        </p:nvSpPr>
        <p:spPr/>
        <p:txBody>
          <a:bodyPr/>
          <a:lstStyle/>
          <a:p>
            <a:r>
              <a:rPr lang="en-US" dirty="0" smtClean="0"/>
              <a:t>Bullying in our school.</a:t>
            </a:r>
            <a:br>
              <a:rPr lang="en-US" dirty="0" smtClean="0"/>
            </a:br>
            <a:r>
              <a:rPr lang="en-US" dirty="0" smtClean="0"/>
              <a:t/>
            </a:r>
            <a:br>
              <a:rPr lang="en-US" dirty="0" smtClean="0"/>
            </a:br>
            <a:r>
              <a:rPr lang="en-US" dirty="0" smtClean="0"/>
              <a:t/>
            </a:r>
            <a:br>
              <a:rPr lang="en-US" dirty="0" smtClean="0"/>
            </a:br>
            <a:endParaRPr lang="en-US" dirty="0"/>
          </a:p>
        </p:txBody>
      </p:sp>
      <p:pic>
        <p:nvPicPr>
          <p:cNvPr id="1026" name="Picture 2" descr="C:\Documents and Settings\mMachuca.INCARNATIONNYC\Local Settings\Temporary Internet Files\Content.IE5\3DF5EB2V\MC900232130[1].wmf"/>
          <p:cNvPicPr>
            <a:picLocks noChangeAspect="1" noChangeArrowheads="1"/>
          </p:cNvPicPr>
          <p:nvPr/>
        </p:nvPicPr>
        <p:blipFill>
          <a:blip r:embed="rId2" cstate="print"/>
          <a:srcRect/>
          <a:stretch>
            <a:fillRect/>
          </a:stretch>
        </p:blipFill>
        <p:spPr bwMode="auto">
          <a:xfrm>
            <a:off x="3657600" y="1219200"/>
            <a:ext cx="1854200" cy="2590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hlinkClick r:id="rId2"/>
              </a:rPr>
              <a:t>http://www.pacer.org/bullying/?gclid=CJvb3q3zqrYCFQuxnQoduz0ABg</a:t>
            </a:r>
            <a:endParaRPr lang="en-US" dirty="0" smtClean="0"/>
          </a:p>
          <a:p>
            <a:r>
              <a:rPr lang="en-US" dirty="0" smtClean="0">
                <a:hlinkClick r:id="rId3"/>
              </a:rPr>
              <a:t>http://www.stopbullying.gov/what-is-bullying/</a:t>
            </a:r>
            <a:endParaRPr lang="en-US" dirty="0" smtClean="0"/>
          </a:p>
          <a:p>
            <a:r>
              <a:rPr lang="en-US" dirty="0" smtClean="0">
                <a:hlinkClick r:id="rId4"/>
              </a:rPr>
              <a:t>http://pbskids.org/itsmylife/friends/bullies/</a:t>
            </a:r>
            <a:endParaRPr lang="en-US" dirty="0" smtClean="0"/>
          </a:p>
          <a:p>
            <a:pPr>
              <a:defRPr/>
            </a:pPr>
            <a:r>
              <a:rPr lang="en-US" dirty="0" smtClean="0">
                <a:hlinkClick r:id="rId5"/>
              </a:rPr>
              <a:t>http://www.education.com/reference/article/bullying-depression/</a:t>
            </a:r>
            <a:endParaRPr lang="en-US" dirty="0" smtClean="0"/>
          </a:p>
          <a:p>
            <a:pPr>
              <a:defRPr/>
            </a:pPr>
            <a:r>
              <a:rPr lang="en-US" dirty="0" smtClean="0">
                <a:solidFill>
                  <a:schemeClr val="hlink"/>
                </a:solidFill>
                <a:hlinkClick r:id="rId6"/>
              </a:rPr>
              <a:t>http://www.bullyingstatistics.org/content/bullying-and-depression.html</a:t>
            </a:r>
            <a:endParaRPr lang="en-US" dirty="0" smtClean="0">
              <a:solidFill>
                <a:schemeClr val="hlink"/>
              </a:solidFill>
            </a:endParaRPr>
          </a:p>
          <a:p>
            <a:pPr>
              <a:defRPr/>
            </a:pPr>
            <a:r>
              <a:rPr lang="en-US" dirty="0" smtClean="0"/>
              <a:t>Adaptation from Imagine.. A school without bullying: A school climate approach to bullying prevention, 2004.</a:t>
            </a:r>
            <a:endParaRPr lang="en-US" dirty="0" smtClean="0">
              <a:solidFill>
                <a:schemeClr val="hlink"/>
              </a:solidFill>
            </a:endParaRPr>
          </a:p>
          <a:p>
            <a:endParaRPr lang="en-US" dirty="0"/>
          </a:p>
        </p:txBody>
      </p:sp>
      <p:sp>
        <p:nvSpPr>
          <p:cNvPr id="3" name="Title 2"/>
          <p:cNvSpPr>
            <a:spLocks noGrp="1"/>
          </p:cNvSpPr>
          <p:nvPr>
            <p:ph type="title"/>
          </p:nvPr>
        </p:nvSpPr>
        <p:spPr/>
        <p:txBody>
          <a:bodyPr/>
          <a:lstStyle/>
          <a:p>
            <a:pPr algn="ctr"/>
            <a:r>
              <a:rPr lang="en-US" dirty="0" smtClean="0"/>
              <a:t>Resources, Citations and Credits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a:bodyPr>
          <a:lstStyle/>
          <a:p>
            <a:r>
              <a:rPr lang="en-US" sz="2800" dirty="0" smtClean="0"/>
              <a:t>Adam and Mario like to play on the playground. </a:t>
            </a:r>
          </a:p>
          <a:p>
            <a:r>
              <a:rPr lang="en-US" sz="2800" dirty="0" smtClean="0"/>
              <a:t>Adam, one of the taller boys, began to tell lies about Mario. He said Mario had stolen stickers from the teacher’s desk.  Then he said Mario smelled funny </a:t>
            </a:r>
            <a:r>
              <a:rPr lang="en-US" sz="2800" dirty="0" smtClean="0"/>
              <a:t>and started </a:t>
            </a:r>
            <a:r>
              <a:rPr lang="en-US" sz="2800" dirty="0" smtClean="0"/>
              <a:t>calling Mario “Stinky Skunk</a:t>
            </a:r>
            <a:r>
              <a:rPr lang="en-US" sz="2800" dirty="0" smtClean="0"/>
              <a:t>.”</a:t>
            </a:r>
            <a:endParaRPr lang="en-US" sz="2800" dirty="0" smtClean="0"/>
          </a:p>
        </p:txBody>
      </p:sp>
      <p:sp>
        <p:nvSpPr>
          <p:cNvPr id="3" name="Title 2"/>
          <p:cNvSpPr>
            <a:spLocks noGrp="1"/>
          </p:cNvSpPr>
          <p:nvPr>
            <p:ph type="title"/>
          </p:nvPr>
        </p:nvSpPr>
        <p:spPr>
          <a:xfrm>
            <a:off x="457200" y="152400"/>
            <a:ext cx="8229600" cy="838200"/>
          </a:xfrm>
        </p:spPr>
        <p:txBody>
          <a:bodyPr/>
          <a:lstStyle/>
          <a:p>
            <a:r>
              <a:rPr lang="en-US" dirty="0" smtClean="0"/>
              <a:t>How do you think Mario is feeling?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562600"/>
          </a:xfrm>
        </p:spPr>
        <p:txBody>
          <a:bodyPr>
            <a:normAutofit/>
          </a:bodyPr>
          <a:lstStyle/>
          <a:p>
            <a:r>
              <a:rPr lang="en-US" sz="2800" dirty="0" smtClean="0"/>
              <a:t>Adam </a:t>
            </a:r>
            <a:r>
              <a:rPr lang="en-US" sz="2800" dirty="0" smtClean="0"/>
              <a:t>told other kids to not to talk to  Mario or they’d be stinky too. Next, when Mario tried to play on </a:t>
            </a:r>
            <a:r>
              <a:rPr lang="en-US" sz="2800" dirty="0" smtClean="0"/>
              <a:t>the </a:t>
            </a:r>
            <a:r>
              <a:rPr lang="en-US" sz="2800" dirty="0" smtClean="0"/>
              <a:t>playground, Adam and other kids told him to go away.</a:t>
            </a:r>
          </a:p>
          <a:p>
            <a:r>
              <a:rPr lang="en-US" sz="2800" dirty="0" smtClean="0"/>
              <a:t>Next, Adam tells two other boys to follow Mario to the bathroom and push him around and call him names. Adam  threatens him not to tell anyone or it will get worse. Now, Mario doesn’t want or go near the playground. ( Adapted from Imagine.. A school without bullying: A school climate approach to bullying prevention, 2004).</a:t>
            </a:r>
          </a:p>
          <a:p>
            <a:pPr>
              <a:buNone/>
            </a:pPr>
            <a:endParaRPr lang="en-US" dirty="0" smtClean="0"/>
          </a:p>
          <a:p>
            <a:pPr>
              <a:buNone/>
            </a:pPr>
            <a:endParaRPr lang="en-US" dirty="0" smtClean="0"/>
          </a:p>
        </p:txBody>
      </p:sp>
      <p:sp>
        <p:nvSpPr>
          <p:cNvPr id="3" name="Title 2"/>
          <p:cNvSpPr>
            <a:spLocks noGrp="1"/>
          </p:cNvSpPr>
          <p:nvPr>
            <p:ph type="title"/>
          </p:nvPr>
        </p:nvSpPr>
        <p:spPr>
          <a:xfrm>
            <a:off x="457200" y="152400"/>
            <a:ext cx="8229600" cy="838200"/>
          </a:xfrm>
        </p:spPr>
        <p:txBody>
          <a:bodyPr/>
          <a:lstStyle/>
          <a:p>
            <a:r>
              <a:rPr lang="en-US" dirty="0" smtClean="0"/>
              <a:t>How do you think Mario is feeling?</a:t>
            </a:r>
            <a:endParaRPr lang="en-US" dirty="0"/>
          </a:p>
        </p:txBody>
      </p:sp>
    </p:spTree>
    <p:extLst>
      <p:ext uri="{BB962C8B-B14F-4D97-AF65-F5344CB8AC3E}">
        <p14:creationId xmlns:p14="http://schemas.microsoft.com/office/powerpoint/2010/main" val="101479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1524000"/>
            <a:ext cx="7848600" cy="4724400"/>
          </a:xfrm>
        </p:spPr>
        <p:txBody>
          <a:bodyPr>
            <a:normAutofit/>
          </a:bodyPr>
          <a:lstStyle/>
          <a:p>
            <a:r>
              <a:rPr lang="en-US" dirty="0" smtClean="0"/>
              <a:t>Bullying behavior is intended to hurt, is repeated and involves unequal power and control.</a:t>
            </a:r>
          </a:p>
          <a:p>
            <a:r>
              <a:rPr lang="en-US" dirty="0" smtClean="0"/>
              <a:t>A bully can hurt your  body (physical), your feelings (verbal) and  how you might relate or interact with others or yourself (social or emotional).</a:t>
            </a:r>
          </a:p>
          <a:p>
            <a:r>
              <a:rPr lang="en-US" dirty="0" smtClean="0"/>
              <a:t>Bullies can hurt you face to face or behind your back.</a:t>
            </a:r>
            <a:endParaRPr lang="en-US" dirty="0"/>
          </a:p>
        </p:txBody>
      </p:sp>
      <p:sp>
        <p:nvSpPr>
          <p:cNvPr id="3" name="Title 2"/>
          <p:cNvSpPr>
            <a:spLocks noGrp="1"/>
          </p:cNvSpPr>
          <p:nvPr>
            <p:ph type="title"/>
          </p:nvPr>
        </p:nvSpPr>
        <p:spPr>
          <a:xfrm>
            <a:off x="457200" y="152400"/>
            <a:ext cx="8229600" cy="990600"/>
          </a:xfrm>
        </p:spPr>
        <p:txBody>
          <a:bodyPr/>
          <a:lstStyle/>
          <a:p>
            <a:pPr algn="ctr"/>
            <a:r>
              <a:rPr lang="en-US" dirty="0" smtClean="0"/>
              <a:t>How can you recognize a bully?</a:t>
            </a:r>
            <a:endParaRPr lang="en-US" dirty="0"/>
          </a:p>
        </p:txBody>
      </p:sp>
      <p:pic>
        <p:nvPicPr>
          <p:cNvPr id="4099" name="Picture 3" descr="C:\Documents and Settings\mMachuca.INCARNATIONNYC\Local Settings\Temporary Internet Files\Content.IE5\UTNQIUHL\MP900448468[1].jpg"/>
          <p:cNvPicPr>
            <a:picLocks noChangeAspect="1" noChangeArrowheads="1"/>
          </p:cNvPicPr>
          <p:nvPr/>
        </p:nvPicPr>
        <p:blipFill>
          <a:blip r:embed="rId2" cstate="print"/>
          <a:srcRect/>
          <a:stretch>
            <a:fillRect/>
          </a:stretch>
        </p:blipFill>
        <p:spPr bwMode="auto">
          <a:xfrm>
            <a:off x="1905000" y="4343400"/>
            <a:ext cx="4953000" cy="2057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a:bodyPr>
          <a:lstStyle/>
          <a:p>
            <a:r>
              <a:rPr lang="en-US" dirty="0" smtClean="0"/>
              <a:t>Bullying is being mean to others, on purpose, to hurt them or their  feelings. </a:t>
            </a:r>
          </a:p>
          <a:p>
            <a:r>
              <a:rPr lang="en-US" dirty="0" smtClean="0"/>
              <a:t>Take a quick survey in your class and ask other students if they have had any of these experiences. Use  the information from your survey and the previous example provided to define the problem.</a:t>
            </a:r>
          </a:p>
          <a:p>
            <a:endParaRPr lang="en-US" dirty="0" smtClean="0"/>
          </a:p>
          <a:p>
            <a:endParaRPr lang="en-US" dirty="0" smtClean="0"/>
          </a:p>
          <a:p>
            <a:endParaRPr lang="en-US" dirty="0" smtClean="0"/>
          </a:p>
          <a:p>
            <a:r>
              <a:rPr lang="en-US" dirty="0" smtClean="0">
                <a:hlinkClick r:id="rId2"/>
              </a:rPr>
              <a:t>Public Policy Analysis: Define the problem.</a:t>
            </a:r>
            <a:endParaRPr lang="en-US" dirty="0" smtClean="0"/>
          </a:p>
          <a:p>
            <a:r>
              <a:rPr lang="en-US" dirty="0" smtClean="0">
                <a:hlinkClick r:id="rId3"/>
              </a:rPr>
              <a:t>Public Policy Analysis: Gather  Evidence of the problem</a:t>
            </a:r>
            <a:endParaRPr lang="en-US" dirty="0" smtClean="0"/>
          </a:p>
          <a:p>
            <a:endParaRPr lang="en-US" dirty="0" smtClean="0"/>
          </a:p>
          <a:p>
            <a:endParaRPr lang="en-US" dirty="0" smtClean="0"/>
          </a:p>
          <a:p>
            <a:endParaRPr lang="en-US" dirty="0" smtClean="0">
              <a:hlinkClick r:id="rId2"/>
            </a:endParaRPr>
          </a:p>
          <a:p>
            <a:pPr>
              <a:buNone/>
            </a:pPr>
            <a:endParaRPr lang="en-US" dirty="0" smtClean="0"/>
          </a:p>
          <a:p>
            <a:endParaRPr lang="en-US" dirty="0"/>
          </a:p>
        </p:txBody>
      </p:sp>
      <p:sp>
        <p:nvSpPr>
          <p:cNvPr id="3" name="Title 2"/>
          <p:cNvSpPr>
            <a:spLocks noGrp="1"/>
          </p:cNvSpPr>
          <p:nvPr>
            <p:ph type="title"/>
          </p:nvPr>
        </p:nvSpPr>
        <p:spPr>
          <a:xfrm>
            <a:off x="457200" y="152400"/>
            <a:ext cx="8229600" cy="914400"/>
          </a:xfrm>
        </p:spPr>
        <p:txBody>
          <a:bodyPr/>
          <a:lstStyle/>
          <a:p>
            <a:r>
              <a:rPr lang="en-US" dirty="0" smtClean="0"/>
              <a:t>		What is bullying?</a:t>
            </a:r>
            <a:endParaRPr lang="en-US" dirty="0"/>
          </a:p>
        </p:txBody>
      </p:sp>
      <p:pic>
        <p:nvPicPr>
          <p:cNvPr id="3074" name="Picture 2" descr="C:\Documents and Settings\mMachuca.INCARNATIONNYC\Local Settings\Temporary Internet Files\Content.IE5\TENAMAEB\MP900448515[1].jpg"/>
          <p:cNvPicPr>
            <a:picLocks noChangeAspect="1" noChangeArrowheads="1"/>
          </p:cNvPicPr>
          <p:nvPr/>
        </p:nvPicPr>
        <p:blipFill>
          <a:blip r:embed="rId4" cstate="print"/>
          <a:srcRect/>
          <a:stretch>
            <a:fillRect/>
          </a:stretch>
        </p:blipFill>
        <p:spPr bwMode="auto">
          <a:xfrm>
            <a:off x="3657600" y="3733800"/>
            <a:ext cx="1752600" cy="144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lstStyle/>
          <a:p>
            <a:r>
              <a:rPr lang="en-US" dirty="0" smtClean="0"/>
              <a:t>Most bullies do not feel good about themselves. They might have problems at home, low grades or might be jealous of others. They may feel alone. They have a low self-esteem. They think by hurting others it might make them feel better.</a:t>
            </a:r>
          </a:p>
          <a:p>
            <a:r>
              <a:rPr lang="en-US" dirty="0" smtClean="0"/>
              <a:t>Most bullies want to control situations. They want to have power over someone or others.</a:t>
            </a:r>
          </a:p>
          <a:p>
            <a:r>
              <a:rPr lang="en-US" dirty="0" smtClean="0"/>
              <a:t>Sometimes bullies only follow examples they’ve experienced or are exposed to at home. </a:t>
            </a:r>
          </a:p>
          <a:p>
            <a:pPr>
              <a:buNone/>
            </a:pPr>
            <a:endParaRPr lang="en-US" dirty="0" smtClean="0"/>
          </a:p>
          <a:p>
            <a:r>
              <a:rPr lang="en-US" dirty="0" smtClean="0">
                <a:hlinkClick r:id="rId2"/>
              </a:rPr>
              <a:t>Public Policy Analysis: Identify the Causes</a:t>
            </a:r>
            <a:endParaRPr lang="en-US" dirty="0" smtClean="0"/>
          </a:p>
          <a:p>
            <a:endParaRPr lang="en-US" dirty="0" smtClean="0"/>
          </a:p>
          <a:p>
            <a:endParaRPr lang="en-US" dirty="0"/>
          </a:p>
        </p:txBody>
      </p:sp>
      <p:sp>
        <p:nvSpPr>
          <p:cNvPr id="3" name="Title 2"/>
          <p:cNvSpPr>
            <a:spLocks noGrp="1"/>
          </p:cNvSpPr>
          <p:nvPr>
            <p:ph type="title"/>
          </p:nvPr>
        </p:nvSpPr>
        <p:spPr>
          <a:xfrm>
            <a:off x="457200" y="152400"/>
            <a:ext cx="8229600" cy="914400"/>
          </a:xfrm>
        </p:spPr>
        <p:txBody>
          <a:bodyPr/>
          <a:lstStyle/>
          <a:p>
            <a:pPr algn="ctr"/>
            <a:r>
              <a:rPr lang="en-US" dirty="0" smtClean="0"/>
              <a:t>Why do we have bullies?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0" y="1293812"/>
            <a:ext cx="8229600" cy="5183188"/>
          </a:xfrm>
        </p:spPr>
        <p:txBody>
          <a:bodyPr/>
          <a:lstStyle/>
          <a:p>
            <a:r>
              <a:rPr lang="en-US" dirty="0" smtClean="0"/>
              <a:t>At our school we have a zero tolerance policy! It means we do not condone any type of bullying!  None, zilch…nada!</a:t>
            </a:r>
          </a:p>
          <a:p>
            <a:r>
              <a:rPr lang="en-US" dirty="0" smtClean="0"/>
              <a:t>We want to make sure we provide all students a safe environment. </a:t>
            </a:r>
          </a:p>
          <a:p>
            <a:endParaRPr lang="en-US" dirty="0" smtClean="0"/>
          </a:p>
          <a:p>
            <a:endParaRPr lang="en-US" dirty="0" smtClean="0"/>
          </a:p>
          <a:p>
            <a:endParaRPr lang="en-US" dirty="0" smtClean="0"/>
          </a:p>
          <a:p>
            <a:pPr>
              <a:buNone/>
            </a:pPr>
            <a:endParaRPr lang="en-US" dirty="0" smtClean="0"/>
          </a:p>
          <a:p>
            <a:pPr>
              <a:buNone/>
            </a:pPr>
            <a:endParaRPr lang="en-US" dirty="0" smtClean="0"/>
          </a:p>
          <a:p>
            <a:r>
              <a:rPr lang="en-US" dirty="0" smtClean="0">
                <a:hlinkClick r:id="rId2"/>
              </a:rPr>
              <a:t>Public Policy Analysis: Evaluate an Existing Policy</a:t>
            </a:r>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pPr>
              <a:buNone/>
            </a:pPr>
            <a:endParaRPr lang="en-US" dirty="0" smtClean="0"/>
          </a:p>
          <a:p>
            <a:pPr>
              <a:buNone/>
            </a:pPr>
            <a:endParaRPr lang="en-US" dirty="0"/>
          </a:p>
        </p:txBody>
      </p:sp>
      <p:sp>
        <p:nvSpPr>
          <p:cNvPr id="3" name="Title 2"/>
          <p:cNvSpPr>
            <a:spLocks noGrp="1"/>
          </p:cNvSpPr>
          <p:nvPr>
            <p:ph type="title"/>
          </p:nvPr>
        </p:nvSpPr>
        <p:spPr>
          <a:xfrm>
            <a:off x="457200" y="152400"/>
            <a:ext cx="8229600" cy="914400"/>
          </a:xfrm>
        </p:spPr>
        <p:txBody>
          <a:bodyPr/>
          <a:lstStyle/>
          <a:p>
            <a:pPr algn="ctr"/>
            <a:r>
              <a:rPr lang="en-US" dirty="0" smtClean="0"/>
              <a:t>What’s our Policy?</a:t>
            </a:r>
            <a:endParaRPr lang="en-US" dirty="0"/>
          </a:p>
        </p:txBody>
      </p:sp>
      <p:pic>
        <p:nvPicPr>
          <p:cNvPr id="5122" name="Picture 2" descr="C:\Documents and Settings\mMachuca.INCARNATIONNYC\Local Settings\Temporary Internet Files\Content.IE5\7RQUZS74\MC900088740[1].wmf"/>
          <p:cNvPicPr>
            <a:picLocks noChangeAspect="1" noChangeArrowheads="1"/>
          </p:cNvPicPr>
          <p:nvPr/>
        </p:nvPicPr>
        <p:blipFill>
          <a:blip r:embed="rId3" cstate="print"/>
          <a:srcRect/>
          <a:stretch>
            <a:fillRect/>
          </a:stretch>
        </p:blipFill>
        <p:spPr bwMode="auto">
          <a:xfrm>
            <a:off x="3429000" y="3733800"/>
            <a:ext cx="1770063" cy="17573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lnSpcReduction="10000"/>
          </a:bodyPr>
          <a:lstStyle/>
          <a:p>
            <a:r>
              <a:rPr lang="en-US" dirty="0" smtClean="0"/>
              <a:t> Even though we have a Zero Tolerance policy. Bullying exists and is getting worse. It is a problem that affects everyone. </a:t>
            </a:r>
          </a:p>
          <a:p>
            <a:r>
              <a:rPr lang="en-US" dirty="0" smtClean="0"/>
              <a:t>What can you do to make sure we don’t feed into it and prevent it from happening? How can we turn a bully into a friend?</a:t>
            </a:r>
          </a:p>
          <a:p>
            <a:r>
              <a:rPr lang="en-US" dirty="0" smtClean="0"/>
              <a:t>Here are some solutions:</a:t>
            </a:r>
          </a:p>
          <a:p>
            <a:pPr>
              <a:buNone/>
            </a:pPr>
            <a:r>
              <a:rPr lang="en-US" dirty="0" smtClean="0"/>
              <a:t>	1.  Don’t be quick to react, stay calm, think and act positive. </a:t>
            </a:r>
          </a:p>
          <a:p>
            <a:pPr>
              <a:buNone/>
            </a:pPr>
            <a:r>
              <a:rPr lang="en-US" dirty="0" smtClean="0"/>
              <a:t>   2. Stand up for yourself.</a:t>
            </a:r>
          </a:p>
          <a:p>
            <a:pPr>
              <a:buNone/>
            </a:pPr>
            <a:r>
              <a:rPr lang="en-US" dirty="0" smtClean="0"/>
              <a:t>   3.  Turn a bully into a friend. </a:t>
            </a:r>
          </a:p>
          <a:p>
            <a:pPr>
              <a:buNone/>
            </a:pPr>
            <a:r>
              <a:rPr lang="en-US" dirty="0" smtClean="0"/>
              <a:t>   4. Create programs for parents and students to learn to deal with bullies and fight against bullying.</a:t>
            </a:r>
          </a:p>
          <a:p>
            <a:pPr>
              <a:buNone/>
            </a:pPr>
            <a:endParaRPr lang="en-US" dirty="0"/>
          </a:p>
        </p:txBody>
      </p:sp>
      <p:sp>
        <p:nvSpPr>
          <p:cNvPr id="3" name="Title 2"/>
          <p:cNvSpPr>
            <a:spLocks noGrp="1"/>
          </p:cNvSpPr>
          <p:nvPr>
            <p:ph type="title"/>
          </p:nvPr>
        </p:nvSpPr>
        <p:spPr>
          <a:xfrm>
            <a:off x="457200" y="152400"/>
            <a:ext cx="8229600" cy="838200"/>
          </a:xfrm>
        </p:spPr>
        <p:txBody>
          <a:bodyPr/>
          <a:lstStyle/>
          <a:p>
            <a:pPr algn="ctr"/>
            <a:r>
              <a:rPr lang="en-US" dirty="0" smtClean="0"/>
              <a:t>How can you help?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a:bodyPr>
          <a:lstStyle/>
          <a:p>
            <a:r>
              <a:rPr lang="en-US" dirty="0" smtClean="0"/>
              <a:t>Everyone wants to feel protected and safe in school and there are great ideas to solve the bullying problem. </a:t>
            </a:r>
          </a:p>
          <a:p>
            <a:r>
              <a:rPr lang="en-US" dirty="0" smtClean="0"/>
              <a:t>However, is there one solution to this problem?</a:t>
            </a:r>
          </a:p>
          <a:p>
            <a:r>
              <a:rPr lang="en-US" dirty="0" smtClean="0"/>
              <a:t>Which do you think will be the most effective solution? </a:t>
            </a:r>
          </a:p>
          <a:p>
            <a:pPr>
              <a:buNone/>
            </a:pPr>
            <a:r>
              <a:rPr lang="en-US" dirty="0" smtClean="0"/>
              <a:t>                                                                </a:t>
            </a:r>
          </a:p>
          <a:p>
            <a:pPr>
              <a:buNone/>
            </a:pPr>
            <a:endParaRPr lang="en-US" dirty="0" smtClean="0"/>
          </a:p>
          <a:p>
            <a:pPr>
              <a:buNone/>
            </a:pPr>
            <a:endParaRPr lang="en-US" dirty="0" smtClean="0"/>
          </a:p>
          <a:p>
            <a:endParaRPr lang="en-US" dirty="0" smtClean="0"/>
          </a:p>
          <a:p>
            <a:r>
              <a:rPr lang="en-US" dirty="0" smtClean="0">
                <a:hlinkClick r:id="rId2"/>
              </a:rPr>
              <a:t>Public Policy Analysis: Develop Solutions</a:t>
            </a:r>
            <a:endParaRPr lang="en-US" dirty="0" smtClean="0"/>
          </a:p>
          <a:p>
            <a:r>
              <a:rPr lang="en-US" dirty="0" smtClean="0">
                <a:hlinkClick r:id="rId3"/>
              </a:rPr>
              <a:t>Public Policy Analysis: Select the Best Solution</a:t>
            </a:r>
            <a:endParaRPr lang="en-US" dirty="0"/>
          </a:p>
        </p:txBody>
      </p:sp>
      <p:sp>
        <p:nvSpPr>
          <p:cNvPr id="3" name="Title 2"/>
          <p:cNvSpPr>
            <a:spLocks noGrp="1"/>
          </p:cNvSpPr>
          <p:nvPr>
            <p:ph type="title"/>
          </p:nvPr>
        </p:nvSpPr>
        <p:spPr>
          <a:xfrm>
            <a:off x="457200" y="152400"/>
            <a:ext cx="8229600" cy="914400"/>
          </a:xfrm>
        </p:spPr>
        <p:txBody>
          <a:bodyPr/>
          <a:lstStyle/>
          <a:p>
            <a:pPr algn="ctr"/>
            <a:r>
              <a:rPr lang="en-US" dirty="0" smtClean="0"/>
              <a:t>Which solution is the best?</a:t>
            </a:r>
            <a:endParaRPr lang="en-US" dirty="0"/>
          </a:p>
        </p:txBody>
      </p:sp>
      <p:pic>
        <p:nvPicPr>
          <p:cNvPr id="4" name="Picture 3" descr="stop-bully-logo.jpg"/>
          <p:cNvPicPr>
            <a:picLocks noChangeAspect="1"/>
          </p:cNvPicPr>
          <p:nvPr/>
        </p:nvPicPr>
        <p:blipFill>
          <a:blip r:embed="rId4" cstate="print"/>
          <a:stretch>
            <a:fillRect/>
          </a:stretch>
        </p:blipFill>
        <p:spPr>
          <a:xfrm>
            <a:off x="2743200" y="3048000"/>
            <a:ext cx="3352800" cy="2133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205</TotalTime>
  <Words>627</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Bullying in our school.   </vt:lpstr>
      <vt:lpstr>How do you think Mario is feeling?</vt:lpstr>
      <vt:lpstr>How do you think Mario is feeling?</vt:lpstr>
      <vt:lpstr>How can you recognize a bully?</vt:lpstr>
      <vt:lpstr>  What is bullying?</vt:lpstr>
      <vt:lpstr>Why do we have bullies?</vt:lpstr>
      <vt:lpstr>What’s our Policy?</vt:lpstr>
      <vt:lpstr>How can you help?</vt:lpstr>
      <vt:lpstr>Which solution is the best?</vt:lpstr>
      <vt:lpstr>Resources, Citations and 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mMachuca</dc:creator>
  <cp:lastModifiedBy>Joe Montecalvo</cp:lastModifiedBy>
  <cp:revision>23</cp:revision>
  <dcterms:created xsi:type="dcterms:W3CDTF">2013-04-02T01:11:22Z</dcterms:created>
  <dcterms:modified xsi:type="dcterms:W3CDTF">2013-04-08T18:36:05Z</dcterms:modified>
</cp:coreProperties>
</file>