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67" r:id="rId5"/>
    <p:sldId id="268" r:id="rId6"/>
    <p:sldId id="260" r:id="rId7"/>
    <p:sldId id="261" r:id="rId8"/>
    <p:sldId id="262" r:id="rId9"/>
    <p:sldId id="269" r:id="rId10"/>
    <p:sldId id="263" r:id="rId11"/>
    <p:sldId id="264" r:id="rId12"/>
    <p:sldId id="265" r:id="rId13"/>
    <p:sldId id="266"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100" d="100"/>
          <a:sy n="100" d="100"/>
        </p:scale>
        <p:origin x="-1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A8403-43F7-4FFF-B42E-8505D239BB6B}" type="datetimeFigureOut">
              <a:rPr lang="en-US" smtClean="0"/>
              <a:pPr/>
              <a:t>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7FD22E-A9E8-436F-A3A7-15E1C3ABB20C}" type="slidenum">
              <a:rPr lang="en-US" smtClean="0"/>
              <a:pPr/>
              <a:t>‹#›</a:t>
            </a:fld>
            <a:endParaRPr lang="en-US"/>
          </a:p>
        </p:txBody>
      </p:sp>
    </p:spTree>
    <p:extLst>
      <p:ext uri="{BB962C8B-B14F-4D97-AF65-F5344CB8AC3E}">
        <p14:creationId xmlns:p14="http://schemas.microsoft.com/office/powerpoint/2010/main" val="51058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7FD22E-A9E8-436F-A3A7-15E1C3ABB2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CE8DC3-0A16-5448-B0B1-2B036B34F4E1}"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E8DC3-0A16-5448-B0B1-2B036B34F4E1}"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E8DC3-0A16-5448-B0B1-2B036B34F4E1}"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E8DC3-0A16-5448-B0B1-2B036B34F4E1}"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CE8DC3-0A16-5448-B0B1-2B036B34F4E1}"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CE8DC3-0A16-5448-B0B1-2B036B34F4E1}"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CE8DC3-0A16-5448-B0B1-2B036B34F4E1}" type="datetimeFigureOut">
              <a:rPr lang="en-US" smtClean="0"/>
              <a:pPr/>
              <a:t>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CE8DC3-0A16-5448-B0B1-2B036B34F4E1}" type="datetimeFigureOut">
              <a:rPr lang="en-US" smtClean="0"/>
              <a:pPr/>
              <a:t>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E8DC3-0A16-5448-B0B1-2B036B34F4E1}" type="datetimeFigureOut">
              <a:rPr lang="en-US" smtClean="0"/>
              <a:pPr/>
              <a:t>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E8DC3-0A16-5448-B0B1-2B036B34F4E1}"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CE8DC3-0A16-5448-B0B1-2B036B34F4E1}"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9A4B2-EAE3-D245-927E-9A6BAE890D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CE8DC3-0A16-5448-B0B1-2B036B34F4E1}" type="datetimeFigureOut">
              <a:rPr lang="en-US" smtClean="0"/>
              <a:pPr/>
              <a:t>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9A4B2-EAE3-D245-927E-9A6BAE890DD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2.maxwell.syr.edu/plegal/ppa/intro.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bullying.co.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ullyonline.org/schoolbully/links.htm" TargetMode="External"/><Relationship Id="rId2" Type="http://schemas.openxmlformats.org/officeDocument/2006/relationships/hyperlink" Target="http://www.cyberbullyhelp.com/" TargetMode="External"/><Relationship Id="rId1" Type="http://schemas.openxmlformats.org/officeDocument/2006/relationships/slideLayout" Target="../slideLayouts/slideLayout2.xml"/><Relationship Id="rId4" Type="http://schemas.openxmlformats.org/officeDocument/2006/relationships/hyperlink" Target="http://www.stopbullying.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Policy Analyst</a:t>
            </a:r>
            <a:endParaRPr lang="en-US" dirty="0"/>
          </a:p>
        </p:txBody>
      </p:sp>
      <p:sp>
        <p:nvSpPr>
          <p:cNvPr id="3" name="Subtitle 2"/>
          <p:cNvSpPr>
            <a:spLocks noGrp="1"/>
          </p:cNvSpPr>
          <p:nvPr>
            <p:ph type="subTitle" idx="1"/>
          </p:nvPr>
        </p:nvSpPr>
        <p:spPr/>
        <p:txBody>
          <a:bodyPr/>
          <a:lstStyle/>
          <a:p>
            <a:r>
              <a:rPr lang="en-US" dirty="0" smtClean="0"/>
              <a:t>Bullying…Identify the Causes, Consequences and Route for Change</a:t>
            </a:r>
          </a:p>
          <a:p>
            <a:r>
              <a:rPr lang="en-US" dirty="0" smtClean="0"/>
              <a:t>By Nancy Cande IS 528</a:t>
            </a:r>
            <a:endParaRPr lang="en-US" dirty="0"/>
          </a:p>
        </p:txBody>
      </p:sp>
      <p:pic>
        <p:nvPicPr>
          <p:cNvPr id="6" name="Picture 5" descr="images.jpeg"/>
          <p:cNvPicPr>
            <a:picLocks noChangeAspect="1"/>
          </p:cNvPicPr>
          <p:nvPr/>
        </p:nvPicPr>
        <p:blipFill>
          <a:blip r:embed="rId3"/>
          <a:stretch>
            <a:fillRect/>
          </a:stretch>
        </p:blipFill>
        <p:spPr>
          <a:xfrm>
            <a:off x="3143250" y="228600"/>
            <a:ext cx="2857500" cy="2286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Public Policy </a:t>
            </a:r>
            <a:endParaRPr lang="en-US" dirty="0"/>
          </a:p>
        </p:txBody>
      </p:sp>
      <p:sp>
        <p:nvSpPr>
          <p:cNvPr id="3" name="Content Placeholder 2"/>
          <p:cNvSpPr>
            <a:spLocks noGrp="1"/>
          </p:cNvSpPr>
          <p:nvPr>
            <p:ph idx="1"/>
          </p:nvPr>
        </p:nvSpPr>
        <p:spPr/>
        <p:txBody>
          <a:bodyPr/>
          <a:lstStyle/>
          <a:p>
            <a:r>
              <a:rPr lang="en-US" dirty="0" smtClean="0"/>
              <a:t>The greatest impact for the success of any public policy’s implementation is public opinion and intervention!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Public</a:t>
            </a:r>
            <a:endParaRPr lang="en-US" dirty="0"/>
          </a:p>
        </p:txBody>
      </p:sp>
      <p:sp>
        <p:nvSpPr>
          <p:cNvPr id="3" name="Content Placeholder 2"/>
          <p:cNvSpPr>
            <a:spLocks noGrp="1"/>
          </p:cNvSpPr>
          <p:nvPr>
            <p:ph idx="1"/>
          </p:nvPr>
        </p:nvSpPr>
        <p:spPr/>
        <p:txBody>
          <a:bodyPr/>
          <a:lstStyle/>
          <a:p>
            <a:r>
              <a:rPr lang="en-US" dirty="0" smtClean="0"/>
              <a:t>The public is a group of individuals who have a capacity for implementing change!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a:t>
            </a:r>
            <a:endParaRPr lang="en-US" dirty="0"/>
          </a:p>
        </p:txBody>
      </p:sp>
      <p:sp>
        <p:nvSpPr>
          <p:cNvPr id="3" name="Content Placeholder 2"/>
          <p:cNvSpPr>
            <a:spLocks noGrp="1"/>
          </p:cNvSpPr>
          <p:nvPr>
            <p:ph idx="1"/>
          </p:nvPr>
        </p:nvSpPr>
        <p:spPr/>
        <p:txBody>
          <a:bodyPr/>
          <a:lstStyle/>
          <a:p>
            <a:r>
              <a:rPr lang="en-US" dirty="0" smtClean="0"/>
              <a:t>The more the public is aware of policies and it’s success or failure the more a policy’s impact can be evaluated and revised.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our Youth</a:t>
            </a:r>
            <a:endParaRPr lang="en-US" dirty="0"/>
          </a:p>
        </p:txBody>
      </p:sp>
      <p:sp>
        <p:nvSpPr>
          <p:cNvPr id="3" name="Content Placeholder 2"/>
          <p:cNvSpPr>
            <a:spLocks noGrp="1"/>
          </p:cNvSpPr>
          <p:nvPr>
            <p:ph idx="1"/>
          </p:nvPr>
        </p:nvSpPr>
        <p:spPr/>
        <p:txBody>
          <a:bodyPr/>
          <a:lstStyle/>
          <a:p>
            <a:r>
              <a:rPr lang="en-US" dirty="0" smtClean="0"/>
              <a:t>We MUST be aware of what we, as a society are doing and not doing to protect our youth.</a:t>
            </a:r>
          </a:p>
          <a:p>
            <a:r>
              <a:rPr lang="en-US" dirty="0" smtClean="0"/>
              <a:t>By all of us taking ownership in understanding current policy and making the needed revisions to it, we can begin to protect children from </a:t>
            </a:r>
            <a:r>
              <a:rPr lang="en-US" dirty="0" err="1" smtClean="0"/>
              <a:t>cyberbullying</a:t>
            </a:r>
            <a:r>
              <a:rPr lang="en-US" dirty="0" smtClean="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 Credits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Public Policy Analyst (PPA) guides you through the problem solving skills necessary to study historical and current American and global public policy issues. Since public policy affects all aspects of life, these skills can be used not only in social studies courses, but also in subjects such as science and language. </a:t>
            </a:r>
            <a:r>
              <a:rPr lang="en-US" b="1" dirty="0" smtClean="0"/>
              <a:t>PPA is based on a model developed by </a:t>
            </a:r>
            <a:r>
              <a:rPr lang="en-US" b="1" dirty="0" err="1" smtClean="0"/>
              <a:t>W.D.Coplin</a:t>
            </a:r>
            <a:r>
              <a:rPr lang="en-US" b="1" dirty="0" smtClean="0"/>
              <a:t> &amp; </a:t>
            </a:r>
            <a:r>
              <a:rPr lang="en-US" b="1" dirty="0" err="1" smtClean="0"/>
              <a:t>M.K.O'Leary</a:t>
            </a:r>
            <a:r>
              <a:rPr lang="en-US" b="1" dirty="0" smtClean="0"/>
              <a:t>	</a:t>
            </a:r>
          </a:p>
          <a:p>
            <a:r>
              <a:rPr lang="en-US" b="1" dirty="0" smtClean="0"/>
              <a:t>Website: </a:t>
            </a:r>
            <a:r>
              <a:rPr lang="en-US" b="1" dirty="0" smtClean="0">
                <a:solidFill>
                  <a:srgbClr val="FFFF00"/>
                </a:solidFill>
                <a:hlinkClick r:id="rId3"/>
              </a:rPr>
              <a:t>http://www2.maxwell.syr.edu/plegal/ppa/intro.html</a:t>
            </a:r>
            <a:endParaRPr lang="en-US" b="1" dirty="0" smtClean="0">
              <a:solidFill>
                <a:srgbClr val="FFFF00"/>
              </a:solidFill>
            </a:endParaRPr>
          </a:p>
          <a:p>
            <a:pPr marL="0" indent="0">
              <a:buNone/>
            </a:pPr>
            <a:endParaRPr lang="en-US" b="1" dirty="0" smtClean="0"/>
          </a:p>
          <a:p>
            <a:endParaRPr lang="en-US" b="1"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2"/>
              </a:rPr>
              <a:t>http://www.bullying.co.uk/</a:t>
            </a:r>
            <a:endParaRPr lang="en-US" dirty="0" smtClean="0"/>
          </a:p>
          <a:p>
            <a:r>
              <a:rPr lang="en-US" dirty="0" smtClean="0"/>
              <a:t>It has links to advice for parents and children in general areas as well as in legal issues. There are also links to bullying policies, tips from former victims of bullying, and what to do if you are being bullied outside of school. We recommend the links to the problem pages for parents and children because they give real life examples of problems and advice. This site is good for children, parents, and teachers.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Continued</a:t>
            </a:r>
            <a:endParaRPr lang="en-US" dirty="0"/>
          </a:p>
        </p:txBody>
      </p:sp>
      <p:sp>
        <p:nvSpPr>
          <p:cNvPr id="3" name="Content Placeholder 2"/>
          <p:cNvSpPr>
            <a:spLocks noGrp="1"/>
          </p:cNvSpPr>
          <p:nvPr>
            <p:ph idx="1"/>
          </p:nvPr>
        </p:nvSpPr>
        <p:spPr/>
        <p:txBody>
          <a:bodyPr/>
          <a:lstStyle/>
          <a:p>
            <a:r>
              <a:rPr lang="en-US" dirty="0" smtClean="0">
                <a:hlinkClick r:id="rId2"/>
              </a:rPr>
              <a:t>http://www.cyberbullyhelp.com/</a:t>
            </a:r>
            <a:endParaRPr lang="en-US" dirty="0" smtClean="0"/>
          </a:p>
          <a:p>
            <a:r>
              <a:rPr lang="en-US" dirty="0" smtClean="0">
                <a:hlinkClick r:id="rId3"/>
              </a:rPr>
              <a:t>http://www.bullyonline.org/schoolbully/links.htm</a:t>
            </a:r>
            <a:endParaRPr lang="en-US" dirty="0" smtClean="0"/>
          </a:p>
          <a:p>
            <a:r>
              <a:rPr lang="en-US" dirty="0" smtClean="0">
                <a:hlinkClick r:id="rId4"/>
              </a:rPr>
              <a:t>http://www.stopbullying.gov/</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Bullying</a:t>
            </a:r>
            <a:endParaRPr lang="en-US" dirty="0"/>
          </a:p>
        </p:txBody>
      </p:sp>
      <p:sp>
        <p:nvSpPr>
          <p:cNvPr id="3" name="Content Placeholder 2"/>
          <p:cNvSpPr>
            <a:spLocks noGrp="1"/>
          </p:cNvSpPr>
          <p:nvPr>
            <p:ph idx="1"/>
          </p:nvPr>
        </p:nvSpPr>
        <p:spPr/>
        <p:txBody>
          <a:bodyPr>
            <a:normAutofit/>
          </a:bodyPr>
          <a:lstStyle/>
          <a:p>
            <a:r>
              <a:rPr lang="en-US" dirty="0" smtClean="0"/>
              <a:t>For the purpose of this PowerPoint I will focus on a specific type of bullying that occurs at my school.</a:t>
            </a:r>
          </a:p>
          <a:p>
            <a:r>
              <a:rPr lang="en-US" dirty="0" smtClean="0"/>
              <a:t>Bullying can target the following: </a:t>
            </a:r>
            <a:r>
              <a:rPr lang="en-US" dirty="0"/>
              <a:t>size,</a:t>
            </a:r>
            <a:r>
              <a:rPr lang="en-US" dirty="0" smtClean="0"/>
              <a:t>  </a:t>
            </a:r>
            <a:r>
              <a:rPr lang="en-US" dirty="0"/>
              <a:t>grade/age, ,</a:t>
            </a:r>
            <a:r>
              <a:rPr lang="en-US" dirty="0" smtClean="0"/>
              <a:t> physical </a:t>
            </a:r>
            <a:r>
              <a:rPr lang="en-US" dirty="0"/>
              <a:t>appearance, obesity,</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Narrowing the Target</a:t>
            </a:r>
            <a:endParaRPr lang="en-US" dirty="0"/>
          </a:p>
        </p:txBody>
      </p:sp>
      <p:sp>
        <p:nvSpPr>
          <p:cNvPr id="3" name="Content Placeholder 2"/>
          <p:cNvSpPr>
            <a:spLocks noGrp="1"/>
          </p:cNvSpPr>
          <p:nvPr>
            <p:ph idx="1"/>
          </p:nvPr>
        </p:nvSpPr>
        <p:spPr/>
        <p:txBody>
          <a:bodyPr/>
          <a:lstStyle/>
          <a:p>
            <a:r>
              <a:rPr lang="en-US" dirty="0" smtClean="0"/>
              <a:t>For the purpose of this PowerPoint I will focus on a specific form of bullying:</a:t>
            </a:r>
          </a:p>
          <a:p>
            <a:r>
              <a:rPr lang="en-US" dirty="0"/>
              <a:t>R</a:t>
            </a:r>
            <a:r>
              <a:rPr lang="en-US" dirty="0" smtClean="0"/>
              <a:t>epeated and targeted verbal aggression towards a student based on physical appearance.</a:t>
            </a:r>
          </a:p>
          <a:p>
            <a:endParaRPr lang="en-US" dirty="0"/>
          </a:p>
        </p:txBody>
      </p:sp>
      <p:pic>
        <p:nvPicPr>
          <p:cNvPr id="4" name="Picture 3" descr="images.jpeg"/>
          <p:cNvPicPr>
            <a:picLocks noChangeAspect="1"/>
          </p:cNvPicPr>
          <p:nvPr/>
        </p:nvPicPr>
        <p:blipFill>
          <a:blip r:embed="rId3"/>
          <a:stretch>
            <a:fillRect/>
          </a:stretch>
        </p:blipFill>
        <p:spPr>
          <a:xfrm>
            <a:off x="5267325" y="3962400"/>
            <a:ext cx="2413000" cy="2667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Policy Analysis Steps</a:t>
            </a:r>
            <a:endParaRPr lang="en-US" dirty="0"/>
          </a:p>
        </p:txBody>
      </p:sp>
      <p:sp>
        <p:nvSpPr>
          <p:cNvPr id="3" name="Content Placeholder 2"/>
          <p:cNvSpPr>
            <a:spLocks noGrp="1"/>
          </p:cNvSpPr>
          <p:nvPr>
            <p:ph idx="1"/>
          </p:nvPr>
        </p:nvSpPr>
        <p:spPr/>
        <p:txBody>
          <a:bodyPr/>
          <a:lstStyle/>
          <a:p>
            <a:r>
              <a:rPr lang="en-US" b="1" dirty="0" smtClean="0"/>
              <a:t>Define the problem</a:t>
            </a:r>
          </a:p>
          <a:p>
            <a:r>
              <a:rPr lang="en-US" dirty="0" smtClean="0"/>
              <a:t>Gather the evidence</a:t>
            </a:r>
          </a:p>
          <a:p>
            <a:r>
              <a:rPr lang="en-US" b="1" dirty="0" smtClean="0"/>
              <a:t>Identify the causes</a:t>
            </a:r>
          </a:p>
          <a:p>
            <a:r>
              <a:rPr lang="en-US" dirty="0" smtClean="0"/>
              <a:t>Evaluate an existing policy</a:t>
            </a:r>
          </a:p>
          <a:p>
            <a:r>
              <a:rPr lang="en-US" b="1" dirty="0" smtClean="0"/>
              <a:t>Develop solutions</a:t>
            </a:r>
          </a:p>
          <a:p>
            <a:r>
              <a:rPr lang="en-US" dirty="0" smtClean="0"/>
              <a:t>Select the best solution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PPA Steps Highlighted Here Include:</a:t>
            </a:r>
            <a:endParaRPr lang="en-US" dirty="0"/>
          </a:p>
        </p:txBody>
      </p:sp>
      <p:sp>
        <p:nvSpPr>
          <p:cNvPr id="3" name="Content Placeholder 2"/>
          <p:cNvSpPr>
            <a:spLocks noGrp="1"/>
          </p:cNvSpPr>
          <p:nvPr>
            <p:ph idx="1"/>
          </p:nvPr>
        </p:nvSpPr>
        <p:spPr/>
        <p:txBody>
          <a:bodyPr/>
          <a:lstStyle/>
          <a:p>
            <a:r>
              <a:rPr lang="en-US" dirty="0" smtClean="0"/>
              <a:t>Defining the problem</a:t>
            </a:r>
          </a:p>
          <a:p>
            <a:r>
              <a:rPr lang="en-US" dirty="0" smtClean="0"/>
              <a:t>Identifying the causes</a:t>
            </a:r>
          </a:p>
          <a:p>
            <a:r>
              <a:rPr lang="en-US" dirty="0" smtClean="0"/>
              <a:t>Developing Solutions</a:t>
            </a:r>
            <a:endParaRPr lang="en-US" dirty="0"/>
          </a:p>
        </p:txBody>
      </p:sp>
      <p:pic>
        <p:nvPicPr>
          <p:cNvPr id="4" name="Picture 3" descr="images.jpeg"/>
          <p:cNvPicPr>
            <a:picLocks noChangeAspect="1"/>
          </p:cNvPicPr>
          <p:nvPr/>
        </p:nvPicPr>
        <p:blipFill>
          <a:blip r:embed="rId3"/>
          <a:stretch>
            <a:fillRect/>
          </a:stretch>
        </p:blipFill>
        <p:spPr>
          <a:xfrm>
            <a:off x="5181600" y="3268663"/>
            <a:ext cx="2844800" cy="28575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t>
            </a:r>
            <a:r>
              <a:rPr lang="en-US" dirty="0" err="1" smtClean="0"/>
              <a:t>Cyberbullying</a:t>
            </a:r>
            <a:endParaRPr lang="en-US" dirty="0"/>
          </a:p>
        </p:txBody>
      </p:sp>
      <p:sp>
        <p:nvSpPr>
          <p:cNvPr id="3" name="Content Placeholder 2"/>
          <p:cNvSpPr>
            <a:spLocks noGrp="1"/>
          </p:cNvSpPr>
          <p:nvPr>
            <p:ph idx="1"/>
          </p:nvPr>
        </p:nvSpPr>
        <p:spPr/>
        <p:txBody>
          <a:bodyPr/>
          <a:lstStyle/>
          <a:p>
            <a:r>
              <a:rPr lang="en-US" dirty="0" smtClean="0"/>
              <a:t>Peer pressure</a:t>
            </a:r>
          </a:p>
          <a:p>
            <a:r>
              <a:rPr lang="en-US" dirty="0" smtClean="0"/>
              <a:t>Low Self Esteem</a:t>
            </a:r>
          </a:p>
          <a:p>
            <a:r>
              <a:rPr lang="en-US" dirty="0" smtClean="0"/>
              <a:t>Insecurity</a:t>
            </a:r>
          </a:p>
          <a:p>
            <a:r>
              <a:rPr lang="en-US" dirty="0" smtClean="0"/>
              <a:t>Anonymity</a:t>
            </a:r>
          </a:p>
          <a:p>
            <a:r>
              <a:rPr lang="en-US" dirty="0" smtClean="0"/>
              <a:t>Lack of programs at school aimed at prevention </a:t>
            </a:r>
          </a:p>
          <a:p>
            <a:r>
              <a:rPr lang="en-US" dirty="0" smtClean="0"/>
              <a:t>Lack of empathy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a:t>
            </a:r>
            <a:r>
              <a:rPr lang="en-US" dirty="0" err="1" smtClean="0"/>
              <a:t>Cyberbullying</a:t>
            </a:r>
            <a:r>
              <a:rPr lang="en-US" dirty="0" smtClean="0"/>
              <a:t>-Continued</a:t>
            </a:r>
            <a:endParaRPr lang="en-US" dirty="0"/>
          </a:p>
        </p:txBody>
      </p:sp>
      <p:sp>
        <p:nvSpPr>
          <p:cNvPr id="3" name="Content Placeholder 2"/>
          <p:cNvSpPr>
            <a:spLocks noGrp="1"/>
          </p:cNvSpPr>
          <p:nvPr>
            <p:ph idx="1"/>
          </p:nvPr>
        </p:nvSpPr>
        <p:spPr/>
        <p:txBody>
          <a:bodyPr/>
          <a:lstStyle/>
          <a:p>
            <a:r>
              <a:rPr lang="en-US" dirty="0" smtClean="0"/>
              <a:t>Victim of bullying</a:t>
            </a:r>
          </a:p>
          <a:p>
            <a:r>
              <a:rPr lang="en-US" dirty="0" smtClean="0"/>
              <a:t>Lack of parental supervision</a:t>
            </a:r>
          </a:p>
          <a:p>
            <a:r>
              <a:rPr lang="en-US" dirty="0" smtClean="0"/>
              <a:t>Victim of bullying</a:t>
            </a:r>
          </a:p>
          <a:p>
            <a:r>
              <a:rPr lang="en-US" dirty="0" smtClean="0"/>
              <a:t>Lack of policy</a:t>
            </a:r>
          </a:p>
          <a:p>
            <a:r>
              <a:rPr lang="en-US" dirty="0" smtClean="0"/>
              <a:t>Lack of consequences</a:t>
            </a:r>
          </a:p>
          <a:p>
            <a:r>
              <a:rPr lang="en-US" dirty="0" smtClean="0"/>
              <a:t>Culture at large</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Cyberbullying</a:t>
            </a:r>
            <a:r>
              <a:rPr lang="en-US" dirty="0" smtClean="0"/>
              <a:t> Consequences</a:t>
            </a:r>
            <a:endParaRPr lang="en-US" dirty="0"/>
          </a:p>
        </p:txBody>
      </p:sp>
      <p:sp>
        <p:nvSpPr>
          <p:cNvPr id="3" name="Content Placeholder 2"/>
          <p:cNvSpPr>
            <a:spLocks noGrp="1"/>
          </p:cNvSpPr>
          <p:nvPr>
            <p:ph idx="1"/>
          </p:nvPr>
        </p:nvSpPr>
        <p:spPr/>
        <p:txBody>
          <a:bodyPr/>
          <a:lstStyle/>
          <a:p>
            <a:r>
              <a:rPr lang="en-US" dirty="0" smtClean="0"/>
              <a:t>Low self esteem</a:t>
            </a:r>
          </a:p>
          <a:p>
            <a:r>
              <a:rPr lang="en-US" dirty="0" smtClean="0"/>
              <a:t>Isolation</a:t>
            </a:r>
          </a:p>
          <a:p>
            <a:r>
              <a:rPr lang="en-US" dirty="0" smtClean="0"/>
              <a:t>Physical altercation</a:t>
            </a:r>
          </a:p>
          <a:p>
            <a:r>
              <a:rPr lang="en-US" dirty="0" smtClean="0"/>
              <a:t>Drop in grades</a:t>
            </a:r>
          </a:p>
          <a:p>
            <a:r>
              <a:rPr lang="en-US" dirty="0" smtClean="0"/>
              <a:t>Dropping our of school</a:t>
            </a:r>
            <a:endParaRPr lang="en-US" dirty="0"/>
          </a:p>
        </p:txBody>
      </p:sp>
      <p:pic>
        <p:nvPicPr>
          <p:cNvPr id="4" name="Picture 3" descr="images.jpeg"/>
          <p:cNvPicPr>
            <a:picLocks noChangeAspect="1"/>
          </p:cNvPicPr>
          <p:nvPr/>
        </p:nvPicPr>
        <p:blipFill>
          <a:blip r:embed="rId3"/>
          <a:stretch>
            <a:fillRect/>
          </a:stretch>
        </p:blipFill>
        <p:spPr>
          <a:xfrm>
            <a:off x="5105400" y="4038600"/>
            <a:ext cx="3251200" cy="2501900"/>
          </a:xfrm>
          <a:prstGeom prst="rect">
            <a:avLst/>
          </a:prstGeom>
        </p:spPr>
      </p:pic>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Public Policy </a:t>
            </a:r>
            <a:endParaRPr lang="en-US" dirty="0"/>
          </a:p>
        </p:txBody>
      </p:sp>
      <p:sp>
        <p:nvSpPr>
          <p:cNvPr id="3" name="Content Placeholder 2"/>
          <p:cNvSpPr>
            <a:spLocks noGrp="1"/>
          </p:cNvSpPr>
          <p:nvPr>
            <p:ph idx="1"/>
          </p:nvPr>
        </p:nvSpPr>
        <p:spPr/>
        <p:txBody>
          <a:bodyPr/>
          <a:lstStyle/>
          <a:p>
            <a:r>
              <a:rPr lang="en-US" dirty="0" smtClean="0"/>
              <a:t>The first step can not be overlooked:</a:t>
            </a:r>
            <a:br>
              <a:rPr lang="en-US" dirty="0" smtClean="0"/>
            </a:br>
            <a:r>
              <a:rPr lang="en-US" dirty="0" smtClean="0"/>
              <a:t>           KNOW THE POLICY!</a:t>
            </a:r>
            <a:endParaRPr lang="en-US" dirty="0"/>
          </a:p>
        </p:txBody>
      </p:sp>
    </p:spTree>
  </p:cSld>
  <p:clrMapOvr>
    <a:masterClrMapping/>
  </p:clrMapOvr>
</p:sld>
</file>

<file path=ppt/theme/theme1.xml><?xml version="1.0" encoding="utf-8"?>
<a:theme xmlns:a="http://schemas.openxmlformats.org/drawingml/2006/main" name="Office Theme">
  <a:themeElements>
    <a:clrScheme name="Custom 11">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FFFF00"/>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494</Words>
  <Application>Microsoft Office PowerPoint</Application>
  <PresentationFormat>On-screen Show (4:3)</PresentationFormat>
  <Paragraphs>76</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Public Policy Analyst</vt:lpstr>
      <vt:lpstr>What is Bullying</vt:lpstr>
      <vt:lpstr>Narrowing the Target</vt:lpstr>
      <vt:lpstr>Public Policy Analysis Steps</vt:lpstr>
      <vt:lpstr>PPA Steps Highlighted Here Include:</vt:lpstr>
      <vt:lpstr>Causes of Cyberbullying</vt:lpstr>
      <vt:lpstr>Causes of Cyberbullying-Continued</vt:lpstr>
      <vt:lpstr>Cyberbullying Consequences</vt:lpstr>
      <vt:lpstr>Recommendations for Public Policy </vt:lpstr>
      <vt:lpstr>Recommendations for Public Policy </vt:lpstr>
      <vt:lpstr>The Public</vt:lpstr>
      <vt:lpstr>Change</vt:lpstr>
      <vt:lpstr>Protecting our Youth</vt:lpstr>
      <vt:lpstr>PPA Credits</vt:lpstr>
      <vt:lpstr>Resources</vt:lpstr>
      <vt:lpstr>Resources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Policy Analyst</dc:title>
  <dc:creator>nancy cande</dc:creator>
  <cp:lastModifiedBy>Joe Montecalvo</cp:lastModifiedBy>
  <cp:revision>12</cp:revision>
  <dcterms:created xsi:type="dcterms:W3CDTF">2013-02-07T07:30:06Z</dcterms:created>
  <dcterms:modified xsi:type="dcterms:W3CDTF">2013-02-06T19:21:31Z</dcterms:modified>
</cp:coreProperties>
</file>