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55" d="100"/>
          <a:sy n="55" d="100"/>
        </p:scale>
        <p:origin x="102"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356452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332D0AE-3C4A-4E1B-8446-BDBD1586AE83}"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378997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2657354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1300610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627087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1409764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2799696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2616232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150131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349898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32D0AE-3C4A-4E1B-8446-BDBD1586AE8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1111655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2D0AE-3C4A-4E1B-8446-BDBD1586AE83}"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1731470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2D0AE-3C4A-4E1B-8446-BDBD1586AE83}" type="datetimeFigureOut">
              <a:rPr lang="en-US" smtClean="0"/>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185150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2D0AE-3C4A-4E1B-8446-BDBD1586AE83}" type="datetimeFigureOut">
              <a:rPr lang="en-US" smtClean="0"/>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27619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2D0AE-3C4A-4E1B-8446-BDBD1586AE83}" type="datetimeFigureOut">
              <a:rPr lang="en-US" smtClean="0"/>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101156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332D0AE-3C4A-4E1B-8446-BDBD1586AE83}"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389618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332D0AE-3C4A-4E1B-8446-BDBD1586AE83}"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1A19D-F9EB-4314-842B-81126F9F3A99}" type="slidenum">
              <a:rPr lang="en-US" smtClean="0"/>
              <a:t>‹#›</a:t>
            </a:fld>
            <a:endParaRPr lang="en-US"/>
          </a:p>
        </p:txBody>
      </p:sp>
    </p:spTree>
    <p:extLst>
      <p:ext uri="{BB962C8B-B14F-4D97-AF65-F5344CB8AC3E}">
        <p14:creationId xmlns:p14="http://schemas.microsoft.com/office/powerpoint/2010/main" val="524001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32D0AE-3C4A-4E1B-8446-BDBD1586AE83}" type="datetimeFigureOut">
              <a:rPr lang="en-US" smtClean="0"/>
              <a:t>5/22/2018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F71A19D-F9EB-4314-842B-81126F9F3A99}" type="slidenum">
              <a:rPr lang="en-US" smtClean="0"/>
              <a:t>‹#›</a:t>
            </a:fld>
            <a:endParaRPr lang="en-US"/>
          </a:p>
        </p:txBody>
      </p:sp>
    </p:spTree>
    <p:extLst>
      <p:ext uri="{BB962C8B-B14F-4D97-AF65-F5344CB8AC3E}">
        <p14:creationId xmlns:p14="http://schemas.microsoft.com/office/powerpoint/2010/main" val="95486771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2.maxwell.syr.edu/plegal/ppa/usppari1.html" TargetMode="External"/><Relationship Id="rId2" Type="http://schemas.openxmlformats.org/officeDocument/2006/relationships/hyperlink" Target="http://www2.maxwell.syr.edu/plegal/ppa/usppaip1.html" TargetMode="External"/><Relationship Id="rId1" Type="http://schemas.openxmlformats.org/officeDocument/2006/relationships/slideLayout" Target="../slideLayouts/slideLayout2.xml"/><Relationship Id="rId5" Type="http://schemas.openxmlformats.org/officeDocument/2006/relationships/hyperlink" Target="http://www2.maxwell.syr.edu/plegal/ppa/usppaep1.html" TargetMode="External"/><Relationship Id="rId4" Type="http://schemas.openxmlformats.org/officeDocument/2006/relationships/hyperlink" Target="http://www2.maxwell.syr.edu/plegal/ppa/usppadc1.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oc.gov/exhibits/civil-rights-act/legal-events-timeline.html" TargetMode="External"/><Relationship Id="rId2" Type="http://schemas.openxmlformats.org/officeDocument/2006/relationships/hyperlink" Target="http://www.scholastic.com/teachers/article/jim-crow-law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Lens of History: The Civil Rights Movement- Moving Away from Segregation</a:t>
            </a:r>
            <a:endParaRPr lang="en-US" dirty="0"/>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5</a:t>
            </a:r>
            <a:r>
              <a:rPr lang="en-US" baseline="30000" dirty="0" smtClean="0"/>
              <a:t>th</a:t>
            </a:r>
            <a:r>
              <a:rPr lang="en-US" dirty="0" smtClean="0"/>
              <a:t> Grade Writing/Social Studies</a:t>
            </a:r>
          </a:p>
          <a:p>
            <a:r>
              <a:rPr lang="en-US" dirty="0" smtClean="0"/>
              <a:t>Ms. A. Soto</a:t>
            </a:r>
          </a:p>
          <a:p>
            <a:r>
              <a:rPr lang="en-US" dirty="0" smtClean="0"/>
              <a:t>Asoto22@schools.nyc.gov</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3282109"/>
            <a:ext cx="4515377" cy="3102362"/>
          </a:xfrm>
          <a:prstGeom prst="rect">
            <a:avLst/>
          </a:prstGeom>
        </p:spPr>
      </p:pic>
    </p:spTree>
    <p:extLst>
      <p:ext uri="{BB962C8B-B14F-4D97-AF65-F5344CB8AC3E}">
        <p14:creationId xmlns:p14="http://schemas.microsoft.com/office/powerpoint/2010/main" val="386536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69471"/>
          </a:xfrm>
        </p:spPr>
        <p:txBody>
          <a:bodyPr>
            <a:normAutofit fontScale="90000"/>
          </a:bodyPr>
          <a:lstStyle/>
          <a:p>
            <a:r>
              <a:rPr lang="en-US" dirty="0" smtClean="0"/>
              <a:t>The Steps of the AHPPA</a:t>
            </a:r>
            <a:endParaRPr lang="en-US" dirty="0"/>
          </a:p>
        </p:txBody>
      </p:sp>
      <p:sp>
        <p:nvSpPr>
          <p:cNvPr id="3" name="Content Placeholder 2"/>
          <p:cNvSpPr>
            <a:spLocks noGrp="1"/>
          </p:cNvSpPr>
          <p:nvPr>
            <p:ph idx="1"/>
          </p:nvPr>
        </p:nvSpPr>
        <p:spPr>
          <a:xfrm>
            <a:off x="1484310" y="1877787"/>
            <a:ext cx="10018713" cy="3913414"/>
          </a:xfrm>
        </p:spPr>
        <p:txBody>
          <a:bodyPr>
            <a:normAutofit lnSpcReduction="10000"/>
          </a:bodyPr>
          <a:lstStyle/>
          <a:p>
            <a:pPr marL="0" indent="0">
              <a:buNone/>
            </a:pPr>
            <a:r>
              <a:rPr lang="en-US" dirty="0"/>
              <a:t>As a class, we will be using the steps of AHPPA (American History Public Policy Analyst).  The AHPPA will help us better understand the social problems that we will be studying throughout the school year.  Below are the steps to the AHPPA:</a:t>
            </a:r>
          </a:p>
          <a:p>
            <a:pPr marL="0" indent="0">
              <a:buNone/>
            </a:pPr>
            <a:endParaRPr lang="en-US" dirty="0"/>
          </a:p>
          <a:p>
            <a:pPr marL="457200" indent="-457200">
              <a:buFont typeface="+mj-lt"/>
              <a:buAutoNum type="arabicPeriod"/>
            </a:pPr>
            <a:r>
              <a:rPr lang="en-US" dirty="0">
                <a:solidFill>
                  <a:schemeClr val="bg1"/>
                </a:solidFill>
                <a:hlinkClick r:id="rId2"/>
              </a:rPr>
              <a:t>Define the problem</a:t>
            </a:r>
            <a:endParaRPr lang="en-US" dirty="0">
              <a:solidFill>
                <a:schemeClr val="bg1"/>
              </a:solidFill>
            </a:endParaRPr>
          </a:p>
          <a:p>
            <a:pPr marL="457200" indent="-457200">
              <a:buFont typeface="+mj-lt"/>
              <a:buAutoNum type="arabicPeriod"/>
            </a:pPr>
            <a:r>
              <a:rPr lang="en-US" dirty="0">
                <a:solidFill>
                  <a:schemeClr val="bg1"/>
                </a:solidFill>
                <a:hlinkClick r:id="rId3"/>
              </a:rPr>
              <a:t>Gather the evidence</a:t>
            </a:r>
            <a:endParaRPr lang="en-US" dirty="0">
              <a:solidFill>
                <a:schemeClr val="bg1"/>
              </a:solidFill>
            </a:endParaRPr>
          </a:p>
          <a:p>
            <a:pPr marL="457200" indent="-457200">
              <a:buFont typeface="+mj-lt"/>
              <a:buAutoNum type="arabicPeriod"/>
            </a:pPr>
            <a:r>
              <a:rPr lang="en-US" dirty="0">
                <a:solidFill>
                  <a:schemeClr val="bg1"/>
                </a:solidFill>
                <a:hlinkClick r:id="rId4"/>
              </a:rPr>
              <a:t>Identify the causes</a:t>
            </a:r>
            <a:endParaRPr lang="en-US" dirty="0">
              <a:solidFill>
                <a:schemeClr val="bg1"/>
              </a:solidFill>
            </a:endParaRPr>
          </a:p>
          <a:p>
            <a:pPr marL="457200" indent="-457200">
              <a:buFont typeface="+mj-lt"/>
              <a:buAutoNum type="arabicPeriod"/>
            </a:pPr>
            <a:r>
              <a:rPr lang="en-US" dirty="0">
                <a:solidFill>
                  <a:schemeClr val="bg1"/>
                </a:solidFill>
                <a:hlinkClick r:id="rId5"/>
              </a:rPr>
              <a:t>Evaluate existing policy</a:t>
            </a:r>
            <a:endParaRPr lang="en-US" dirty="0">
              <a:solidFill>
                <a:schemeClr val="bg1"/>
              </a:solidFill>
            </a:endParaRPr>
          </a:p>
          <a:p>
            <a:endParaRPr lang="en-US" dirty="0"/>
          </a:p>
        </p:txBody>
      </p:sp>
    </p:spTree>
    <p:extLst>
      <p:ext uri="{BB962C8B-B14F-4D97-AF65-F5344CB8AC3E}">
        <p14:creationId xmlns:p14="http://schemas.microsoft.com/office/powerpoint/2010/main" val="1166589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0" y="130629"/>
            <a:ext cx="10018713" cy="783771"/>
          </a:xfrm>
        </p:spPr>
        <p:txBody>
          <a:bodyPr/>
          <a:lstStyle/>
          <a:p>
            <a:r>
              <a:rPr lang="en-US" dirty="0" smtClean="0">
                <a:solidFill>
                  <a:schemeClr val="accent1">
                    <a:lumMod val="50000"/>
                  </a:schemeClr>
                </a:solidFill>
              </a:rPr>
              <a:t>What is the problem?</a:t>
            </a:r>
            <a:endParaRPr lang="en-US" dirty="0">
              <a:solidFill>
                <a:schemeClr val="accent1">
                  <a:lumMod val="50000"/>
                </a:schemeClr>
              </a:solidFill>
            </a:endParaRPr>
          </a:p>
        </p:txBody>
      </p:sp>
      <p:sp>
        <p:nvSpPr>
          <p:cNvPr id="3" name="Content Placeholder 2"/>
          <p:cNvSpPr>
            <a:spLocks noGrp="1"/>
          </p:cNvSpPr>
          <p:nvPr>
            <p:ph sz="half" idx="1"/>
          </p:nvPr>
        </p:nvSpPr>
        <p:spPr>
          <a:xfrm>
            <a:off x="1510273" y="914400"/>
            <a:ext cx="5709896" cy="1992086"/>
          </a:xfrm>
        </p:spPr>
        <p:txBody>
          <a:bodyPr>
            <a:normAutofit fontScale="85000" lnSpcReduction="10000"/>
          </a:bodyPr>
          <a:lstStyle/>
          <a:p>
            <a:r>
              <a:rPr lang="en-US" sz="2800" dirty="0" smtClean="0">
                <a:solidFill>
                  <a:schemeClr val="accent1">
                    <a:lumMod val="50000"/>
                  </a:schemeClr>
                </a:solidFill>
              </a:rPr>
              <a:t>During the late 1800s to the mid-1900s, African Americans living in the south had to endure unfair treatment due to the </a:t>
            </a:r>
            <a:r>
              <a:rPr lang="en-US" sz="2800" b="1" dirty="0">
                <a:solidFill>
                  <a:schemeClr val="accent1">
                    <a:lumMod val="50000"/>
                  </a:schemeClr>
                </a:solidFill>
              </a:rPr>
              <a:t>Jim Crow</a:t>
            </a:r>
            <a:r>
              <a:rPr lang="en-US" sz="2800" dirty="0">
                <a:solidFill>
                  <a:schemeClr val="accent1">
                    <a:lumMod val="50000"/>
                  </a:schemeClr>
                </a:solidFill>
              </a:rPr>
              <a:t> law, in U.S. history, any of the </a:t>
            </a:r>
            <a:r>
              <a:rPr lang="en-US" sz="2800" b="1" dirty="0">
                <a:solidFill>
                  <a:schemeClr val="accent1">
                    <a:lumMod val="50000"/>
                  </a:schemeClr>
                </a:solidFill>
              </a:rPr>
              <a:t>laws</a:t>
            </a:r>
            <a:r>
              <a:rPr lang="en-US" sz="2800" dirty="0">
                <a:solidFill>
                  <a:schemeClr val="accent1">
                    <a:lumMod val="50000"/>
                  </a:schemeClr>
                </a:solidFill>
              </a:rPr>
              <a:t> that enforced racial </a:t>
            </a:r>
            <a:r>
              <a:rPr lang="en-US" sz="2800" dirty="0" smtClean="0">
                <a:solidFill>
                  <a:schemeClr val="accent1">
                    <a:lumMod val="50000"/>
                  </a:schemeClr>
                </a:solidFill>
              </a:rPr>
              <a:t>segregation</a:t>
            </a:r>
            <a:r>
              <a:rPr lang="en-US" sz="2800" dirty="0" smtClean="0"/>
              <a:t>. </a:t>
            </a:r>
            <a:endParaRPr lang="en-US" sz="2800" dirty="0"/>
          </a:p>
        </p:txBody>
      </p:sp>
      <p:sp>
        <p:nvSpPr>
          <p:cNvPr id="4" name="Content Placeholder 3"/>
          <p:cNvSpPr>
            <a:spLocks noGrp="1"/>
          </p:cNvSpPr>
          <p:nvPr>
            <p:ph sz="half" idx="2"/>
          </p:nvPr>
        </p:nvSpPr>
        <p:spPr>
          <a:xfrm>
            <a:off x="7220169" y="3690257"/>
            <a:ext cx="4895056" cy="3124200"/>
          </a:xfrm>
        </p:spPr>
        <p:txBody>
          <a:bodyPr>
            <a:normAutofit fontScale="85000" lnSpcReduction="10000"/>
          </a:bodyPr>
          <a:lstStyle/>
          <a:p>
            <a:r>
              <a:rPr lang="en-US" sz="2800" dirty="0">
                <a:solidFill>
                  <a:schemeClr val="accent1">
                    <a:lumMod val="50000"/>
                  </a:schemeClr>
                </a:solidFill>
              </a:rPr>
              <a:t>It was during this time when African Americans couldn’t use the same bathroom or water fountain</a:t>
            </a:r>
          </a:p>
          <a:p>
            <a:r>
              <a:rPr lang="en-US" sz="2800" dirty="0">
                <a:solidFill>
                  <a:schemeClr val="accent1">
                    <a:lumMod val="50000"/>
                  </a:schemeClr>
                </a:solidFill>
              </a:rPr>
              <a:t>They couldn’t visit the same restaurants or movie theater.</a:t>
            </a:r>
          </a:p>
          <a:p>
            <a:r>
              <a:rPr lang="en-US" sz="2800" dirty="0">
                <a:solidFill>
                  <a:schemeClr val="accent1">
                    <a:lumMod val="50000"/>
                  </a:schemeClr>
                </a:solidFill>
              </a:rPr>
              <a:t>The children couldn’t even attend the same schools</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4184" y="3053443"/>
            <a:ext cx="4733782" cy="28575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0240" y="1811110"/>
            <a:ext cx="2985188" cy="143827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36503" y="104775"/>
            <a:ext cx="2828925" cy="1609725"/>
          </a:xfrm>
          <a:prstGeom prst="rect">
            <a:avLst/>
          </a:prstGeom>
        </p:spPr>
      </p:pic>
    </p:spTree>
    <p:extLst>
      <p:ext uri="{BB962C8B-B14F-4D97-AF65-F5344CB8AC3E}">
        <p14:creationId xmlns:p14="http://schemas.microsoft.com/office/powerpoint/2010/main" val="2171395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4895056" cy="1752599"/>
          </a:xfrm>
        </p:spPr>
        <p:txBody>
          <a:bodyPr>
            <a:normAutofit fontScale="90000"/>
          </a:bodyPr>
          <a:lstStyle/>
          <a:p>
            <a:r>
              <a:rPr lang="en-US" sz="7200" dirty="0" smtClean="0"/>
              <a:t>The Problem</a:t>
            </a:r>
            <a:endParaRPr lang="en-US" sz="7200" dirty="0"/>
          </a:p>
        </p:txBody>
      </p:sp>
      <p:sp>
        <p:nvSpPr>
          <p:cNvPr id="3" name="Content Placeholder 2"/>
          <p:cNvSpPr>
            <a:spLocks noGrp="1"/>
          </p:cNvSpPr>
          <p:nvPr>
            <p:ph sz="half" idx="1"/>
          </p:nvPr>
        </p:nvSpPr>
        <p:spPr/>
        <p:txBody>
          <a:bodyPr>
            <a:normAutofit/>
          </a:bodyPr>
          <a:lstStyle/>
          <a:p>
            <a:r>
              <a:rPr lang="en-US" sz="3200" dirty="0" smtClean="0"/>
              <a:t>Even though laws were passed to end segregation, many African Americans faced inequality especially in education.</a:t>
            </a:r>
            <a:endParaRPr lang="en-US" sz="32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09014" y="1756316"/>
            <a:ext cx="4983698" cy="3594013"/>
          </a:xfrm>
        </p:spPr>
      </p:pic>
    </p:spTree>
    <p:extLst>
      <p:ext uri="{BB962C8B-B14F-4D97-AF65-F5344CB8AC3E}">
        <p14:creationId xmlns:p14="http://schemas.microsoft.com/office/powerpoint/2010/main" val="1921188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Gather The Evidence</a:t>
            </a:r>
            <a:br>
              <a:rPr lang="en-US" dirty="0" smtClean="0"/>
            </a:br>
            <a:r>
              <a:rPr lang="en-US" sz="2800" dirty="0" smtClean="0"/>
              <a:t>After completing your station activities over the last a couple of days, work with a partner to gather evidence using the following questions to guide you.</a:t>
            </a:r>
            <a:endParaRPr lang="en-US" dirty="0"/>
          </a:p>
        </p:txBody>
      </p:sp>
      <p:sp>
        <p:nvSpPr>
          <p:cNvPr id="3" name="Content Placeholder 2"/>
          <p:cNvSpPr>
            <a:spLocks noGrp="1"/>
          </p:cNvSpPr>
          <p:nvPr>
            <p:ph sz="half" idx="1"/>
          </p:nvPr>
        </p:nvSpPr>
        <p:spPr>
          <a:xfrm>
            <a:off x="1489605" y="2495549"/>
            <a:ext cx="4638902" cy="1594758"/>
          </a:xfrm>
        </p:spPr>
        <p:txBody>
          <a:bodyPr>
            <a:normAutofit/>
          </a:bodyPr>
          <a:lstStyle/>
          <a:p>
            <a:r>
              <a:rPr lang="en-US" sz="2800" dirty="0"/>
              <a:t>How did segregation shape the life of citizens during the Jim Crow era?</a:t>
            </a:r>
          </a:p>
        </p:txBody>
      </p:sp>
      <p:sp>
        <p:nvSpPr>
          <p:cNvPr id="4" name="Content Placeholder 3"/>
          <p:cNvSpPr>
            <a:spLocks noGrp="1"/>
          </p:cNvSpPr>
          <p:nvPr>
            <p:ph sz="half" idx="2"/>
          </p:nvPr>
        </p:nvSpPr>
        <p:spPr>
          <a:xfrm>
            <a:off x="6493667" y="2324099"/>
            <a:ext cx="5379809" cy="1823359"/>
          </a:xfrm>
        </p:spPr>
        <p:txBody>
          <a:bodyPr>
            <a:noAutofit/>
          </a:bodyPr>
          <a:lstStyle/>
          <a:p>
            <a:pPr marL="0" indent="0">
              <a:buNone/>
            </a:pP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7098" y="2324099"/>
            <a:ext cx="5352946" cy="428662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6510" y="4090307"/>
            <a:ext cx="4194577" cy="2348963"/>
          </a:xfrm>
          <a:prstGeom prst="rect">
            <a:avLst/>
          </a:prstGeom>
        </p:spPr>
      </p:pic>
    </p:spTree>
    <p:extLst>
      <p:ext uri="{BB962C8B-B14F-4D97-AF65-F5344CB8AC3E}">
        <p14:creationId xmlns:p14="http://schemas.microsoft.com/office/powerpoint/2010/main" val="1278532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7104517" cy="1752599"/>
          </a:xfrm>
        </p:spPr>
        <p:txBody>
          <a:bodyPr>
            <a:normAutofit/>
          </a:bodyPr>
          <a:lstStyle/>
          <a:p>
            <a:r>
              <a:rPr lang="en-US" sz="6000" dirty="0" smtClean="0"/>
              <a:t>Identify The Causes</a:t>
            </a:r>
            <a:endParaRPr lang="en-US" sz="6000" dirty="0"/>
          </a:p>
        </p:txBody>
      </p:sp>
      <p:sp>
        <p:nvSpPr>
          <p:cNvPr id="3" name="TextBox 2"/>
          <p:cNvSpPr txBox="1"/>
          <p:nvPr/>
        </p:nvSpPr>
        <p:spPr>
          <a:xfrm>
            <a:off x="1484312" y="2253733"/>
            <a:ext cx="10707688" cy="1077218"/>
          </a:xfrm>
          <a:prstGeom prst="rect">
            <a:avLst/>
          </a:prstGeom>
          <a:noFill/>
        </p:spPr>
        <p:txBody>
          <a:bodyPr wrap="square" rtlCol="0">
            <a:spAutoFit/>
          </a:bodyPr>
          <a:lstStyle/>
          <a:p>
            <a:r>
              <a:rPr lang="en-US" sz="3200" dirty="0"/>
              <a:t>What forces (events, people, organizations perspectives) shaped the civil rights movement and the fight for integration? </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4948" y="3498585"/>
            <a:ext cx="2214060" cy="308182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8156" y="3498585"/>
            <a:ext cx="3803197" cy="2889250"/>
          </a:xfrm>
          <a:prstGeom prst="rect">
            <a:avLst/>
          </a:prstGeom>
        </p:spPr>
      </p:pic>
    </p:spTree>
    <p:extLst>
      <p:ext uri="{BB962C8B-B14F-4D97-AF65-F5344CB8AC3E}">
        <p14:creationId xmlns:p14="http://schemas.microsoft.com/office/powerpoint/2010/main" val="340748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Existing Policy</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smtClean="0"/>
              <a:t> 1857- Dred Scott v. Sanford (Missouri) declared that all blacks– slaves as well as the free– were not and could never be citizens of the United States</a:t>
            </a:r>
          </a:p>
          <a:p>
            <a:pPr>
              <a:buFont typeface="Wingdings" panose="05000000000000000000" pitchFamily="2" charset="2"/>
              <a:buChar char="v"/>
            </a:pPr>
            <a:r>
              <a:rPr lang="en-US" dirty="0" smtClean="0"/>
              <a:t>1863- Emancipation Proclamation took effect</a:t>
            </a:r>
          </a:p>
          <a:p>
            <a:pPr>
              <a:buFont typeface="Wingdings" panose="05000000000000000000" pitchFamily="2" charset="2"/>
              <a:buChar char="v"/>
            </a:pPr>
            <a:r>
              <a:rPr lang="en-US" dirty="0" smtClean="0"/>
              <a:t>1865- Thirteenth Amendment to the U.S. Constitution abolished slavery.</a:t>
            </a:r>
          </a:p>
          <a:p>
            <a:pPr>
              <a:buFont typeface="Wingdings" panose="05000000000000000000" pitchFamily="2" charset="2"/>
              <a:buChar char="v"/>
            </a:pPr>
            <a:r>
              <a:rPr lang="en-US" dirty="0" smtClean="0"/>
              <a:t>1866- Civil Rights Act guaranteed equal rights under law for all people</a:t>
            </a:r>
          </a:p>
          <a:p>
            <a:pPr>
              <a:buFont typeface="Wingdings" panose="05000000000000000000" pitchFamily="2" charset="2"/>
              <a:buChar char="v"/>
            </a:pPr>
            <a:r>
              <a:rPr lang="en-US" dirty="0" smtClean="0"/>
              <a:t>1875- Civil Rights Act of 1875 guaranteed African Americans equal treatment in public accommodations, public transportation…</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4005878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16524"/>
            <a:ext cx="10018713" cy="2121876"/>
          </a:xfrm>
        </p:spPr>
        <p:txBody>
          <a:bodyPr>
            <a:normAutofit fontScale="90000"/>
          </a:bodyPr>
          <a:lstStyle/>
          <a:p>
            <a:pPr marL="36576" indent="0" algn="l"/>
            <a:r>
              <a:rPr lang="en-US" dirty="0">
                <a:hlinkClick r:id="rId2"/>
              </a:rPr>
              <a:t>Jim Crow Laws </a:t>
            </a:r>
            <a:r>
              <a:rPr lang="en-US" dirty="0"/>
              <a:t>(1876 – 1965) Laws </a:t>
            </a:r>
            <a:r>
              <a:rPr lang="en-US" dirty="0" smtClean="0"/>
              <a:t>that were </a:t>
            </a:r>
            <a:r>
              <a:rPr lang="en-US" dirty="0"/>
              <a:t>created legalizing segregation by </a:t>
            </a:r>
            <a:br>
              <a:rPr lang="en-US" dirty="0"/>
            </a:br>
            <a:r>
              <a:rPr lang="en-US" dirty="0"/>
              <a:t>race.        </a:t>
            </a:r>
            <a:br>
              <a:rPr lang="en-US" dirty="0"/>
            </a:br>
            <a:endParaRPr lang="en-US" dirty="0"/>
          </a:p>
        </p:txBody>
      </p:sp>
      <p:sp>
        <p:nvSpPr>
          <p:cNvPr id="3" name="Content Placeholder 2"/>
          <p:cNvSpPr>
            <a:spLocks noGrp="1"/>
          </p:cNvSpPr>
          <p:nvPr>
            <p:ph idx="1"/>
          </p:nvPr>
        </p:nvSpPr>
        <p:spPr/>
        <p:txBody>
          <a:bodyPr/>
          <a:lstStyle/>
          <a:p>
            <a:r>
              <a:rPr lang="en-US" dirty="0" smtClean="0">
                <a:hlinkClick r:id="rId3"/>
              </a:rPr>
              <a:t>Timeline of Legal Cases that had an impact towards the civil rights movement</a:t>
            </a:r>
            <a:endParaRPr lang="en-US" dirty="0" smtClean="0"/>
          </a:p>
          <a:p>
            <a:endParaRPr lang="en-US" dirty="0"/>
          </a:p>
          <a:p>
            <a:r>
              <a:rPr lang="en-US" dirty="0" smtClean="0"/>
              <a:t>Take a closer look at the cases that had an effect on civil rights during the segregation era </a:t>
            </a:r>
            <a:r>
              <a:rPr lang="en-US" smtClean="0"/>
              <a:t>of 1903.</a:t>
            </a:r>
            <a:endParaRPr lang="en-US" dirty="0"/>
          </a:p>
        </p:txBody>
      </p:sp>
    </p:spTree>
    <p:extLst>
      <p:ext uri="{BB962C8B-B14F-4D97-AF65-F5344CB8AC3E}">
        <p14:creationId xmlns:p14="http://schemas.microsoft.com/office/powerpoint/2010/main" val="3225024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79</TotalTime>
  <Words>341</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Corbel</vt:lpstr>
      <vt:lpstr>Wingdings</vt:lpstr>
      <vt:lpstr>Parallax</vt:lpstr>
      <vt:lpstr>Lens of History: The Civil Rights Movement- Moving Away from Segregation</vt:lpstr>
      <vt:lpstr>The Steps of the AHPPA</vt:lpstr>
      <vt:lpstr>What is the problem?</vt:lpstr>
      <vt:lpstr>The Problem</vt:lpstr>
      <vt:lpstr>Gather The Evidence After completing your station activities over the last a couple of days, work with a partner to gather evidence using the following questions to guide you.</vt:lpstr>
      <vt:lpstr>Identify The Causes</vt:lpstr>
      <vt:lpstr>Evaluate Existing Policy</vt:lpstr>
      <vt:lpstr>Jim Crow Laws (1876 – 1965) Laws that were created legalizing segregation by  race.         </vt:lpstr>
    </vt:vector>
  </TitlesOfParts>
  <Company>NYCDoE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Lens of History: The Civil Rights Movement</dc:title>
  <dc:creator>student</dc:creator>
  <cp:lastModifiedBy>student</cp:lastModifiedBy>
  <cp:revision>8</cp:revision>
  <dcterms:created xsi:type="dcterms:W3CDTF">2018-05-22T16:27:16Z</dcterms:created>
  <dcterms:modified xsi:type="dcterms:W3CDTF">2018-05-22T17:46:43Z</dcterms:modified>
</cp:coreProperties>
</file>