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4" r:id="rId9"/>
    <p:sldId id="263" r:id="rId10"/>
  </p:sldIdLst>
  <p:sldSz cx="9144000" cy="5143500" type="screen16x9"/>
  <p:notesSz cx="6858000" cy="9144000"/>
  <p:embeddedFontLst>
    <p:embeddedFont>
      <p:font typeface="Roboto" charset="0"/>
      <p:regular r:id="rId12"/>
      <p:bold r:id="rId13"/>
      <p:italic r:id="rId14"/>
      <p:boldItalic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7" d="100"/>
          <a:sy n="107" d="100"/>
        </p:scale>
        <p:origin x="-84" y="-57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Ask students to define police brutality?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the problem?</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Use names</a:t>
            </a:r>
            <a:r>
              <a:rPr lang="en-US" baseline="0" dirty="0" smtClean="0"/>
              <a:t> like Option 1, 2, and 3, to complete matrix.</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5"/>
            <a:ext cx="3045625" cy="2030570"/>
            <a:chOff x="6098378" y="5"/>
            <a:chExt cx="3045625" cy="2030570"/>
          </a:xfrm>
        </p:grpSpPr>
        <p:sp>
          <p:nvSpPr>
            <p:cNvPr id="11" name="Shape 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 name="Shape 1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17" name="Shape 17"/>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5"/>
            <a:ext cx="3045625" cy="2030570"/>
            <a:chOff x="6098378" y="5"/>
            <a:chExt cx="3045625" cy="2030570"/>
          </a:xfrm>
        </p:grpSpPr>
        <p:sp>
          <p:nvSpPr>
            <p:cNvPr id="71" name="Shape 7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2" name="Shape 7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3" name="Shape 7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4" name="Shape 7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76" name="Shape 76"/>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Shape 77"/>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5"/>
            <a:ext cx="3045625" cy="2030570"/>
            <a:chOff x="6098378" y="5"/>
            <a:chExt cx="3045625" cy="2030570"/>
          </a:xfrm>
        </p:grpSpPr>
        <p:sp>
          <p:nvSpPr>
            <p:cNvPr id="21" name="Shape 2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2" name="Shape 2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3" name="Shape 2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1" name="Shape 31"/>
            <p:cNvSpPr/>
            <p:nvPr/>
          </p:nvSpPr>
          <p:spPr>
            <a:xfrm flipH="1">
              <a:off x="6181163" y="3903669"/>
              <a:ext cx="989100" cy="9879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5"/>
            <a:ext cx="3045625" cy="2030570"/>
            <a:chOff x="6098378" y="5"/>
            <a:chExt cx="3045625" cy="2030570"/>
          </a:xfrm>
        </p:grpSpPr>
        <p:sp>
          <p:nvSpPr>
            <p:cNvPr id="52" name="Shape 52"/>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3" name="Shape 53"/>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62" name="Shape 62"/>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appingpoliceviolence.org/aboutthedat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ashingtonpost.com/graphics/national/police-shootings-2017/"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www.washingtonpost.com/news/post-nation/wp/2016/07/11/arent-more-white-people-than-black-people-killed-by-police-yes-but-no/?utm_term=.4a8b53ed0b3b" TargetMode="External"/><Relationship Id="rId4" Type="http://schemas.openxmlformats.org/officeDocument/2006/relationships/hyperlink" Target="https://www.census.gov/quickfact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www.smithsonianmag.com/smithsonian-institution/long-painful-history-police-brutality-in-the-us-180964098/"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1.xml"/><Relationship Id="rId4" Type="http://schemas.openxmlformats.org/officeDocument/2006/relationships/hyperlink" Target="https://www.joincampaignzero.org/forc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Police Brutality</a:t>
            </a:r>
            <a:endParaRPr/>
          </a:p>
        </p:txBody>
      </p:sp>
      <p:sp>
        <p:nvSpPr>
          <p:cNvPr id="86" name="Shape 86"/>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Focus on Police Killing In the United States</a:t>
            </a:r>
            <a:endParaRPr dirty="0"/>
          </a:p>
        </p:txBody>
      </p:sp>
      <p:sp>
        <p:nvSpPr>
          <p:cNvPr id="87" name="Shape 87"/>
          <p:cNvSpPr txBox="1"/>
          <p:nvPr/>
        </p:nvSpPr>
        <p:spPr>
          <a:xfrm>
            <a:off x="165925" y="140400"/>
            <a:ext cx="5909400" cy="306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 name="TextBox 4"/>
          <p:cNvSpPr txBox="1"/>
          <p:nvPr/>
        </p:nvSpPr>
        <p:spPr>
          <a:xfrm>
            <a:off x="598088" y="4629150"/>
            <a:ext cx="652743" cy="307777"/>
          </a:xfrm>
          <a:prstGeom prst="rect">
            <a:avLst/>
          </a:prstGeom>
          <a:noFill/>
        </p:spPr>
        <p:txBody>
          <a:bodyPr wrap="none" rtlCol="0">
            <a:spAutoFit/>
          </a:bodyPr>
          <a:lstStyle/>
          <a:p>
            <a:r>
              <a:rPr lang="en-US" dirty="0" err="1" smtClean="0"/>
              <a:t>S.Lee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259300" y="1351572"/>
            <a:ext cx="8222100" cy="838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i="1"/>
              <a:t>What’s the big idea?</a:t>
            </a:r>
            <a:endParaRPr i="1"/>
          </a:p>
        </p:txBody>
      </p:sp>
      <p:sp>
        <p:nvSpPr>
          <p:cNvPr id="93" name="Shape 93"/>
          <p:cNvSpPr txBox="1"/>
          <p:nvPr/>
        </p:nvSpPr>
        <p:spPr>
          <a:xfrm>
            <a:off x="1285300" y="2484475"/>
            <a:ext cx="6170100" cy="2135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000" b="1" dirty="0">
                <a:solidFill>
                  <a:srgbClr val="C9DAF8"/>
                </a:solidFill>
              </a:rPr>
              <a:t>Police Killing:</a:t>
            </a:r>
            <a:r>
              <a:rPr lang="en" sz="2000" dirty="0">
                <a:solidFill>
                  <a:srgbClr val="C9DAF8"/>
                </a:solidFill>
              </a:rPr>
              <a:t> A case where </a:t>
            </a:r>
            <a:r>
              <a:rPr lang="en" sz="2000" u="sng" dirty="0">
                <a:solidFill>
                  <a:srgbClr val="C9DAF8"/>
                </a:solidFill>
              </a:rPr>
              <a:t>a person dies</a:t>
            </a:r>
            <a:r>
              <a:rPr lang="en" sz="2000" dirty="0">
                <a:solidFill>
                  <a:srgbClr val="C9DAF8"/>
                </a:solidFill>
              </a:rPr>
              <a:t> as a result of being chased, beaten, arrested, restrained, shot, pepper sprayed, tasered, or otherwise harmed </a:t>
            </a:r>
            <a:r>
              <a:rPr lang="en" sz="2000" u="sng" dirty="0">
                <a:solidFill>
                  <a:srgbClr val="C9DAF8"/>
                </a:solidFill>
              </a:rPr>
              <a:t>by police officers</a:t>
            </a:r>
            <a:r>
              <a:rPr lang="en" sz="2000" dirty="0">
                <a:solidFill>
                  <a:srgbClr val="C9DAF8"/>
                </a:solidFill>
              </a:rPr>
              <a:t>, whether on-duty or off-duty, intentional or accidental.															</a:t>
            </a:r>
            <a:r>
              <a:rPr lang="en" sz="900" dirty="0">
                <a:solidFill>
                  <a:srgbClr val="C9DAF8"/>
                </a:solidFill>
                <a:hlinkClick r:id="rId3"/>
              </a:rPr>
              <a:t>https://mappingpoliceviolence.org/aboutthedata</a:t>
            </a:r>
            <a:r>
              <a:rPr lang="en" sz="900" dirty="0" smtClean="0">
                <a:solidFill>
                  <a:srgbClr val="C9DAF8"/>
                </a:solidFill>
                <a:hlinkClick r:id="rId3"/>
              </a:rPr>
              <a:t>/</a:t>
            </a:r>
            <a:endParaRPr lang="en" sz="900" dirty="0" smtClean="0">
              <a:solidFill>
                <a:srgbClr val="C9DAF8"/>
              </a:solidFill>
            </a:endParaRPr>
          </a:p>
          <a:p>
            <a:pPr marL="0" lvl="0" indent="0">
              <a:spcBef>
                <a:spcPts val="0"/>
              </a:spcBef>
              <a:spcAft>
                <a:spcPts val="0"/>
              </a:spcAft>
              <a:buNone/>
            </a:pPr>
            <a:endParaRPr sz="900" dirty="0">
              <a:solidFill>
                <a:srgbClr val="C9DAF8"/>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3"/>
                                        </p:tgtEl>
                                        <p:attrNameLst>
                                          <p:attrName>style.visibility</p:attrName>
                                        </p:attrNameLst>
                                      </p:cBhvr>
                                      <p:to>
                                        <p:strVal val="visible"/>
                                      </p:to>
                                    </p:set>
                                    <p:anim calcmode="lin" valueType="num">
                                      <p:cBhvr additive="base">
                                        <p:cTn id="7" dur="3000"/>
                                        <p:tgtEl>
                                          <p:spTgt spid="93"/>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252825" y="331550"/>
            <a:ext cx="6897000" cy="607800"/>
          </a:xfrm>
          <a:prstGeom prst="rect">
            <a:avLst/>
          </a:prstGeom>
          <a:solidFill>
            <a:schemeClr val="lt2"/>
          </a:solidFill>
        </p:spPr>
        <p:txBody>
          <a:bodyPr spcFirstLastPara="1" wrap="square" lIns="91425" tIns="91425" rIns="91425" bIns="91425" anchor="t" anchorCtr="0">
            <a:noAutofit/>
          </a:bodyPr>
          <a:lstStyle/>
          <a:p>
            <a:pPr marL="0" lvl="0" indent="0" algn="ctr">
              <a:spcBef>
                <a:spcPts val="0"/>
              </a:spcBef>
              <a:spcAft>
                <a:spcPts val="0"/>
              </a:spcAft>
              <a:buNone/>
            </a:pPr>
            <a:r>
              <a:rPr lang="en" i="1"/>
              <a:t>Examining the Evidence</a:t>
            </a:r>
            <a:endParaRPr i="1"/>
          </a:p>
        </p:txBody>
      </p:sp>
      <p:sp>
        <p:nvSpPr>
          <p:cNvPr id="99" name="Shape 99"/>
          <p:cNvSpPr txBox="1">
            <a:spLocks noGrp="1"/>
          </p:cNvSpPr>
          <p:nvPr>
            <p:ph type="body" idx="4294967295"/>
          </p:nvPr>
        </p:nvSpPr>
        <p:spPr>
          <a:xfrm>
            <a:off x="871575" y="1643400"/>
            <a:ext cx="2471700" cy="1699800"/>
          </a:xfrm>
          <a:prstGeom prst="rect">
            <a:avLst/>
          </a:prstGeom>
          <a:ln w="38100"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a:solidFill>
                  <a:srgbClr val="434343"/>
                </a:solidFill>
              </a:rPr>
              <a:t>987</a:t>
            </a:r>
            <a:r>
              <a:rPr lang="en" sz="1100" b="1">
                <a:solidFill>
                  <a:srgbClr val="434343"/>
                </a:solidFill>
              </a:rPr>
              <a:t> </a:t>
            </a:r>
            <a:endParaRPr sz="1100" b="1">
              <a:solidFill>
                <a:srgbClr val="434343"/>
              </a:solidFill>
            </a:endParaRPr>
          </a:p>
          <a:p>
            <a:pPr marL="0" lvl="0" indent="0" algn="ctr">
              <a:spcBef>
                <a:spcPts val="800"/>
              </a:spcBef>
              <a:spcAft>
                <a:spcPts val="800"/>
              </a:spcAft>
              <a:buNone/>
            </a:pPr>
            <a:r>
              <a:rPr lang="en" sz="1600" b="1">
                <a:solidFill>
                  <a:srgbClr val="434343"/>
                </a:solidFill>
              </a:rPr>
              <a:t>people were fatally</a:t>
            </a:r>
            <a:r>
              <a:rPr lang="en" sz="1600" b="1">
                <a:solidFill>
                  <a:srgbClr val="434343"/>
                </a:solidFill>
                <a:uFill>
                  <a:noFill/>
                </a:uFill>
                <a:hlinkClick r:id="rId3"/>
              </a:rPr>
              <a:t> shot by police in 2017</a:t>
            </a:r>
            <a:r>
              <a:rPr lang="en" sz="1600" b="1">
                <a:solidFill>
                  <a:srgbClr val="434343"/>
                </a:solidFill>
              </a:rPr>
              <a:t> </a:t>
            </a:r>
            <a:endParaRPr sz="1600" b="1">
              <a:solidFill>
                <a:srgbClr val="434343"/>
              </a:solidFill>
            </a:endParaRPr>
          </a:p>
        </p:txBody>
      </p:sp>
      <p:sp>
        <p:nvSpPr>
          <p:cNvPr id="100" name="Shape 100"/>
          <p:cNvSpPr txBox="1">
            <a:spLocks noGrp="1"/>
          </p:cNvSpPr>
          <p:nvPr>
            <p:ph type="body" idx="4294967295"/>
          </p:nvPr>
        </p:nvSpPr>
        <p:spPr>
          <a:xfrm>
            <a:off x="5617858" y="1547451"/>
            <a:ext cx="2257200" cy="314400"/>
          </a:xfrm>
          <a:prstGeom prst="rect">
            <a:avLst/>
          </a:prstGeom>
        </p:spPr>
        <p:txBody>
          <a:bodyPr spcFirstLastPara="1" wrap="square" lIns="91425" tIns="91425" rIns="91425" bIns="91425" anchor="ctr" anchorCtr="0">
            <a:noAutofit/>
          </a:bodyPr>
          <a:lstStyle/>
          <a:p>
            <a:pPr marL="0" lvl="0" indent="0">
              <a:lnSpc>
                <a:spcPct val="100000"/>
              </a:lnSpc>
              <a:spcBef>
                <a:spcPts val="0"/>
              </a:spcBef>
              <a:spcAft>
                <a:spcPts val="0"/>
              </a:spcAft>
              <a:buNone/>
            </a:pPr>
            <a:r>
              <a:rPr lang="en">
                <a:solidFill>
                  <a:schemeClr val="lt1"/>
                </a:solidFill>
              </a:rPr>
              <a:t>2018</a:t>
            </a:r>
            <a:endParaRPr>
              <a:solidFill>
                <a:schemeClr val="lt1"/>
              </a:solidFill>
            </a:endParaRPr>
          </a:p>
        </p:txBody>
      </p:sp>
      <p:sp>
        <p:nvSpPr>
          <p:cNvPr id="101" name="Shape 101"/>
          <p:cNvSpPr txBox="1"/>
          <p:nvPr/>
        </p:nvSpPr>
        <p:spPr>
          <a:xfrm>
            <a:off x="3343275" y="4679475"/>
            <a:ext cx="5640900" cy="314400"/>
          </a:xfrm>
          <a:prstGeom prst="rect">
            <a:avLst/>
          </a:prstGeom>
          <a:noFill/>
          <a:ln>
            <a:noFill/>
          </a:ln>
        </p:spPr>
        <p:txBody>
          <a:bodyPr spcFirstLastPara="1" wrap="square" lIns="91425" tIns="91425" rIns="91425" bIns="91425" anchor="t" anchorCtr="0">
            <a:noAutofit/>
          </a:bodyPr>
          <a:lstStyle/>
          <a:p>
            <a:pPr marL="0" lvl="0" indent="0" algn="r">
              <a:spcBef>
                <a:spcPts val="0"/>
              </a:spcBef>
              <a:spcAft>
                <a:spcPts val="0"/>
              </a:spcAft>
              <a:buNone/>
            </a:pPr>
            <a:r>
              <a:rPr lang="en"/>
              <a:t>Source: Washington Post</a:t>
            </a:r>
            <a:endParaRPr/>
          </a:p>
        </p:txBody>
      </p:sp>
      <p:sp>
        <p:nvSpPr>
          <p:cNvPr id="102" name="Shape 102"/>
          <p:cNvSpPr txBox="1"/>
          <p:nvPr/>
        </p:nvSpPr>
        <p:spPr>
          <a:xfrm>
            <a:off x="4036275" y="1351175"/>
            <a:ext cx="3000000" cy="2720100"/>
          </a:xfrm>
          <a:prstGeom prst="rect">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rtl="0">
              <a:lnSpc>
                <a:spcPct val="200000"/>
              </a:lnSpc>
              <a:spcBef>
                <a:spcPts val="0"/>
              </a:spcBef>
              <a:spcAft>
                <a:spcPts val="0"/>
              </a:spcAft>
              <a:buNone/>
            </a:pPr>
            <a:r>
              <a:rPr lang="en" sz="1200" b="1">
                <a:solidFill>
                  <a:schemeClr val="dk1"/>
                </a:solidFill>
                <a:highlight>
                  <a:srgbClr val="FFFFFF"/>
                </a:highlight>
                <a:latin typeface="Roboto"/>
                <a:ea typeface="Roboto"/>
                <a:cs typeface="Roboto"/>
                <a:sym typeface="Roboto"/>
              </a:rPr>
              <a:t>‘’African-Americans </a:t>
            </a:r>
            <a:r>
              <a:rPr lang="en" sz="1200" b="1" u="sng">
                <a:solidFill>
                  <a:schemeClr val="dk1"/>
                </a:solidFill>
                <a:latin typeface="Roboto"/>
                <a:ea typeface="Roboto"/>
                <a:cs typeface="Roboto"/>
                <a:sym typeface="Roboto"/>
                <a:hlinkClick r:id="rId4"/>
              </a:rPr>
              <a:t>make up</a:t>
            </a:r>
            <a:r>
              <a:rPr lang="en" sz="1200" b="1">
                <a:solidFill>
                  <a:schemeClr val="dk1"/>
                </a:solidFill>
                <a:highlight>
                  <a:srgbClr val="FFFFFF"/>
                </a:highlight>
                <a:latin typeface="Roboto"/>
                <a:ea typeface="Roboto"/>
                <a:cs typeface="Roboto"/>
                <a:sym typeface="Roboto"/>
              </a:rPr>
              <a:t> 13 percent of the U.S. population but account for 24 percent of people fatally shot by police. </a:t>
            </a:r>
            <a:r>
              <a:rPr lang="en" sz="1200" b="1">
                <a:solidFill>
                  <a:schemeClr val="dk1"/>
                </a:solidFill>
                <a:uFill>
                  <a:noFill/>
                </a:uFill>
                <a:latin typeface="Roboto"/>
                <a:ea typeface="Roboto"/>
                <a:cs typeface="Roboto"/>
                <a:sym typeface="Roboto"/>
                <a:hlinkClick r:id="rId5"/>
              </a:rPr>
              <a:t>According</a:t>
            </a:r>
            <a:r>
              <a:rPr lang="en" sz="1200" b="1">
                <a:solidFill>
                  <a:schemeClr val="dk1"/>
                </a:solidFill>
                <a:highlight>
                  <a:srgbClr val="FFFFFF"/>
                </a:highlight>
                <a:latin typeface="Roboto"/>
                <a:ea typeface="Roboto"/>
                <a:cs typeface="Roboto"/>
                <a:sym typeface="Roboto"/>
              </a:rPr>
              <a:t> to the </a:t>
            </a:r>
            <a:r>
              <a:rPr lang="en" sz="1200" b="1" i="1">
                <a:solidFill>
                  <a:schemeClr val="dk1"/>
                </a:solidFill>
                <a:latin typeface="Roboto"/>
                <a:ea typeface="Roboto"/>
                <a:cs typeface="Roboto"/>
                <a:sym typeface="Roboto"/>
              </a:rPr>
              <a:t>Washington Post</a:t>
            </a:r>
            <a:r>
              <a:rPr lang="en" sz="1200" b="1">
                <a:solidFill>
                  <a:schemeClr val="dk1"/>
                </a:solidFill>
                <a:highlight>
                  <a:srgbClr val="FFFFFF"/>
                </a:highlight>
                <a:latin typeface="Roboto"/>
                <a:ea typeface="Roboto"/>
                <a:cs typeface="Roboto"/>
                <a:sym typeface="Roboto"/>
              </a:rPr>
              <a:t>, blacks are ‘2.5 times as likely as white Americans to be shot and killed by police officers.’’’</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10000"/>
            <a:ext cx="8520600" cy="607800"/>
          </a:xfrm>
          <a:prstGeom prst="rect">
            <a:avLst/>
          </a:prstGeom>
          <a:ln w="28575" cap="flat" cmpd="sng">
            <a:solidFill>
              <a:schemeClr val="lt2"/>
            </a:solidFill>
            <a:prstDash val="solid"/>
            <a:round/>
            <a:headEnd type="none" w="sm" len="sm"/>
            <a:tailEnd type="none" w="sm" len="sm"/>
          </a:ln>
        </p:spPr>
        <p:txBody>
          <a:bodyPr spcFirstLastPara="1" wrap="square" lIns="91425" tIns="91425" rIns="91425" bIns="91425" anchor="t" anchorCtr="0">
            <a:noAutofit/>
          </a:bodyPr>
          <a:lstStyle/>
          <a:p>
            <a:pPr marL="0" lvl="0" indent="0" algn="ctr">
              <a:spcBef>
                <a:spcPts val="0"/>
              </a:spcBef>
              <a:spcAft>
                <a:spcPts val="0"/>
              </a:spcAft>
              <a:buNone/>
            </a:pPr>
            <a:r>
              <a:rPr lang="en" b="1"/>
              <a:t>Examine the Evidence</a:t>
            </a:r>
            <a:endParaRPr b="1"/>
          </a:p>
        </p:txBody>
      </p:sp>
      <p:sp>
        <p:nvSpPr>
          <p:cNvPr id="108" name="Shape 108"/>
          <p:cNvSpPr txBox="1">
            <a:spLocks noGrp="1"/>
          </p:cNvSpPr>
          <p:nvPr>
            <p:ph type="body" idx="4294967295"/>
          </p:nvPr>
        </p:nvSpPr>
        <p:spPr>
          <a:xfrm>
            <a:off x="1025825" y="1283875"/>
            <a:ext cx="2478600" cy="503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lt1"/>
                </a:solidFill>
              </a:rPr>
              <a:t>In the world</a:t>
            </a:r>
            <a:endParaRPr>
              <a:solidFill>
                <a:schemeClr val="lt1"/>
              </a:solidFill>
            </a:endParaRPr>
          </a:p>
        </p:txBody>
      </p:sp>
      <p:sp>
        <p:nvSpPr>
          <p:cNvPr id="109" name="Shape 109"/>
          <p:cNvSpPr txBox="1"/>
          <p:nvPr/>
        </p:nvSpPr>
        <p:spPr>
          <a:xfrm>
            <a:off x="1063575" y="4406700"/>
            <a:ext cx="7540800" cy="7368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None/>
            </a:pPr>
            <a:r>
              <a:rPr lang="en">
                <a:solidFill>
                  <a:schemeClr val="dk1"/>
                </a:solidFill>
                <a:latin typeface="Roboto"/>
                <a:ea typeface="Roboto"/>
                <a:cs typeface="Roboto"/>
                <a:sym typeface="Roboto"/>
              </a:rPr>
              <a:t>This chart compiled by </a:t>
            </a:r>
            <a:r>
              <a:rPr lang="en" i="1">
                <a:solidFill>
                  <a:schemeClr val="dk1"/>
                </a:solidFill>
                <a:latin typeface="Roboto"/>
                <a:ea typeface="Roboto"/>
                <a:cs typeface="Roboto"/>
                <a:sym typeface="Roboto"/>
              </a:rPr>
              <a:t>Business Insider</a:t>
            </a:r>
            <a:r>
              <a:rPr lang="en">
                <a:solidFill>
                  <a:schemeClr val="dk1"/>
                </a:solidFill>
                <a:latin typeface="Roboto"/>
                <a:ea typeface="Roboto"/>
                <a:cs typeface="Roboto"/>
                <a:sym typeface="Roboto"/>
              </a:rPr>
              <a:t> shows police shooting statistics from 2011. </a:t>
            </a:r>
            <a:endParaRPr>
              <a:solidFill>
                <a:schemeClr val="dk1"/>
              </a:solidFill>
              <a:latin typeface="Roboto"/>
              <a:ea typeface="Roboto"/>
              <a:cs typeface="Roboto"/>
              <a:sym typeface="Roboto"/>
            </a:endParaRPr>
          </a:p>
        </p:txBody>
      </p:sp>
      <p:pic>
        <p:nvPicPr>
          <p:cNvPr id="110" name="Shape 110"/>
          <p:cNvPicPr preferRelativeResize="0"/>
          <p:nvPr/>
        </p:nvPicPr>
        <p:blipFill>
          <a:blip r:embed="rId3">
            <a:alphaModFix/>
          </a:blip>
          <a:stretch>
            <a:fillRect/>
          </a:stretch>
        </p:blipFill>
        <p:spPr>
          <a:xfrm>
            <a:off x="1299125" y="1283877"/>
            <a:ext cx="6219576" cy="31097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grpSp>
        <p:nvGrpSpPr>
          <p:cNvPr id="115" name="Shape 115"/>
          <p:cNvGrpSpPr/>
          <p:nvPr/>
        </p:nvGrpSpPr>
        <p:grpSpPr>
          <a:xfrm>
            <a:off x="4939500" y="1219611"/>
            <a:ext cx="3837000" cy="2704200"/>
            <a:chOff x="4939500" y="1219611"/>
            <a:chExt cx="3837000" cy="2704200"/>
          </a:xfrm>
        </p:grpSpPr>
        <p:cxnSp>
          <p:nvCxnSpPr>
            <p:cNvPr id="116" name="Shape 116"/>
            <p:cNvCxnSpPr/>
            <p:nvPr/>
          </p:nvCxnSpPr>
          <p:spPr>
            <a:xfrm>
              <a:off x="4939500"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17" name="Shape 117"/>
            <p:cNvCxnSpPr/>
            <p:nvPr/>
          </p:nvCxnSpPr>
          <p:spPr>
            <a:xfrm>
              <a:off x="5365833"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18" name="Shape 118"/>
            <p:cNvCxnSpPr/>
            <p:nvPr/>
          </p:nvCxnSpPr>
          <p:spPr>
            <a:xfrm>
              <a:off x="5792167"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19" name="Shape 119"/>
            <p:cNvCxnSpPr/>
            <p:nvPr/>
          </p:nvCxnSpPr>
          <p:spPr>
            <a:xfrm>
              <a:off x="6218500"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0" name="Shape 120"/>
            <p:cNvCxnSpPr/>
            <p:nvPr/>
          </p:nvCxnSpPr>
          <p:spPr>
            <a:xfrm>
              <a:off x="6644834"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1" name="Shape 121"/>
            <p:cNvCxnSpPr/>
            <p:nvPr/>
          </p:nvCxnSpPr>
          <p:spPr>
            <a:xfrm>
              <a:off x="7071166"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2" name="Shape 122"/>
            <p:cNvCxnSpPr/>
            <p:nvPr/>
          </p:nvCxnSpPr>
          <p:spPr>
            <a:xfrm>
              <a:off x="7497500"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3" name="Shape 123"/>
            <p:cNvCxnSpPr/>
            <p:nvPr/>
          </p:nvCxnSpPr>
          <p:spPr>
            <a:xfrm>
              <a:off x="7923834"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4" name="Shape 124"/>
            <p:cNvCxnSpPr/>
            <p:nvPr/>
          </p:nvCxnSpPr>
          <p:spPr>
            <a:xfrm>
              <a:off x="8350166" y="1219611"/>
              <a:ext cx="0" cy="2704200"/>
            </a:xfrm>
            <a:prstGeom prst="straightConnector1">
              <a:avLst/>
            </a:prstGeom>
            <a:noFill/>
            <a:ln w="9525" cap="flat" cmpd="sng">
              <a:solidFill>
                <a:schemeClr val="lt1"/>
              </a:solidFill>
              <a:prstDash val="dash"/>
              <a:round/>
              <a:headEnd type="none" w="sm" len="sm"/>
              <a:tailEnd type="none" w="sm" len="sm"/>
            </a:ln>
          </p:spPr>
        </p:cxnSp>
        <p:cxnSp>
          <p:nvCxnSpPr>
            <p:cNvPr id="125" name="Shape 125"/>
            <p:cNvCxnSpPr/>
            <p:nvPr/>
          </p:nvCxnSpPr>
          <p:spPr>
            <a:xfrm>
              <a:off x="8776500" y="1219611"/>
              <a:ext cx="0" cy="2704200"/>
            </a:xfrm>
            <a:prstGeom prst="straightConnector1">
              <a:avLst/>
            </a:prstGeom>
            <a:noFill/>
            <a:ln w="9525" cap="flat" cmpd="sng">
              <a:solidFill>
                <a:schemeClr val="lt1"/>
              </a:solidFill>
              <a:prstDash val="dash"/>
              <a:round/>
              <a:headEnd type="none" w="sm" len="sm"/>
              <a:tailEnd type="none" w="sm" len="sm"/>
            </a:ln>
          </p:spPr>
        </p:cxnSp>
      </p:grpSp>
      <p:sp>
        <p:nvSpPr>
          <p:cNvPr id="126" name="Shape 126"/>
          <p:cNvSpPr txBox="1">
            <a:spLocks noGrp="1"/>
          </p:cNvSpPr>
          <p:nvPr>
            <p:ph type="title"/>
          </p:nvPr>
        </p:nvSpPr>
        <p:spPr>
          <a:xfrm>
            <a:off x="194875" y="375125"/>
            <a:ext cx="8520600" cy="607800"/>
          </a:xfrm>
          <a:prstGeom prst="rect">
            <a:avLst/>
          </a:prstGeom>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r>
              <a:rPr lang="en" i="1"/>
              <a:t>Identify the Causes</a:t>
            </a:r>
            <a:endParaRPr i="1"/>
          </a:p>
        </p:txBody>
      </p:sp>
      <p:sp>
        <p:nvSpPr>
          <p:cNvPr id="127" name="Shape 127"/>
          <p:cNvSpPr txBox="1">
            <a:spLocks noGrp="1"/>
          </p:cNvSpPr>
          <p:nvPr>
            <p:ph type="body" idx="1"/>
          </p:nvPr>
        </p:nvSpPr>
        <p:spPr>
          <a:xfrm>
            <a:off x="154775" y="863750"/>
            <a:ext cx="8520600" cy="3339000"/>
          </a:xfrm>
          <a:prstGeom prst="rect">
            <a:avLst/>
          </a:prstGeom>
        </p:spPr>
        <p:txBody>
          <a:bodyPr spcFirstLastPara="1" wrap="square" lIns="91425" tIns="91425" rIns="91425" bIns="91425" anchor="t" anchorCtr="0">
            <a:noAutofit/>
          </a:bodyPr>
          <a:lstStyle/>
          <a:p>
            <a:pPr marL="0" lvl="0" indent="0" rtl="0">
              <a:spcBef>
                <a:spcPts val="1700"/>
              </a:spcBef>
              <a:spcAft>
                <a:spcPts val="0"/>
              </a:spcAft>
              <a:buNone/>
            </a:pPr>
            <a:endParaRPr lang="en-US" sz="1200" b="1" dirty="0" smtClean="0">
              <a:solidFill>
                <a:srgbClr val="000000"/>
              </a:solidFill>
            </a:endParaRPr>
          </a:p>
          <a:p>
            <a:pPr marL="0" lvl="0" indent="0" rtl="0">
              <a:spcBef>
                <a:spcPts val="1700"/>
              </a:spcBef>
              <a:spcAft>
                <a:spcPts val="0"/>
              </a:spcAft>
              <a:buNone/>
            </a:pPr>
            <a:r>
              <a:rPr lang="en" sz="1200" b="1" dirty="0" smtClean="0">
                <a:solidFill>
                  <a:srgbClr val="000000"/>
                </a:solidFill>
              </a:rPr>
              <a:t>For </a:t>
            </a:r>
            <a:r>
              <a:rPr lang="en" sz="1200" b="1" dirty="0">
                <a:solidFill>
                  <a:srgbClr val="000000"/>
                </a:solidFill>
              </a:rPr>
              <a:t>example...</a:t>
            </a:r>
            <a:endParaRPr sz="1200" b="1" dirty="0">
              <a:solidFill>
                <a:srgbClr val="000000"/>
              </a:solidFill>
            </a:endParaRPr>
          </a:p>
          <a:p>
            <a:pPr marL="0" lvl="0" indent="0" rtl="0">
              <a:spcBef>
                <a:spcPts val="1700"/>
              </a:spcBef>
              <a:spcAft>
                <a:spcPts val="0"/>
              </a:spcAft>
              <a:buNone/>
            </a:pPr>
            <a:r>
              <a:rPr lang="en" sz="1200" dirty="0">
                <a:solidFill>
                  <a:srgbClr val="000000"/>
                </a:solidFill>
              </a:rPr>
              <a:t>“What we see is a continuation of an unequal relationship that has been exacerbated, made worse if you will, by the militarization and the increase in fire power of police forces around the country,” says Pretzer.</a:t>
            </a:r>
            <a:endParaRPr sz="1200" dirty="0">
              <a:solidFill>
                <a:srgbClr val="000000"/>
              </a:solidFill>
            </a:endParaRPr>
          </a:p>
          <a:p>
            <a:pPr marL="0" lvl="0" indent="0" rtl="0">
              <a:lnSpc>
                <a:spcPct val="150000"/>
              </a:lnSpc>
              <a:spcBef>
                <a:spcPts val="1800"/>
              </a:spcBef>
              <a:spcAft>
                <a:spcPts val="0"/>
              </a:spcAft>
              <a:buNone/>
            </a:pPr>
            <a:r>
              <a:rPr lang="en" sz="1200" dirty="0">
                <a:solidFill>
                  <a:srgbClr val="000000"/>
                </a:solidFill>
              </a:rPr>
              <a:t>“There’s a tendency to stereotype people as being more or less dangerous. There’s a reliance upon force that goes beyond what is necessary to accomplish police duty,” says Holmes. “There’s a lot of this embedded in the police departments that helps foster this problem.”</a:t>
            </a:r>
            <a:endParaRPr sz="1200" dirty="0">
              <a:solidFill>
                <a:srgbClr val="000000"/>
              </a:solidFill>
            </a:endParaRPr>
          </a:p>
          <a:p>
            <a:pPr marL="0" lvl="0" indent="0" rtl="0">
              <a:spcBef>
                <a:spcPts val="1800"/>
              </a:spcBef>
              <a:spcAft>
                <a:spcPts val="0"/>
              </a:spcAft>
              <a:buNone/>
            </a:pPr>
            <a:endParaRPr sz="1200" dirty="0">
              <a:solidFill>
                <a:srgbClr val="000000"/>
              </a:solidFill>
            </a:endParaRPr>
          </a:p>
          <a:p>
            <a:pPr marL="0" lvl="0" indent="0">
              <a:spcBef>
                <a:spcPts val="0"/>
              </a:spcBef>
              <a:spcAft>
                <a:spcPts val="1600"/>
              </a:spcAft>
              <a:buNone/>
            </a:pPr>
            <a:r>
              <a:rPr lang="en" sz="1200" dirty="0">
                <a:solidFill>
                  <a:srgbClr val="000000"/>
                </a:solidFill>
              </a:rPr>
              <a:t>Read more: </a:t>
            </a:r>
            <a:r>
              <a:rPr lang="en" sz="1200" dirty="0">
                <a:solidFill>
                  <a:srgbClr val="000000"/>
                </a:solidFill>
                <a:hlinkClick r:id="rId3"/>
              </a:rPr>
              <a:t>https://www.smithsonianmag.com/smithsonian-institution/long-painful-history-police-brutality-in-the-us-180964098/#</a:t>
            </a:r>
            <a:r>
              <a:rPr lang="en" sz="1200" dirty="0" smtClean="0">
                <a:solidFill>
                  <a:srgbClr val="000000"/>
                </a:solidFill>
                <a:hlinkClick r:id="rId3"/>
              </a:rPr>
              <a:t>2FEcRtAWrXc1lyVO.99</a:t>
            </a:r>
            <a:endParaRPr lang="en" sz="1200" dirty="0" smtClean="0">
              <a:solidFill>
                <a:srgbClr val="000000"/>
              </a:solidFill>
            </a:endParaRPr>
          </a:p>
          <a:p>
            <a:pPr marL="0" lvl="0" indent="0">
              <a:spcBef>
                <a:spcPts val="0"/>
              </a:spcBef>
              <a:spcAft>
                <a:spcPts val="160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p:nvPr/>
        </p:nvSpPr>
        <p:spPr>
          <a:xfrm>
            <a:off x="152400" y="113325"/>
            <a:ext cx="3519000" cy="479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b="1">
                <a:solidFill>
                  <a:schemeClr val="dk1"/>
                </a:solidFill>
                <a:latin typeface="Roboto"/>
                <a:ea typeface="Roboto"/>
                <a:cs typeface="Roboto"/>
                <a:sym typeface="Roboto"/>
              </a:rPr>
              <a:t>Evaluate Existing Policy</a:t>
            </a:r>
            <a:endParaRPr sz="1800" b="1">
              <a:solidFill>
                <a:schemeClr val="dk1"/>
              </a:solidFill>
              <a:latin typeface="Roboto"/>
              <a:ea typeface="Roboto"/>
              <a:cs typeface="Roboto"/>
              <a:sym typeface="Roboto"/>
            </a:endParaRPr>
          </a:p>
          <a:p>
            <a:pPr marL="0" lvl="0" indent="0">
              <a:spcBef>
                <a:spcPts val="0"/>
              </a:spcBef>
              <a:spcAft>
                <a:spcPts val="0"/>
              </a:spcAft>
              <a:buNone/>
            </a:pPr>
            <a:endParaRPr i="1">
              <a:solidFill>
                <a:schemeClr val="dk2"/>
              </a:solidFill>
              <a:latin typeface="Roboto"/>
              <a:ea typeface="Roboto"/>
              <a:cs typeface="Roboto"/>
              <a:sym typeface="Roboto"/>
            </a:endParaRPr>
          </a:p>
        </p:txBody>
      </p:sp>
      <p:pic>
        <p:nvPicPr>
          <p:cNvPr id="133" name="Shape 133"/>
          <p:cNvPicPr preferRelativeResize="0"/>
          <p:nvPr/>
        </p:nvPicPr>
        <p:blipFill>
          <a:blip r:embed="rId3">
            <a:alphaModFix/>
          </a:blip>
          <a:stretch>
            <a:fillRect/>
          </a:stretch>
        </p:blipFill>
        <p:spPr>
          <a:xfrm>
            <a:off x="152400" y="679425"/>
            <a:ext cx="6586061" cy="4311675"/>
          </a:xfrm>
          <a:prstGeom prst="rect">
            <a:avLst/>
          </a:prstGeom>
          <a:noFill/>
          <a:ln>
            <a:noFill/>
          </a:ln>
        </p:spPr>
      </p:pic>
      <p:sp>
        <p:nvSpPr>
          <p:cNvPr id="134" name="Shape 134"/>
          <p:cNvSpPr txBox="1"/>
          <p:nvPr/>
        </p:nvSpPr>
        <p:spPr>
          <a:xfrm>
            <a:off x="7035250" y="4350175"/>
            <a:ext cx="1900500" cy="640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200">
                <a:hlinkClick r:id="rId4"/>
              </a:rPr>
              <a:t>https://www.joincampaignzero.org/force</a:t>
            </a:r>
            <a:r>
              <a:rPr lang="en" sz="1200" smtClean="0">
                <a:hlinkClick r:id="rId4"/>
              </a:rPr>
              <a:t>/</a:t>
            </a:r>
            <a:endParaRPr lang="en" sz="1200" smtClean="0"/>
          </a:p>
          <a:p>
            <a:pPr marL="0" lvl="0" indent="0">
              <a:spcBef>
                <a:spcPts val="0"/>
              </a:spcBef>
              <a:spcAft>
                <a:spcPts val="0"/>
              </a:spcAft>
              <a:buNone/>
            </a:pPr>
            <a:endParaRPr sz="1200"/>
          </a:p>
        </p:txBody>
      </p:sp>
      <p:sp>
        <p:nvSpPr>
          <p:cNvPr id="135" name="Shape 135"/>
          <p:cNvSpPr txBox="1"/>
          <p:nvPr/>
        </p:nvSpPr>
        <p:spPr>
          <a:xfrm>
            <a:off x="2981500" y="330825"/>
            <a:ext cx="3556800" cy="348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chemeClr val="dk2"/>
                </a:solidFill>
                <a:latin typeface="Roboto"/>
                <a:ea typeface="Roboto"/>
                <a:cs typeface="Roboto"/>
                <a:sym typeface="Roboto"/>
              </a:rPr>
              <a:t>For example...</a:t>
            </a:r>
            <a:endParaRPr>
              <a:solidFill>
                <a:schemeClr val="dk2"/>
              </a:solidFill>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a:t>Develop Solutions</a:t>
            </a:r>
            <a:endParaRPr b="1"/>
          </a:p>
        </p:txBody>
      </p:sp>
      <p:sp>
        <p:nvSpPr>
          <p:cNvPr id="141" name="Shape 141"/>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smtClean="0"/>
              <a:t>What can we do about the problem?</a:t>
            </a:r>
            <a:endParaRPr dirty="0"/>
          </a:p>
        </p:txBody>
      </p:sp>
      <p:sp>
        <p:nvSpPr>
          <p:cNvPr id="8" name="Rectangle 7"/>
          <p:cNvSpPr/>
          <p:nvPr/>
        </p:nvSpPr>
        <p:spPr>
          <a:xfrm>
            <a:off x="4953000" y="1017239"/>
            <a:ext cx="3886200" cy="3503524"/>
          </a:xfrm>
          <a:prstGeom prst="rect">
            <a:avLst/>
          </a:prstGeom>
          <a:solidFill>
            <a:schemeClr val="bg1"/>
          </a:solidFill>
        </p:spPr>
        <p:txBody>
          <a:bodyPr wrap="square">
            <a:spAutoFit/>
          </a:bodyPr>
          <a:lstStyle/>
          <a:p>
            <a:pPr lvl="0">
              <a:lnSpc>
                <a:spcPct val="200000"/>
              </a:lnSpc>
            </a:pPr>
            <a:r>
              <a:rPr lang="en-US" dirty="0" smtClean="0">
                <a:solidFill>
                  <a:schemeClr val="tx1"/>
                </a:solidFill>
              </a:rPr>
              <a:t>Propose at least three new/original public policy alternatives. Be sure that all of your public policy alternatives are at the same geopolitical level as your social problem. Each alternative must specify the actual government or government agency that will carry out the proposed action. List the proposal that your group considers the most promising first.</a:t>
            </a:r>
            <a:endParaRPr lang="en-US"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0" y="221218"/>
            <a:ext cx="4045200" cy="973950"/>
          </a:xfrm>
        </p:spPr>
        <p:txBody>
          <a:bodyPr/>
          <a:lstStyle/>
          <a:p>
            <a:r>
              <a:rPr lang="en-US" dirty="0" smtClean="0">
                <a:solidFill>
                  <a:schemeClr val="tx2"/>
                </a:solidFill>
              </a:rPr>
              <a:t>Feasibility</a:t>
            </a:r>
            <a:endParaRPr lang="en-US" dirty="0">
              <a:solidFill>
                <a:schemeClr val="tx2"/>
              </a:solidFill>
            </a:endParaRPr>
          </a:p>
        </p:txBody>
      </p:sp>
      <p:sp>
        <p:nvSpPr>
          <p:cNvPr id="5" name="Rectangle 4"/>
          <p:cNvSpPr/>
          <p:nvPr/>
        </p:nvSpPr>
        <p:spPr>
          <a:xfrm>
            <a:off x="4876800" y="1352550"/>
            <a:ext cx="4038600" cy="2641749"/>
          </a:xfrm>
          <a:prstGeom prst="rect">
            <a:avLst/>
          </a:prstGeom>
        </p:spPr>
        <p:txBody>
          <a:bodyPr wrap="square">
            <a:spAutoFit/>
          </a:bodyPr>
          <a:lstStyle/>
          <a:p>
            <a:pPr>
              <a:lnSpc>
                <a:spcPct val="200000"/>
              </a:lnSpc>
            </a:pPr>
            <a:r>
              <a:rPr lang="en-US" dirty="0" smtClean="0">
                <a:solidFill>
                  <a:schemeClr val="tx2"/>
                </a:solidFill>
              </a:rPr>
              <a:t>Feasibility refers to the likelihood that your policy would be enacted by the government or government agency. Feasibility can be affected by factors such as cultural acceptance and the anticipated costs in comparison to the benefits.</a:t>
            </a:r>
          </a:p>
          <a:p>
            <a:pPr>
              <a:lnSpc>
                <a:spcPct val="200000"/>
              </a:lnSpc>
            </a:pPr>
            <a:r>
              <a:rPr lang="en-US" dirty="0" smtClean="0">
                <a:solidFill>
                  <a:schemeClr val="tx2"/>
                </a:solidFill>
              </a:rPr>
              <a:t> </a:t>
            </a:r>
            <a:endParaRPr lang="en-US" dirty="0">
              <a:solidFill>
                <a:schemeClr val="tx2"/>
              </a:solidFill>
            </a:endParaRPr>
          </a:p>
        </p:txBody>
      </p:sp>
      <p:sp>
        <p:nvSpPr>
          <p:cNvPr id="6" name="Rectangle 5"/>
          <p:cNvSpPr/>
          <p:nvPr/>
        </p:nvSpPr>
        <p:spPr>
          <a:xfrm>
            <a:off x="304800" y="1352550"/>
            <a:ext cx="4038600" cy="2210862"/>
          </a:xfrm>
          <a:prstGeom prst="rect">
            <a:avLst/>
          </a:prstGeom>
        </p:spPr>
        <p:txBody>
          <a:bodyPr wrap="square">
            <a:spAutoFit/>
          </a:bodyPr>
          <a:lstStyle/>
          <a:p>
            <a:pPr>
              <a:lnSpc>
                <a:spcPct val="200000"/>
              </a:lnSpc>
            </a:pPr>
            <a:r>
              <a:rPr lang="en-US" dirty="0" smtClean="0">
                <a:solidFill>
                  <a:schemeClr val="bg2"/>
                </a:solidFill>
              </a:rPr>
              <a:t>Effectiveness refers to the likelihood that your policy will produce results that lessen the social problem. To be able to anticipate the effectiveness, it is essential that your problem in step 1 is narrowly and specifically stated. </a:t>
            </a:r>
          </a:p>
          <a:p>
            <a:endParaRPr lang="en-US" dirty="0"/>
          </a:p>
        </p:txBody>
      </p:sp>
      <p:sp>
        <p:nvSpPr>
          <p:cNvPr id="7" name="TextBox 6"/>
          <p:cNvSpPr txBox="1"/>
          <p:nvPr/>
        </p:nvSpPr>
        <p:spPr>
          <a:xfrm>
            <a:off x="304800" y="456504"/>
            <a:ext cx="3657600" cy="738664"/>
          </a:xfrm>
          <a:prstGeom prst="rect">
            <a:avLst/>
          </a:prstGeom>
          <a:noFill/>
        </p:spPr>
        <p:txBody>
          <a:bodyPr wrap="square" rtlCol="0">
            <a:spAutoFit/>
          </a:bodyPr>
          <a:lstStyle/>
          <a:p>
            <a:r>
              <a:rPr lang="en-US" sz="4200" dirty="0" smtClean="0">
                <a:solidFill>
                  <a:schemeClr val="bg2"/>
                </a:solidFill>
                <a:latin typeface="Roboto"/>
                <a:ea typeface="Roboto"/>
                <a:cs typeface="Roboto"/>
                <a:sym typeface="Roboto"/>
              </a:rPr>
              <a:t>Effectiveness</a:t>
            </a:r>
          </a:p>
        </p:txBody>
      </p:sp>
      <p:sp>
        <p:nvSpPr>
          <p:cNvPr id="8" name="TextBox 7"/>
          <p:cNvSpPr txBox="1"/>
          <p:nvPr/>
        </p:nvSpPr>
        <p:spPr>
          <a:xfrm>
            <a:off x="1905000" y="3867150"/>
            <a:ext cx="5334000" cy="738664"/>
          </a:xfrm>
          <a:prstGeom prst="rect">
            <a:avLst/>
          </a:prstGeom>
          <a:solidFill>
            <a:schemeClr val="bg1"/>
          </a:solidFill>
        </p:spPr>
        <p:txBody>
          <a:bodyPr wrap="square" rtlCol="0">
            <a:spAutoFit/>
          </a:bodyPr>
          <a:lstStyle/>
          <a:p>
            <a:r>
              <a:rPr lang="en-US" dirty="0" smtClean="0"/>
              <a:t>Policies that have a reasonable chance of being enacted (feasibility) are usually best, even if they have only moderate effectiveness.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04800" y="361950"/>
            <a:ext cx="8520600" cy="127635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dirty="0"/>
              <a:t>Select the best </a:t>
            </a:r>
            <a:r>
              <a:rPr lang="en" sz="4800" dirty="0" smtClean="0"/>
              <a:t>solution</a:t>
            </a:r>
            <a:r>
              <a:rPr lang="en-US" sz="4800" dirty="0" smtClean="0"/>
              <a:t> by completing this matrix</a:t>
            </a:r>
            <a:r>
              <a:rPr lang="en" sz="4800" dirty="0" smtClean="0"/>
              <a:t>.</a:t>
            </a:r>
            <a:endParaRPr sz="4800" dirty="0"/>
          </a:p>
        </p:txBody>
      </p:sp>
      <p:pic>
        <p:nvPicPr>
          <p:cNvPr id="5" name="Picture 4"/>
          <p:cNvPicPr>
            <a:picLocks noChangeAspect="1"/>
          </p:cNvPicPr>
          <p:nvPr/>
        </p:nvPicPr>
        <p:blipFill>
          <a:blip r:embed="rId3"/>
          <a:stretch>
            <a:fillRect/>
          </a:stretch>
        </p:blipFill>
        <p:spPr>
          <a:xfrm>
            <a:off x="533400" y="1936644"/>
            <a:ext cx="8077200" cy="2907865"/>
          </a:xfrm>
          <a:prstGeom prst="rect">
            <a:avLst/>
          </a:prstGeom>
        </p:spPr>
      </p:pic>
    </p:spTree>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470</Words>
  <Application>Microsoft Office PowerPoint</Application>
  <PresentationFormat>On-screen Show (16:9)</PresentationFormat>
  <Paragraphs>37</Paragraphs>
  <Slides>9</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Roboto</vt:lpstr>
      <vt:lpstr>Geometric</vt:lpstr>
      <vt:lpstr>Police Brutality</vt:lpstr>
      <vt:lpstr>What’s the big idea?</vt:lpstr>
      <vt:lpstr>Examining the Evidence</vt:lpstr>
      <vt:lpstr>Examine the Evidence</vt:lpstr>
      <vt:lpstr>Identify the Causes</vt:lpstr>
      <vt:lpstr>Slide 6</vt:lpstr>
      <vt:lpstr>Develop Solutions</vt:lpstr>
      <vt:lpstr>Feasibility</vt:lpstr>
      <vt:lpstr>Select the best solution by completing this matrix.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Brutality</dc:title>
  <cp:lastModifiedBy>Windows User</cp:lastModifiedBy>
  <cp:revision>10</cp:revision>
  <dcterms:created xsi:type="dcterms:W3CDTF">2018-06-01T21:44:34Z</dcterms:created>
  <dcterms:modified xsi:type="dcterms:W3CDTF">2018-06-15T19:32:22Z</dcterms:modified>
</cp:coreProperties>
</file>