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66" r:id="rId3"/>
    <p:sldId id="259" r:id="rId4"/>
    <p:sldId id="260" r:id="rId5"/>
    <p:sldId id="261" r:id="rId6"/>
    <p:sldId id="264" r:id="rId7"/>
    <p:sldId id="262" r:id="rId8"/>
    <p:sldId id="267" r:id="rId9"/>
    <p:sldId id="263" r:id="rId10"/>
    <p:sldId id="268" r:id="rId11"/>
    <p:sldId id="269" r:id="rId12"/>
    <p:sldId id="265" r:id="rId13"/>
    <p:sldId id="25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3864124715"/>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303885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47170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231381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88402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291658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221308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988721602"/>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194154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0166-D8F0-4AFA-99A9-BA2A3670B6C2}"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551028040"/>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B60166-D8F0-4AFA-99A9-BA2A3670B6C2}" type="datetimeFigureOut">
              <a:rPr lang="en-US" smtClean="0"/>
              <a:pPr/>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2309360878"/>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B60166-D8F0-4AFA-99A9-BA2A3670B6C2}" type="datetimeFigureOut">
              <a:rPr lang="en-US" smtClean="0"/>
              <a:pPr/>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365641109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B60166-D8F0-4AFA-99A9-BA2A3670B6C2}" type="datetimeFigureOut">
              <a:rPr lang="en-US" smtClean="0"/>
              <a:pPr/>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336884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60166-D8F0-4AFA-99A9-BA2A3670B6C2}" type="datetimeFigureOut">
              <a:rPr lang="en-US" smtClean="0"/>
              <a:pPr/>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377560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60166-D8F0-4AFA-99A9-BA2A3670B6C2}" type="datetimeFigureOut">
              <a:rPr lang="en-US" smtClean="0"/>
              <a:pPr/>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405528332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60166-D8F0-4AFA-99A9-BA2A3670B6C2}" type="datetimeFigureOut">
              <a:rPr lang="en-US" smtClean="0"/>
              <a:pPr/>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225620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B60166-D8F0-4AFA-99A9-BA2A3670B6C2}" type="datetimeFigureOut">
              <a:rPr lang="en-US" smtClean="0"/>
              <a:pPr/>
              <a:t>4/21/2018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B36CCF-9A39-44E2-B657-A646C89E9378}" type="slidenum">
              <a:rPr lang="en-US" smtClean="0"/>
              <a:pPr/>
              <a:t>‹#›</a:t>
            </a:fld>
            <a:endParaRPr lang="en-US"/>
          </a:p>
        </p:txBody>
      </p:sp>
    </p:spTree>
    <p:extLst>
      <p:ext uri="{BB962C8B-B14F-4D97-AF65-F5344CB8AC3E}">
        <p14:creationId xmlns:p14="http://schemas.microsoft.com/office/powerpoint/2010/main" xmlns="" val="110802972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oosemyplate.gov/protein-foods" TargetMode="External"/><Relationship Id="rId2" Type="http://schemas.openxmlformats.org/officeDocument/2006/relationships/hyperlink" Target="https://www.choosemyplate.gov/grains"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choosemyplate.gov/oils" TargetMode="External"/><Relationship Id="rId2" Type="http://schemas.openxmlformats.org/officeDocument/2006/relationships/hyperlink" Target="https://www.choosemyplate.gov/dairy"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oosemyplate.gov/" TargetMode="External"/><Relationship Id="rId2" Type="http://schemas.openxmlformats.org/officeDocument/2006/relationships/hyperlink" Target="https://fns-prod.azureedge.net/sites/default/files/tn/sump_level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hoosemyplate.gov/vegetables" TargetMode="External"/><Relationship Id="rId2" Type="http://schemas.openxmlformats.org/officeDocument/2006/relationships/hyperlink" Target="https://www.choosemyplate.gov/fruit"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2993" y="2678642"/>
            <a:ext cx="8075083" cy="169545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sz="6000" dirty="0" smtClean="0">
                <a:solidFill>
                  <a:srgbClr val="7030A0"/>
                </a:solidFill>
              </a:rPr>
              <a:t/>
            </a:r>
            <a:br>
              <a:rPr lang="en-US" sz="6000" dirty="0" smtClean="0">
                <a:solidFill>
                  <a:srgbClr val="7030A0"/>
                </a:solidFill>
              </a:rPr>
            </a:br>
            <a:r>
              <a:rPr lang="en-US" dirty="0"/>
              <a:t/>
            </a:r>
            <a:br>
              <a:rPr lang="en-US" dirty="0"/>
            </a:br>
            <a:endParaRPr lang="en-US" dirty="0"/>
          </a:p>
        </p:txBody>
      </p:sp>
      <p:sp>
        <p:nvSpPr>
          <p:cNvPr id="3" name="Subtitle 2"/>
          <p:cNvSpPr>
            <a:spLocks noGrp="1"/>
          </p:cNvSpPr>
          <p:nvPr>
            <p:ph type="subTitle" idx="1"/>
          </p:nvPr>
        </p:nvSpPr>
        <p:spPr>
          <a:xfrm>
            <a:off x="1087967" y="5857013"/>
            <a:ext cx="7766936" cy="829537"/>
          </a:xfrm>
        </p:spPr>
        <p:txBody>
          <a:bodyPr>
            <a:normAutofit/>
          </a:bodyPr>
          <a:lstStyle/>
          <a:p>
            <a:pPr algn="ctr"/>
            <a:r>
              <a:rPr lang="en-US" b="1" dirty="0" smtClean="0">
                <a:solidFill>
                  <a:srgbClr val="7030A0"/>
                </a:solidFill>
              </a:rPr>
              <a:t>                  </a:t>
            </a:r>
            <a:r>
              <a:rPr lang="en-US" sz="1500" b="1" dirty="0" smtClean="0">
                <a:solidFill>
                  <a:srgbClr val="0070C0"/>
                </a:solidFill>
              </a:rPr>
              <a:t>Ms. Rodriguez</a:t>
            </a:r>
          </a:p>
          <a:p>
            <a:pPr algn="ctr"/>
            <a:r>
              <a:rPr lang="en-US" sz="1500" b="1" dirty="0" smtClean="0">
                <a:solidFill>
                  <a:srgbClr val="0070C0"/>
                </a:solidFill>
              </a:rPr>
              <a:t>                       PS 200- The James McCune Smith School</a:t>
            </a:r>
          </a:p>
        </p:txBody>
      </p:sp>
      <p:sp>
        <p:nvSpPr>
          <p:cNvPr id="10" name="TextBox 9"/>
          <p:cNvSpPr txBox="1"/>
          <p:nvPr/>
        </p:nvSpPr>
        <p:spPr>
          <a:xfrm>
            <a:off x="2495550" y="1390650"/>
            <a:ext cx="6932526" cy="1200329"/>
          </a:xfrm>
          <a:prstGeom prst="rect">
            <a:avLst/>
          </a:prstGeom>
          <a:noFill/>
        </p:spPr>
        <p:txBody>
          <a:bodyPr wrap="square" rtlCol="0">
            <a:spAutoFit/>
          </a:bodyPr>
          <a:lstStyle/>
          <a:p>
            <a:pPr algn="ctr"/>
            <a:r>
              <a:rPr lang="en-US" sz="7200" dirty="0" smtClean="0">
                <a:solidFill>
                  <a:srgbClr val="FF0000"/>
                </a:solidFill>
                <a:latin typeface="Arial Black" panose="020B0A04020102020204" pitchFamily="34" charset="0"/>
              </a:rPr>
              <a:t>Kids and </a:t>
            </a:r>
            <a:endParaRPr lang="en-US" sz="7200" dirty="0">
              <a:solidFill>
                <a:srgbClr val="FF0000"/>
              </a:solidFill>
              <a:latin typeface="Arial Black" panose="020B0A04020102020204" pitchFamily="34" charset="0"/>
            </a:endParaRPr>
          </a:p>
        </p:txBody>
      </p:sp>
      <p:pic>
        <p:nvPicPr>
          <p:cNvPr id="11" name="Picture 10"/>
          <p:cNvPicPr>
            <a:picLocks noChangeAspect="1"/>
          </p:cNvPicPr>
          <p:nvPr/>
        </p:nvPicPr>
        <p:blipFill>
          <a:blip r:embed="rId2" cstate="print"/>
          <a:stretch>
            <a:fillRect/>
          </a:stretch>
        </p:blipFill>
        <p:spPr>
          <a:xfrm>
            <a:off x="1352993" y="2401429"/>
            <a:ext cx="9525000" cy="3344941"/>
          </a:xfrm>
          <a:prstGeom prst="rect">
            <a:avLst/>
          </a:prstGeom>
        </p:spPr>
      </p:pic>
    </p:spTree>
    <p:extLst>
      <p:ext uri="{BB962C8B-B14F-4D97-AF65-F5344CB8AC3E}">
        <p14:creationId xmlns:p14="http://schemas.microsoft.com/office/powerpoint/2010/main" xmlns="" val="2629521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47701"/>
            <a:ext cx="8596668" cy="5393662"/>
          </a:xfrm>
        </p:spPr>
        <p:txBody>
          <a:bodyPr>
            <a:normAutofit/>
          </a:bodyPr>
          <a:lstStyle/>
          <a:p>
            <a:r>
              <a:rPr lang="en-US" b="1" u="sng" dirty="0">
                <a:hlinkClick r:id="rId2"/>
              </a:rPr>
              <a:t>Grains: </a:t>
            </a:r>
            <a:r>
              <a:rPr lang="en-US" dirty="0"/>
              <a:t>Make at Least Half Your Grains Whole Grains Choose wholegrain foods, such as whole-wheat bread, oatmeal, </a:t>
            </a:r>
            <a:r>
              <a:rPr lang="en-US" dirty="0" smtClean="0"/>
              <a:t>whole wheat </a:t>
            </a:r>
            <a:r>
              <a:rPr lang="en-US" dirty="0"/>
              <a:t>tortillas, brown rice, and popcorn, more often. </a:t>
            </a:r>
            <a:endParaRPr lang="en-US" dirty="0" smtClean="0"/>
          </a:p>
          <a:p>
            <a:r>
              <a:rPr lang="en-US" b="1" u="sng" dirty="0" smtClean="0">
                <a:hlinkClick r:id="rId3"/>
              </a:rPr>
              <a:t>Protein</a:t>
            </a:r>
            <a:r>
              <a:rPr lang="en-US" b="1" u="sng" dirty="0">
                <a:hlinkClick r:id="rId3"/>
              </a:rPr>
              <a:t>:</a:t>
            </a:r>
            <a:r>
              <a:rPr lang="en-US" dirty="0"/>
              <a:t> Vary Your Protein Foods Try fish, shellfish, beans, and peas more often. Some tasty ways include a bean burrito, hummus, veggie chili, fish taco, shrimp stir-fry, or grilled salmon. </a:t>
            </a:r>
          </a:p>
          <a:p>
            <a:endParaRPr lang="en-US" dirty="0"/>
          </a:p>
        </p:txBody>
      </p:sp>
      <p:pic>
        <p:nvPicPr>
          <p:cNvPr id="4" name="Picture 3"/>
          <p:cNvPicPr>
            <a:picLocks noChangeAspect="1"/>
          </p:cNvPicPr>
          <p:nvPr/>
        </p:nvPicPr>
        <p:blipFill>
          <a:blip r:embed="rId4" cstate="print"/>
          <a:stretch>
            <a:fillRect/>
          </a:stretch>
        </p:blipFill>
        <p:spPr>
          <a:xfrm>
            <a:off x="1283451" y="3387501"/>
            <a:ext cx="3672529" cy="2194560"/>
          </a:xfrm>
          <a:prstGeom prst="rect">
            <a:avLst/>
          </a:prstGeom>
        </p:spPr>
      </p:pic>
      <p:pic>
        <p:nvPicPr>
          <p:cNvPr id="8194" name="Picture 2" descr="Image result for protei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77630" y="3344531"/>
            <a:ext cx="3742118" cy="2103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90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5300"/>
            <a:ext cx="8596668" cy="6057901"/>
          </a:xfrm>
        </p:spPr>
        <p:txBody>
          <a:bodyPr/>
          <a:lstStyle/>
          <a:p>
            <a:r>
              <a:rPr lang="en-US" b="1" u="sng" dirty="0">
                <a:hlinkClick r:id="rId2"/>
              </a:rPr>
              <a:t>Dairy:</a:t>
            </a:r>
            <a:r>
              <a:rPr lang="en-US" dirty="0">
                <a:hlinkClick r:id="rId2"/>
              </a:rPr>
              <a:t> </a:t>
            </a:r>
            <a:r>
              <a:rPr lang="en-US" dirty="0"/>
              <a:t>Get Your Calcium-Rich Foods Choose fat-free or low-fat milk, yogurt, and cheese at meals or snacks. Dairy foods contain calcium for strong bones and healthy teeth</a:t>
            </a:r>
            <a:r>
              <a:rPr lang="en-US" dirty="0" smtClean="0"/>
              <a:t>.</a:t>
            </a:r>
          </a:p>
          <a:p>
            <a:r>
              <a:rPr lang="en-US" b="1" u="sng" dirty="0" smtClean="0">
                <a:hlinkClick r:id="rId3"/>
              </a:rPr>
              <a:t>Oils</a:t>
            </a:r>
            <a:r>
              <a:rPr lang="en-US" b="1" u="sng" dirty="0">
                <a:hlinkClick r:id="rId3"/>
              </a:rPr>
              <a:t>:</a:t>
            </a:r>
            <a:r>
              <a:rPr lang="en-US" b="1" u="sng" dirty="0">
                <a:solidFill>
                  <a:schemeClr val="accent1"/>
                </a:solidFill>
              </a:rPr>
              <a:t> </a:t>
            </a:r>
            <a:r>
              <a:rPr lang="en-US" dirty="0"/>
              <a:t>Oils are part of healthy eating styles because they provide nutrients for the body, like fatty acids and vitamin E. They also enhance the flavor of your food. Some oils are eaten as a natural part of the food such as in nuts, olives, avocados, and seafood. Other oils are refined and added to a food during processing or preparation such as soybean, canola, and safflower oils. Choose the right amount of oil to stay within your daily calorie needs.</a:t>
            </a:r>
            <a:endParaRPr lang="en-US" b="1" u="sng" dirty="0"/>
          </a:p>
          <a:p>
            <a:pPr marL="0" indent="0">
              <a:buNone/>
            </a:pPr>
            <a:endParaRPr lang="en-US" dirty="0"/>
          </a:p>
        </p:txBody>
      </p:sp>
      <p:pic>
        <p:nvPicPr>
          <p:cNvPr id="4" name="Picture 3"/>
          <p:cNvPicPr>
            <a:picLocks noChangeAspect="1"/>
          </p:cNvPicPr>
          <p:nvPr/>
        </p:nvPicPr>
        <p:blipFill>
          <a:blip r:embed="rId4" cstate="print"/>
          <a:stretch>
            <a:fillRect/>
          </a:stretch>
        </p:blipFill>
        <p:spPr>
          <a:xfrm>
            <a:off x="1706688" y="3496691"/>
            <a:ext cx="3108960" cy="2493787"/>
          </a:xfrm>
          <a:prstGeom prst="rect">
            <a:avLst/>
          </a:prstGeom>
        </p:spPr>
      </p:pic>
      <p:pic>
        <p:nvPicPr>
          <p:cNvPr id="5" name="Picture 4"/>
          <p:cNvPicPr>
            <a:picLocks noChangeAspect="1"/>
          </p:cNvPicPr>
          <p:nvPr/>
        </p:nvPicPr>
        <p:blipFill>
          <a:blip r:embed="rId5" cstate="print"/>
          <a:stretch>
            <a:fillRect/>
          </a:stretch>
        </p:blipFill>
        <p:spPr>
          <a:xfrm>
            <a:off x="4975667" y="3521598"/>
            <a:ext cx="3956611" cy="2468880"/>
          </a:xfrm>
          <a:prstGeom prst="rect">
            <a:avLst/>
          </a:prstGeom>
        </p:spPr>
      </p:pic>
    </p:spTree>
    <p:extLst>
      <p:ext uri="{BB962C8B-B14F-4D97-AF65-F5344CB8AC3E}">
        <p14:creationId xmlns:p14="http://schemas.microsoft.com/office/powerpoint/2010/main" xmlns="" val="103248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4400"/>
          </a:xfrm>
        </p:spPr>
        <p:txBody>
          <a:bodyPr/>
          <a:lstStyle/>
          <a:p>
            <a:r>
              <a:rPr lang="en-US" dirty="0" smtClean="0"/>
              <a:t>What is the BEST SOLUTION for </a:t>
            </a:r>
            <a:r>
              <a:rPr lang="en-US" sz="4500" b="1" i="1" u="sng" dirty="0" smtClean="0"/>
              <a:t>YOU!!!</a:t>
            </a:r>
            <a:endParaRPr lang="en-US" sz="4500" b="1" i="1" u="sng" dirty="0"/>
          </a:p>
        </p:txBody>
      </p:sp>
      <p:sp>
        <p:nvSpPr>
          <p:cNvPr id="3" name="Content Placeholder 2"/>
          <p:cNvSpPr>
            <a:spLocks noGrp="1"/>
          </p:cNvSpPr>
          <p:nvPr>
            <p:ph idx="1"/>
          </p:nvPr>
        </p:nvSpPr>
        <p:spPr>
          <a:xfrm>
            <a:off x="677334" y="1657351"/>
            <a:ext cx="8596668" cy="4384012"/>
          </a:xfrm>
        </p:spPr>
        <p:txBody>
          <a:bodyPr/>
          <a:lstStyle/>
          <a:p>
            <a:pPr lvl="0">
              <a:buClr>
                <a:srgbClr val="90C226"/>
              </a:buClr>
            </a:pPr>
            <a:r>
              <a:rPr lang="en-US" sz="3700" dirty="0">
                <a:solidFill>
                  <a:prstClr val="black">
                    <a:lumMod val="75000"/>
                    <a:lumOff val="25000"/>
                  </a:prstClr>
                </a:solidFill>
              </a:rPr>
              <a:t>Why is it important to eat a variety of foods from all food groups?</a:t>
            </a:r>
          </a:p>
          <a:p>
            <a:pPr lvl="0">
              <a:buClr>
                <a:srgbClr val="90C226"/>
              </a:buClr>
            </a:pPr>
            <a:r>
              <a:rPr lang="en-US" sz="3700" dirty="0">
                <a:solidFill>
                  <a:prstClr val="black">
                    <a:lumMod val="75000"/>
                    <a:lumOff val="25000"/>
                  </a:prstClr>
                </a:solidFill>
              </a:rPr>
              <a:t>What are “sometimes” foods? Why are they called that? What can I eat instead?</a:t>
            </a:r>
          </a:p>
          <a:p>
            <a:endParaRPr lang="en-US" dirty="0"/>
          </a:p>
        </p:txBody>
      </p:sp>
    </p:spTree>
    <p:extLst>
      <p:ext uri="{BB962C8B-B14F-4D97-AF65-F5344CB8AC3E}">
        <p14:creationId xmlns:p14="http://schemas.microsoft.com/office/powerpoint/2010/main" xmlns="" val="36238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Create your OWN PLATE!!! </a:t>
            </a:r>
            <a:endParaRPr lang="en-US" dirty="0"/>
          </a:p>
        </p:txBody>
      </p:sp>
      <p:sp>
        <p:nvSpPr>
          <p:cNvPr id="3" name="Content Placeholder 2"/>
          <p:cNvSpPr>
            <a:spLocks noGrp="1"/>
          </p:cNvSpPr>
          <p:nvPr>
            <p:ph idx="1"/>
          </p:nvPr>
        </p:nvSpPr>
        <p:spPr>
          <a:xfrm>
            <a:off x="677334" y="1352551"/>
            <a:ext cx="8596668" cy="4688812"/>
          </a:xfrm>
        </p:spPr>
        <p:txBody>
          <a:bodyPr>
            <a:normAutofit/>
          </a:bodyPr>
          <a:lstStyle/>
          <a:p>
            <a:r>
              <a:rPr lang="en-US" sz="2500" dirty="0" smtClean="0"/>
              <a:t>Select fruits and vegetables from the platter. Make sure you pick from each food group. Have fun and eat healthy!  </a:t>
            </a:r>
            <a:endParaRPr lang="en-US" sz="2500" dirty="0"/>
          </a:p>
        </p:txBody>
      </p:sp>
      <p:pic>
        <p:nvPicPr>
          <p:cNvPr id="4" name="Content Placeholder 3"/>
          <p:cNvPicPr>
            <a:picLocks noChangeAspect="1"/>
          </p:cNvPicPr>
          <p:nvPr/>
        </p:nvPicPr>
        <p:blipFill>
          <a:blip r:embed="rId2" cstate="print"/>
          <a:stretch>
            <a:fillRect/>
          </a:stretch>
        </p:blipFill>
        <p:spPr>
          <a:xfrm>
            <a:off x="2806399" y="2917163"/>
            <a:ext cx="4716054" cy="3124200"/>
          </a:xfrm>
          <a:prstGeom prst="rect">
            <a:avLst/>
          </a:prstGeom>
        </p:spPr>
      </p:pic>
    </p:spTree>
    <p:extLst>
      <p:ext uri="{BB962C8B-B14F-4D97-AF65-F5344CB8AC3E}">
        <p14:creationId xmlns:p14="http://schemas.microsoft.com/office/powerpoint/2010/main" xmlns="" val="4266819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2391"/>
          </a:xfrm>
        </p:spPr>
        <p:txBody>
          <a:bodyPr>
            <a:normAutofit fontScale="90000"/>
          </a:bodyPr>
          <a:lstStyle/>
          <a:p>
            <a:r>
              <a:rPr lang="en-US" dirty="0" smtClean="0"/>
              <a:t>Sources:</a:t>
            </a:r>
            <a:br>
              <a:rPr lang="en-US" dirty="0" smtClean="0"/>
            </a:br>
            <a:endParaRPr lang="en-US" dirty="0"/>
          </a:p>
        </p:txBody>
      </p:sp>
      <p:sp>
        <p:nvSpPr>
          <p:cNvPr id="3" name="Content Placeholder 2"/>
          <p:cNvSpPr>
            <a:spLocks noGrp="1"/>
          </p:cNvSpPr>
          <p:nvPr>
            <p:ph idx="1"/>
          </p:nvPr>
        </p:nvSpPr>
        <p:spPr>
          <a:xfrm>
            <a:off x="677334" y="1298865"/>
            <a:ext cx="8596668" cy="4742498"/>
          </a:xfrm>
        </p:spPr>
        <p:txBody>
          <a:bodyPr/>
          <a:lstStyle/>
          <a:p>
            <a:r>
              <a:rPr lang="en-US" dirty="0">
                <a:hlinkClick r:id="rId2"/>
              </a:rPr>
              <a:t>https://</a:t>
            </a:r>
            <a:r>
              <a:rPr lang="en-US" dirty="0" smtClean="0">
                <a:hlinkClick r:id="rId2"/>
              </a:rPr>
              <a:t>fns-prod.azureedge.net/sites/default/files/tn/sump_level2.pdf</a:t>
            </a:r>
            <a:endParaRPr lang="en-US" dirty="0" smtClean="0"/>
          </a:p>
          <a:p>
            <a:endParaRPr lang="en-US" dirty="0"/>
          </a:p>
          <a:p>
            <a:r>
              <a:rPr lang="en-US">
                <a:hlinkClick r:id="rId3"/>
              </a:rPr>
              <a:t>https://</a:t>
            </a:r>
            <a:r>
              <a:rPr lang="en-US" smtClean="0">
                <a:hlinkClick r:id="rId3"/>
              </a:rPr>
              <a:t>www.choosemyplate.gov</a:t>
            </a:r>
            <a:endParaRPr lang="en-US" smtClean="0"/>
          </a:p>
          <a:p>
            <a:pPr marL="0" indent="0">
              <a:buNone/>
            </a:pPr>
            <a:endParaRPr lang="en-US" dirty="0"/>
          </a:p>
        </p:txBody>
      </p:sp>
    </p:spTree>
    <p:extLst>
      <p:ext uri="{BB962C8B-B14F-4D97-AF65-F5344CB8AC3E}">
        <p14:creationId xmlns:p14="http://schemas.microsoft.com/office/powerpoint/2010/main" xmlns="" val="108400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102" name="Picture 6" descr="Image result for fruits and vegetables on a tabl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047549" y="2186057"/>
            <a:ext cx="4452905" cy="2246769"/>
          </a:xfrm>
          <a:prstGeom prst="rect">
            <a:avLst/>
          </a:prstGeom>
          <a:noFill/>
        </p:spPr>
        <p:txBody>
          <a:bodyPr wrap="square" rtlCol="0">
            <a:spAutoFit/>
          </a:bodyPr>
          <a:lstStyle/>
          <a:p>
            <a:pPr algn="ctr"/>
            <a:r>
              <a:rPr lang="en-US" sz="7000" b="1" dirty="0" smtClean="0">
                <a:solidFill>
                  <a:schemeClr val="tx2"/>
                </a:solidFill>
              </a:rPr>
              <a:t>What is nutrition? </a:t>
            </a:r>
            <a:endParaRPr lang="en-US" sz="7000" b="1" dirty="0">
              <a:solidFill>
                <a:schemeClr val="tx2"/>
              </a:solidFill>
            </a:endParaRPr>
          </a:p>
        </p:txBody>
      </p:sp>
    </p:spTree>
    <p:extLst>
      <p:ext uri="{BB962C8B-B14F-4D97-AF65-F5344CB8AC3E}">
        <p14:creationId xmlns:p14="http://schemas.microsoft.com/office/powerpoint/2010/main" xmlns="" val="190879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050"/>
            <a:ext cx="8596668" cy="1320800"/>
          </a:xfrm>
        </p:spPr>
        <p:txBody>
          <a:bodyPr>
            <a:normAutofit/>
          </a:bodyPr>
          <a:lstStyle/>
          <a:p>
            <a:pPr algn="ctr"/>
            <a:r>
              <a:rPr lang="en-US" sz="5000" dirty="0" smtClean="0"/>
              <a:t>What is nutrition? </a:t>
            </a:r>
            <a:endParaRPr lang="en-US" sz="5000" dirty="0"/>
          </a:p>
        </p:txBody>
      </p:sp>
      <p:sp>
        <p:nvSpPr>
          <p:cNvPr id="3" name="Content Placeholder 2"/>
          <p:cNvSpPr>
            <a:spLocks noGrp="1"/>
          </p:cNvSpPr>
          <p:nvPr>
            <p:ph idx="1"/>
          </p:nvPr>
        </p:nvSpPr>
        <p:spPr>
          <a:xfrm>
            <a:off x="677334" y="1720851"/>
            <a:ext cx="8596668" cy="4320512"/>
          </a:xfrm>
        </p:spPr>
        <p:txBody>
          <a:bodyPr>
            <a:noAutofit/>
          </a:bodyPr>
          <a:lstStyle/>
          <a:p>
            <a:r>
              <a:rPr lang="en-US" sz="3200" dirty="0"/>
              <a:t>Nutrition is the process by which the body nourishes itself by transforming food into energy and body tissues. </a:t>
            </a:r>
            <a:endParaRPr lang="en-US" sz="3200" dirty="0" smtClean="0"/>
          </a:p>
          <a:p>
            <a:r>
              <a:rPr lang="en-US" sz="3200" dirty="0" smtClean="0"/>
              <a:t>The </a:t>
            </a:r>
            <a:r>
              <a:rPr lang="en-US" sz="3200" dirty="0"/>
              <a:t>science of nutrition concerns everything the body does with food to carry on its functions. </a:t>
            </a:r>
            <a:endParaRPr lang="en-US" sz="3200" dirty="0" smtClean="0"/>
          </a:p>
          <a:p>
            <a:r>
              <a:rPr lang="en-US" sz="3200" dirty="0" smtClean="0"/>
              <a:t>Food </a:t>
            </a:r>
            <a:r>
              <a:rPr lang="en-US" sz="3200" dirty="0"/>
              <a:t>provides essential substances called nutrients.</a:t>
            </a:r>
          </a:p>
        </p:txBody>
      </p:sp>
    </p:spTree>
    <p:extLst>
      <p:ext uri="{BB962C8B-B14F-4D97-AF65-F5344CB8AC3E}">
        <p14:creationId xmlns:p14="http://schemas.microsoft.com/office/powerpoint/2010/main" xmlns="" val="892032391"/>
      </p:ext>
    </p:extLst>
  </p:cSld>
  <p:clrMapOvr>
    <a:masterClrMapping/>
  </p:clrMapOvr>
  <p:transition spd="slow">
    <p:push dir="u"/>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4400"/>
          </a:xfrm>
        </p:spPr>
        <p:txBody>
          <a:bodyPr>
            <a:normAutofit/>
          </a:bodyPr>
          <a:lstStyle/>
          <a:p>
            <a:r>
              <a:rPr lang="en-US" sz="4000" dirty="0" smtClean="0"/>
              <a:t>Public Policy Analyst (PPA)</a:t>
            </a:r>
            <a:endParaRPr lang="en-US" sz="4000" dirty="0"/>
          </a:p>
        </p:txBody>
      </p:sp>
      <p:sp>
        <p:nvSpPr>
          <p:cNvPr id="5" name="Content Placeholder 4"/>
          <p:cNvSpPr>
            <a:spLocks noGrp="1"/>
          </p:cNvSpPr>
          <p:nvPr>
            <p:ph idx="1"/>
          </p:nvPr>
        </p:nvSpPr>
        <p:spPr>
          <a:xfrm>
            <a:off x="677334" y="1314451"/>
            <a:ext cx="8596668" cy="4726912"/>
          </a:xfrm>
        </p:spPr>
        <p:txBody>
          <a:bodyPr>
            <a:normAutofit/>
          </a:bodyPr>
          <a:lstStyle/>
          <a:p>
            <a:r>
              <a:rPr lang="en-US" sz="3000" dirty="0" smtClean="0"/>
              <a:t>The 6 </a:t>
            </a:r>
            <a:r>
              <a:rPr lang="en-US" sz="3000" dirty="0" smtClean="0"/>
              <a:t>steps </a:t>
            </a:r>
            <a:r>
              <a:rPr lang="en-US" sz="3000" dirty="0" smtClean="0"/>
              <a:t>of the Public Policy Analyst (PPA)</a:t>
            </a:r>
          </a:p>
          <a:p>
            <a:pPr marL="0" indent="0">
              <a:buNone/>
            </a:pPr>
            <a:endParaRPr lang="en-US" sz="800" dirty="0" smtClean="0">
              <a:solidFill>
                <a:srgbClr val="0070C0"/>
              </a:solidFill>
            </a:endParaRPr>
          </a:p>
          <a:p>
            <a:pPr marL="0" indent="0">
              <a:buNone/>
            </a:pPr>
            <a:r>
              <a:rPr lang="en-US" sz="3000" dirty="0" smtClean="0">
                <a:solidFill>
                  <a:srgbClr val="0070C0"/>
                </a:solidFill>
              </a:rPr>
              <a:t>1. </a:t>
            </a:r>
            <a:r>
              <a:rPr lang="en-US" sz="3000" b="1" u="sng" dirty="0" smtClean="0">
                <a:solidFill>
                  <a:srgbClr val="0070C0"/>
                </a:solidFill>
              </a:rPr>
              <a:t>Define the Problem</a:t>
            </a:r>
          </a:p>
          <a:p>
            <a:pPr marL="0" indent="0">
              <a:buNone/>
            </a:pPr>
            <a:r>
              <a:rPr lang="en-US" sz="3000" dirty="0" smtClean="0">
                <a:solidFill>
                  <a:srgbClr val="0070C0"/>
                </a:solidFill>
              </a:rPr>
              <a:t>2. Gather the Evidence</a:t>
            </a:r>
          </a:p>
          <a:p>
            <a:pPr marL="0" indent="0">
              <a:buNone/>
            </a:pPr>
            <a:r>
              <a:rPr lang="en-US" sz="3000" dirty="0" smtClean="0">
                <a:solidFill>
                  <a:srgbClr val="0070C0"/>
                </a:solidFill>
              </a:rPr>
              <a:t>3. Identify the Causes</a:t>
            </a:r>
          </a:p>
          <a:p>
            <a:pPr marL="0" indent="0">
              <a:buNone/>
            </a:pPr>
            <a:r>
              <a:rPr lang="en-US" sz="3000" dirty="0" smtClean="0">
                <a:solidFill>
                  <a:srgbClr val="0070C0"/>
                </a:solidFill>
              </a:rPr>
              <a:t>4. Evaluate an Existing Policy</a:t>
            </a:r>
          </a:p>
          <a:p>
            <a:pPr marL="0" indent="0">
              <a:buNone/>
            </a:pPr>
            <a:r>
              <a:rPr lang="en-US" sz="3000" b="1" u="sng" dirty="0" smtClean="0">
                <a:solidFill>
                  <a:srgbClr val="0070C0"/>
                </a:solidFill>
              </a:rPr>
              <a:t>5. Develop Solutions</a:t>
            </a:r>
          </a:p>
          <a:p>
            <a:pPr marL="0" indent="0">
              <a:buNone/>
            </a:pPr>
            <a:r>
              <a:rPr lang="en-US" sz="3000" b="1" u="sng" dirty="0" smtClean="0">
                <a:solidFill>
                  <a:srgbClr val="0070C0"/>
                </a:solidFill>
              </a:rPr>
              <a:t>6. Select the Best Solution</a:t>
            </a:r>
            <a:endParaRPr lang="en-US" sz="3000" b="1" u="sng" dirty="0">
              <a:solidFill>
                <a:srgbClr val="0070C0"/>
              </a:solidFill>
            </a:endParaRPr>
          </a:p>
        </p:txBody>
      </p:sp>
    </p:spTree>
    <p:extLst>
      <p:ext uri="{BB962C8B-B14F-4D97-AF65-F5344CB8AC3E}">
        <p14:creationId xmlns:p14="http://schemas.microsoft.com/office/powerpoint/2010/main" xmlns="" val="147833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3" dur="500"/>
                                        <p:tgtEl>
                                          <p:spTgt spid="5">
                                            <p:txEl>
                                              <p:pRg st="4" end="4"/>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9" dur="500"/>
                                        <p:tgtEl>
                                          <p:spTgt spid="5">
                                            <p:txEl>
                                              <p:pRg st="5" end="5"/>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Problem?</a:t>
            </a:r>
            <a:br>
              <a:rPr lang="en-US" dirty="0" smtClean="0"/>
            </a:br>
            <a:endParaRPr lang="en-US" dirty="0"/>
          </a:p>
        </p:txBody>
      </p:sp>
      <p:sp>
        <p:nvSpPr>
          <p:cNvPr id="3" name="Content Placeholder 2"/>
          <p:cNvSpPr>
            <a:spLocks noGrp="1"/>
          </p:cNvSpPr>
          <p:nvPr>
            <p:ph idx="1"/>
          </p:nvPr>
        </p:nvSpPr>
        <p:spPr>
          <a:xfrm>
            <a:off x="677334" y="1579419"/>
            <a:ext cx="8596668" cy="4461944"/>
          </a:xfrm>
        </p:spPr>
        <p:txBody>
          <a:bodyPr/>
          <a:lstStyle/>
          <a:p>
            <a:r>
              <a:rPr lang="en-US" sz="4400" dirty="0" smtClean="0"/>
              <a:t>Many children are </a:t>
            </a:r>
            <a:r>
              <a:rPr lang="en-US" sz="4400" i="1" u="sng" dirty="0" smtClean="0">
                <a:solidFill>
                  <a:srgbClr val="FF0000"/>
                </a:solidFill>
              </a:rPr>
              <a:t>NOT </a:t>
            </a:r>
            <a:r>
              <a:rPr lang="en-US" sz="4400" dirty="0" smtClean="0"/>
              <a:t>eating healthy and nutritious foods. As a result, they are having difficulties learning and concentrating in school. </a:t>
            </a:r>
          </a:p>
          <a:p>
            <a:endParaRPr lang="en-US" dirty="0"/>
          </a:p>
        </p:txBody>
      </p:sp>
    </p:spTree>
    <p:extLst>
      <p:ext uri="{BB962C8B-B14F-4D97-AF65-F5344CB8AC3E}">
        <p14:creationId xmlns:p14="http://schemas.microsoft.com/office/powerpoint/2010/main" xmlns="" val="11224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6300"/>
          </a:xfrm>
        </p:spPr>
        <p:txBody>
          <a:bodyPr/>
          <a:lstStyle/>
          <a:p>
            <a:pPr algn="ctr"/>
            <a:r>
              <a:rPr lang="en-US" dirty="0" smtClean="0"/>
              <a:t>Let’s talk about SOLUTIONS!!!  </a:t>
            </a:r>
            <a:endParaRPr lang="en-US" dirty="0"/>
          </a:p>
        </p:txBody>
      </p:sp>
      <p:sp>
        <p:nvSpPr>
          <p:cNvPr id="3" name="Content Placeholder 2"/>
          <p:cNvSpPr>
            <a:spLocks noGrp="1"/>
          </p:cNvSpPr>
          <p:nvPr>
            <p:ph idx="1"/>
          </p:nvPr>
        </p:nvSpPr>
        <p:spPr>
          <a:xfrm>
            <a:off x="677334" y="1962149"/>
            <a:ext cx="8596668" cy="4079213"/>
          </a:xfrm>
        </p:spPr>
        <p:txBody>
          <a:bodyPr>
            <a:normAutofit/>
          </a:bodyPr>
          <a:lstStyle/>
          <a:p>
            <a:r>
              <a:rPr lang="en-US" sz="4000" dirty="0"/>
              <a:t>What choices can you make that help you stay healthy</a:t>
            </a:r>
            <a:r>
              <a:rPr lang="en-US" sz="4000" dirty="0" smtClean="0"/>
              <a:t>?</a:t>
            </a:r>
          </a:p>
          <a:p>
            <a:pPr marL="0" indent="0">
              <a:buNone/>
            </a:pPr>
            <a:endParaRPr lang="en-US" sz="4000" dirty="0" smtClean="0"/>
          </a:p>
          <a:p>
            <a:endParaRPr lang="en-US" dirty="0"/>
          </a:p>
        </p:txBody>
      </p:sp>
    </p:spTree>
    <p:extLst>
      <p:ext uri="{BB962C8B-B14F-4D97-AF65-F5344CB8AC3E}">
        <p14:creationId xmlns:p14="http://schemas.microsoft.com/office/powerpoint/2010/main" xmlns="" val="192160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7250"/>
          </a:xfrm>
        </p:spPr>
        <p:txBody>
          <a:bodyPr/>
          <a:lstStyle/>
          <a:p>
            <a:pPr algn="ctr"/>
            <a:r>
              <a:rPr lang="en-US" dirty="0" smtClean="0"/>
              <a:t>Healthy Foods</a:t>
            </a:r>
            <a:endParaRPr lang="en-US" dirty="0"/>
          </a:p>
        </p:txBody>
      </p:sp>
      <p:sp>
        <p:nvSpPr>
          <p:cNvPr id="3" name="Content Placeholder 2"/>
          <p:cNvSpPr>
            <a:spLocks noGrp="1"/>
          </p:cNvSpPr>
          <p:nvPr>
            <p:ph idx="1"/>
          </p:nvPr>
        </p:nvSpPr>
        <p:spPr>
          <a:xfrm>
            <a:off x="963084" y="1162050"/>
            <a:ext cx="8596668" cy="5333999"/>
          </a:xfrm>
        </p:spPr>
        <p:txBody>
          <a:bodyPr>
            <a:normAutofit/>
          </a:bodyPr>
          <a:lstStyle/>
          <a:p>
            <a:r>
              <a:rPr lang="en-US" sz="3000" dirty="0" smtClean="0"/>
              <a:t>Look at the pictures. </a:t>
            </a:r>
            <a:r>
              <a:rPr lang="en-US" sz="3000" i="1" u="sng" dirty="0" smtClean="0">
                <a:solidFill>
                  <a:srgbClr val="FF0000"/>
                </a:solidFill>
              </a:rPr>
              <a:t>What are healthy foods? How do you know? </a:t>
            </a:r>
          </a:p>
          <a:p>
            <a:pPr marL="0" indent="0">
              <a:buNone/>
            </a:pPr>
            <a:endParaRPr lang="en-US" sz="3000" i="1" u="sng" dirty="0" smtClean="0">
              <a:solidFill>
                <a:srgbClr val="FF0000"/>
              </a:solidFill>
            </a:endParaRPr>
          </a:p>
          <a:p>
            <a:pPr marL="0" indent="0">
              <a:buNone/>
            </a:pPr>
            <a:endParaRPr lang="en-US" sz="3000" i="1" u="sng" dirty="0" smtClean="0">
              <a:solidFill>
                <a:srgbClr val="FF0000"/>
              </a:solidFill>
            </a:endParaRPr>
          </a:p>
          <a:p>
            <a:r>
              <a:rPr lang="en-US" sz="3000" i="1" u="sng" dirty="0" smtClean="0">
                <a:solidFill>
                  <a:srgbClr val="FF0000"/>
                </a:solidFill>
              </a:rPr>
              <a:t>                   </a:t>
            </a:r>
          </a:p>
          <a:p>
            <a:pPr marL="0" indent="0">
              <a:buNone/>
            </a:pPr>
            <a:r>
              <a:rPr lang="en-US" sz="4800" dirty="0" smtClean="0"/>
              <a:t>                 </a:t>
            </a:r>
          </a:p>
          <a:p>
            <a:pPr marL="0" indent="0">
              <a:buNone/>
            </a:pPr>
            <a:endParaRPr lang="en-US" sz="4800" dirty="0"/>
          </a:p>
        </p:txBody>
      </p:sp>
      <p:pic>
        <p:nvPicPr>
          <p:cNvPr id="5" name="Picture 4"/>
          <p:cNvPicPr>
            <a:picLocks noChangeAspect="1"/>
          </p:cNvPicPr>
          <p:nvPr/>
        </p:nvPicPr>
        <p:blipFill>
          <a:blip r:embed="rId2" cstate="print"/>
          <a:stretch>
            <a:fillRect/>
          </a:stretch>
        </p:blipFill>
        <p:spPr>
          <a:xfrm>
            <a:off x="963084" y="2345664"/>
            <a:ext cx="2510829" cy="1673886"/>
          </a:xfrm>
          <a:prstGeom prst="rect">
            <a:avLst/>
          </a:prstGeom>
        </p:spPr>
      </p:pic>
      <p:pic>
        <p:nvPicPr>
          <p:cNvPr id="7" name="Picture 6"/>
          <p:cNvPicPr>
            <a:picLocks noChangeAspect="1"/>
          </p:cNvPicPr>
          <p:nvPr/>
        </p:nvPicPr>
        <p:blipFill>
          <a:blip r:embed="rId3" cstate="print"/>
          <a:stretch>
            <a:fillRect/>
          </a:stretch>
        </p:blipFill>
        <p:spPr>
          <a:xfrm>
            <a:off x="7322646" y="3087357"/>
            <a:ext cx="2988481" cy="2018043"/>
          </a:xfrm>
          <a:prstGeom prst="rect">
            <a:avLst/>
          </a:prstGeom>
        </p:spPr>
      </p:pic>
      <p:pic>
        <p:nvPicPr>
          <p:cNvPr id="8" name="Picture 7"/>
          <p:cNvPicPr>
            <a:picLocks noChangeAspect="1"/>
          </p:cNvPicPr>
          <p:nvPr/>
        </p:nvPicPr>
        <p:blipFill>
          <a:blip r:embed="rId4" cstate="print"/>
          <a:stretch>
            <a:fillRect/>
          </a:stretch>
        </p:blipFill>
        <p:spPr>
          <a:xfrm>
            <a:off x="1765320" y="4204396"/>
            <a:ext cx="2046816" cy="2098014"/>
          </a:xfrm>
          <a:prstGeom prst="rect">
            <a:avLst/>
          </a:prstGeom>
        </p:spPr>
      </p:pic>
      <p:pic>
        <p:nvPicPr>
          <p:cNvPr id="9" name="Picture 8"/>
          <p:cNvPicPr>
            <a:picLocks noChangeAspect="1"/>
          </p:cNvPicPr>
          <p:nvPr/>
        </p:nvPicPr>
        <p:blipFill>
          <a:blip r:embed="rId5" cstate="print"/>
          <a:stretch>
            <a:fillRect/>
          </a:stretch>
        </p:blipFill>
        <p:spPr>
          <a:xfrm>
            <a:off x="4528011" y="2530510"/>
            <a:ext cx="2651760" cy="1490296"/>
          </a:xfrm>
          <a:prstGeom prst="rect">
            <a:avLst/>
          </a:prstGeom>
        </p:spPr>
      </p:pic>
      <p:pic>
        <p:nvPicPr>
          <p:cNvPr id="10" name="Picture 9"/>
          <p:cNvPicPr>
            <a:picLocks noChangeAspect="1"/>
          </p:cNvPicPr>
          <p:nvPr/>
        </p:nvPicPr>
        <p:blipFill>
          <a:blip r:embed="rId6" cstate="print"/>
          <a:stretch>
            <a:fillRect/>
          </a:stretch>
        </p:blipFill>
        <p:spPr>
          <a:xfrm>
            <a:off x="4975668" y="4372993"/>
            <a:ext cx="2651760" cy="1573120"/>
          </a:xfrm>
          <a:prstGeom prst="rect">
            <a:avLst/>
          </a:prstGeom>
        </p:spPr>
      </p:pic>
    </p:spTree>
    <p:extLst>
      <p:ext uri="{BB962C8B-B14F-4D97-AF65-F5344CB8AC3E}">
        <p14:creationId xmlns:p14="http://schemas.microsoft.com/office/powerpoint/2010/main" xmlns="" val="126494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stretch>
            <a:fillRect/>
          </a:stretch>
        </p:blipFill>
        <p:spPr>
          <a:xfrm>
            <a:off x="0" y="1"/>
            <a:ext cx="12192000" cy="6858000"/>
          </a:xfrm>
          <a:prstGeom prst="rect">
            <a:avLst/>
          </a:prstGeom>
        </p:spPr>
      </p:pic>
    </p:spTree>
    <p:extLst>
      <p:ext uri="{BB962C8B-B14F-4D97-AF65-F5344CB8AC3E}">
        <p14:creationId xmlns:p14="http://schemas.microsoft.com/office/powerpoint/2010/main" xmlns="" val="637901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6700"/>
            <a:ext cx="8596668" cy="1368136"/>
          </a:xfrm>
        </p:spPr>
        <p:txBody>
          <a:bodyPr>
            <a:normAutofit fontScale="90000"/>
          </a:bodyPr>
          <a:lstStyle/>
          <a:p>
            <a:pPr lvl="0" algn="ctr">
              <a:spcBef>
                <a:spcPts val="1000"/>
              </a:spcBef>
              <a:buClr>
                <a:srgbClr val="90C226"/>
              </a:buClr>
              <a:buSzPct val="80000"/>
            </a:pPr>
            <a:r>
              <a:rPr lang="en-US" dirty="0"/>
              <a:t>Everything you eat and drink matters</a:t>
            </a:r>
            <a:r>
              <a:rPr lang="en-US" dirty="0" smtClean="0"/>
              <a:t>.</a:t>
            </a:r>
            <a:br>
              <a:rPr lang="en-US" dirty="0" smtClean="0"/>
            </a:br>
            <a:r>
              <a:rPr lang="en-US" sz="2700" i="1" dirty="0">
                <a:solidFill>
                  <a:prstClr val="black"/>
                </a:solidFill>
                <a:ea typeface="+mn-ea"/>
                <a:cs typeface="+mn-cs"/>
              </a:rPr>
              <a:t>Our bodies need healthy foods. </a:t>
            </a:r>
            <a:br>
              <a:rPr lang="en-US" sz="2700" i="1" dirty="0">
                <a:solidFill>
                  <a:prstClr val="black"/>
                </a:solidFill>
                <a:ea typeface="+mn-ea"/>
                <a:cs typeface="+mn-cs"/>
              </a:rPr>
            </a:br>
            <a:r>
              <a:rPr lang="en-US" sz="2200" b="1" u="sng" dirty="0" smtClean="0">
                <a:solidFill>
                  <a:prstClr val="black"/>
                </a:solidFill>
                <a:ea typeface="+mn-ea"/>
                <a:cs typeface="+mn-cs"/>
              </a:rPr>
              <a:t>Food </a:t>
            </a:r>
            <a:r>
              <a:rPr lang="en-US" sz="2200" b="1" u="sng" dirty="0">
                <a:solidFill>
                  <a:prstClr val="black"/>
                </a:solidFill>
                <a:ea typeface="+mn-ea"/>
                <a:cs typeface="+mn-cs"/>
              </a:rPr>
              <a:t>Groups </a:t>
            </a:r>
            <a:r>
              <a:rPr lang="en-US" sz="1800" b="1" u="sng" dirty="0">
                <a:solidFill>
                  <a:prstClr val="black"/>
                </a:solidFill>
                <a:ea typeface="+mn-ea"/>
                <a:cs typeface="+mn-cs"/>
              </a:rPr>
              <a:t/>
            </a:r>
            <a:br>
              <a:rPr lang="en-US" sz="1800" b="1" u="sng" dirty="0">
                <a:solidFill>
                  <a:prstClr val="black"/>
                </a:solidFill>
                <a:ea typeface="+mn-ea"/>
                <a:cs typeface="+mn-cs"/>
              </a:rPr>
            </a:br>
            <a:r>
              <a:rPr lang="en-US" sz="1800" b="1" u="sng" dirty="0" smtClean="0">
                <a:solidFill>
                  <a:prstClr val="black"/>
                </a:solidFill>
                <a:ea typeface="+mn-ea"/>
                <a:cs typeface="+mn-cs"/>
              </a:rPr>
              <a:t/>
            </a:r>
            <a:br>
              <a:rPr lang="en-US" sz="1800" b="1" u="sng" dirty="0" smtClean="0">
                <a:solidFill>
                  <a:prstClr val="black"/>
                </a:solidFill>
                <a:ea typeface="+mn-ea"/>
                <a:cs typeface="+mn-cs"/>
              </a:rPr>
            </a:br>
            <a:r>
              <a:rPr lang="en-US" sz="1800" b="1" i="1" dirty="0" smtClean="0">
                <a:solidFill>
                  <a:srgbClr val="0070C0"/>
                </a:solidFill>
                <a:ea typeface="+mn-ea"/>
                <a:cs typeface="+mn-cs"/>
              </a:rPr>
              <a:t>Click on the different Food Groups to learn more!!!!</a:t>
            </a:r>
            <a:r>
              <a:rPr lang="en-US" b="1" i="1" dirty="0">
                <a:solidFill>
                  <a:srgbClr val="0070C0"/>
                </a:solidFill>
              </a:rPr>
              <a:t/>
            </a:r>
            <a:br>
              <a:rPr lang="en-US" b="1" i="1" dirty="0">
                <a:solidFill>
                  <a:srgbClr val="0070C0"/>
                </a:solidFill>
              </a:rPr>
            </a:br>
            <a:r>
              <a:rPr lang="en-US" b="1" i="1" dirty="0" smtClean="0">
                <a:solidFill>
                  <a:srgbClr val="0070C0"/>
                </a:solidFill>
              </a:rPr>
              <a:t> </a:t>
            </a:r>
            <a:endParaRPr lang="en-US" b="1" i="1" dirty="0">
              <a:solidFill>
                <a:srgbClr val="0070C0"/>
              </a:solidFill>
            </a:endParaRPr>
          </a:p>
        </p:txBody>
      </p:sp>
      <p:sp>
        <p:nvSpPr>
          <p:cNvPr id="3" name="Content Placeholder 2"/>
          <p:cNvSpPr>
            <a:spLocks noGrp="1"/>
          </p:cNvSpPr>
          <p:nvPr>
            <p:ph idx="1"/>
          </p:nvPr>
        </p:nvSpPr>
        <p:spPr>
          <a:xfrm>
            <a:off x="677334" y="2124364"/>
            <a:ext cx="8596668" cy="4317999"/>
          </a:xfrm>
        </p:spPr>
        <p:txBody>
          <a:bodyPr>
            <a:normAutofit/>
          </a:bodyPr>
          <a:lstStyle/>
          <a:p>
            <a:r>
              <a:rPr lang="en-US" sz="2000" b="1" dirty="0" smtClean="0">
                <a:hlinkClick r:id="rId2"/>
              </a:rPr>
              <a:t>Fruits</a:t>
            </a:r>
            <a:r>
              <a:rPr lang="en-US" sz="2000" b="1" u="sng" dirty="0" smtClean="0">
                <a:solidFill>
                  <a:schemeClr val="accent1"/>
                </a:solidFill>
              </a:rPr>
              <a:t>:</a:t>
            </a:r>
            <a:r>
              <a:rPr lang="en-US" sz="2000" b="1" dirty="0" smtClean="0"/>
              <a:t> </a:t>
            </a:r>
            <a:r>
              <a:rPr lang="en-US" sz="2000" dirty="0" smtClean="0"/>
              <a:t>Fuel </a:t>
            </a:r>
            <a:r>
              <a:rPr lang="en-US" sz="2000" dirty="0"/>
              <a:t>Up With Fruits at Meals or Snacks Pears, watermelon, plums, raisins, </a:t>
            </a:r>
            <a:r>
              <a:rPr lang="en-US" sz="2000" dirty="0" smtClean="0"/>
              <a:t>berries</a:t>
            </a:r>
            <a:r>
              <a:rPr lang="en-US" sz="2000" dirty="0"/>
              <a:t>, and applesauce (without extra sugar) are just a few of the great choices. Make sure your fruit juice is 100% juice</a:t>
            </a:r>
            <a:r>
              <a:rPr lang="en-US" sz="2000" dirty="0" smtClean="0"/>
              <a:t>. </a:t>
            </a:r>
          </a:p>
          <a:p>
            <a:r>
              <a:rPr lang="en-US" sz="2000" b="1" u="sng" dirty="0" smtClean="0">
                <a:hlinkClick r:id="rId3"/>
              </a:rPr>
              <a:t>Vegetables</a:t>
            </a:r>
            <a:r>
              <a:rPr lang="en-US" sz="2000" b="1" u="sng" dirty="0">
                <a:hlinkClick r:id="rId3"/>
              </a:rPr>
              <a:t>:</a:t>
            </a:r>
            <a:r>
              <a:rPr lang="en-US" sz="2000" dirty="0">
                <a:hlinkClick r:id="rId3"/>
              </a:rPr>
              <a:t> </a:t>
            </a:r>
            <a:r>
              <a:rPr lang="en-US" sz="2000" dirty="0"/>
              <a:t>Color Your Plate With </a:t>
            </a:r>
            <a:r>
              <a:rPr lang="en-US" sz="2000" dirty="0" smtClean="0"/>
              <a:t>Great Tasting </a:t>
            </a:r>
            <a:r>
              <a:rPr lang="en-US" sz="2000" dirty="0"/>
              <a:t>Veggies Try to eat more dark-green, </a:t>
            </a:r>
            <a:r>
              <a:rPr lang="en-US" sz="2000" dirty="0" smtClean="0"/>
              <a:t>red</a:t>
            </a:r>
            <a:r>
              <a:rPr lang="en-US" sz="2000" dirty="0"/>
              <a:t>, and orange vegetables, and beans and peas. </a:t>
            </a:r>
            <a:endParaRPr lang="en-US" sz="2000" dirty="0" smtClean="0"/>
          </a:p>
        </p:txBody>
      </p:sp>
      <p:pic>
        <p:nvPicPr>
          <p:cNvPr id="5" name="Picture 4"/>
          <p:cNvPicPr>
            <a:picLocks noChangeAspect="1"/>
          </p:cNvPicPr>
          <p:nvPr/>
        </p:nvPicPr>
        <p:blipFill>
          <a:blip r:embed="rId4" cstate="print"/>
          <a:stretch>
            <a:fillRect/>
          </a:stretch>
        </p:blipFill>
        <p:spPr>
          <a:xfrm>
            <a:off x="2622993" y="4029361"/>
            <a:ext cx="4705349" cy="2671619"/>
          </a:xfrm>
          <a:prstGeom prst="rect">
            <a:avLst/>
          </a:prstGeom>
        </p:spPr>
      </p:pic>
    </p:spTree>
    <p:extLst>
      <p:ext uri="{BB962C8B-B14F-4D97-AF65-F5344CB8AC3E}">
        <p14:creationId xmlns:p14="http://schemas.microsoft.com/office/powerpoint/2010/main" xmlns="" val="2467932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253</TotalTime>
  <Words>534</Words>
  <Application>Microsoft Office PowerPoint</Application>
  <PresentationFormat>Custom</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     </vt:lpstr>
      <vt:lpstr>Slide 2</vt:lpstr>
      <vt:lpstr>What is nutrition? </vt:lpstr>
      <vt:lpstr>Public Policy Analyst (PPA)</vt:lpstr>
      <vt:lpstr>What is the Problem? </vt:lpstr>
      <vt:lpstr>Let’s talk about SOLUTIONS!!!  </vt:lpstr>
      <vt:lpstr>Healthy Foods</vt:lpstr>
      <vt:lpstr>Slide 8</vt:lpstr>
      <vt:lpstr>Everything you eat and drink matters. Our bodies need healthy foods.  Food Groups   Click on the different Food Groups to learn more!!!!  </vt:lpstr>
      <vt:lpstr>Slide 10</vt:lpstr>
      <vt:lpstr>Slide 11</vt:lpstr>
      <vt:lpstr>What is the BEST SOLUTION for YOU!!!</vt:lpstr>
      <vt:lpstr>Create your OWN PLATE!!! </vt:lpstr>
      <vt:lpstr>Sources: </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Puente Aristides (03M199 03M243)</dc:creator>
  <cp:lastModifiedBy>Windows User</cp:lastModifiedBy>
  <cp:revision>27</cp:revision>
  <dcterms:created xsi:type="dcterms:W3CDTF">2018-04-05T13:48:29Z</dcterms:created>
  <dcterms:modified xsi:type="dcterms:W3CDTF">2018-04-21T18:38:50Z</dcterms:modified>
</cp:coreProperties>
</file>