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272" r:id="rId2"/>
    <p:sldId id="274" r:id="rId3"/>
    <p:sldId id="276" r:id="rId4"/>
    <p:sldId id="292" r:id="rId5"/>
    <p:sldId id="270" r:id="rId6"/>
    <p:sldId id="289" r:id="rId7"/>
    <p:sldId id="273" r:id="rId8"/>
    <p:sldId id="277" r:id="rId9"/>
    <p:sldId id="257" r:id="rId10"/>
    <p:sldId id="278" r:id="rId11"/>
    <p:sldId id="258" r:id="rId12"/>
    <p:sldId id="279" r:id="rId13"/>
    <p:sldId id="259" r:id="rId14"/>
    <p:sldId id="280" r:id="rId15"/>
    <p:sldId id="260" r:id="rId16"/>
    <p:sldId id="281" r:id="rId17"/>
    <p:sldId id="261" r:id="rId18"/>
    <p:sldId id="282" r:id="rId19"/>
    <p:sldId id="262" r:id="rId20"/>
    <p:sldId id="283" r:id="rId21"/>
    <p:sldId id="263" r:id="rId22"/>
    <p:sldId id="284" r:id="rId23"/>
    <p:sldId id="264" r:id="rId24"/>
    <p:sldId id="285" r:id="rId25"/>
    <p:sldId id="265" r:id="rId26"/>
    <p:sldId id="286" r:id="rId27"/>
    <p:sldId id="266" r:id="rId28"/>
    <p:sldId id="287" r:id="rId29"/>
    <p:sldId id="267" r:id="rId30"/>
    <p:sldId id="288" r:id="rId31"/>
    <p:sldId id="268" r:id="rId32"/>
    <p:sldId id="269"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LEARN MORE ABOUT DECOMPOSE AND BIODEGRADABLE ITEMS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6733AA-631E-4C70-A081-D5F03C32F8F2}" type="datetimeFigureOut">
              <a:rPr lang="en-US" smtClean="0"/>
              <a:pPr/>
              <a:t>5/4/2018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B1EF15-A97F-4E76-8874-18D0D155D520}" type="slidenum">
              <a:rPr lang="en-US" smtClean="0"/>
              <a:pPr/>
              <a:t>‹#›</a:t>
            </a:fld>
            <a:endParaRPr lang="en-US"/>
          </a:p>
        </p:txBody>
      </p:sp>
    </p:spTree>
    <p:extLst>
      <p:ext uri="{BB962C8B-B14F-4D97-AF65-F5344CB8AC3E}">
        <p14:creationId xmlns:p14="http://schemas.microsoft.com/office/powerpoint/2010/main" xmlns="" val="24141555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LEARN MORE ABOUT DECOMPOSE AND BIODEGRADABLE ITEMS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D6D57-8AF0-49DE-B9C6-B3C79DB6E3CA}" type="datetimeFigureOut">
              <a:rPr lang="en-US" smtClean="0"/>
              <a:pPr/>
              <a:t>5/4/2018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B2A66-F9A9-428B-9ED5-F3451465B73A}" type="slidenum">
              <a:rPr lang="en-US" smtClean="0"/>
              <a:pPr/>
              <a:t>‹#›</a:t>
            </a:fld>
            <a:endParaRPr lang="en-US"/>
          </a:p>
        </p:txBody>
      </p:sp>
    </p:spTree>
    <p:extLst>
      <p:ext uri="{BB962C8B-B14F-4D97-AF65-F5344CB8AC3E}">
        <p14:creationId xmlns:p14="http://schemas.microsoft.com/office/powerpoint/2010/main" xmlns="" val="40648903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Jerome Norris Class 2-211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Decompose definition as the natural breaking down of any organic (natural)/living</a:t>
            </a:r>
            <a:r>
              <a:rPr lang="en-US" baseline="0" dirty="0" smtClean="0"/>
              <a:t> thing, when its life-cycle is over.</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 complicated</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a:t>
            </a:r>
            <a:r>
              <a:rPr lang="en-US" baseline="0" dirty="0" smtClean="0"/>
              <a:t> we’ve defined the problem of littering more clearly, we can go on to our next part of the investigation: gathering evidence </a:t>
            </a:r>
            <a:r>
              <a:rPr lang="en-US" baseline="0" smtClean="0"/>
              <a:t>of littering.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F2E8A0D-CBB1-4EF3-BA2D-D47C118D5BDB}" type="datetimeFigureOut">
              <a:rPr lang="en-US" smtClean="0"/>
              <a:pPr/>
              <a:t>5/4/2018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5C630BC-12F7-4988-8688-207F4DCD9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E8A0D-CBB1-4EF3-BA2D-D47C118D5BD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630BC-12F7-4988-8688-207F4DCD9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E8A0D-CBB1-4EF3-BA2D-D47C118D5BD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630BC-12F7-4988-8688-207F4DCD9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F2E8A0D-CBB1-4EF3-BA2D-D47C118D5BDB}" type="datetimeFigureOut">
              <a:rPr lang="en-US" smtClean="0"/>
              <a:pPr/>
              <a:t>5/4/2018</a:t>
            </a:fld>
            <a:endParaRPr lang="en-US"/>
          </a:p>
        </p:txBody>
      </p:sp>
      <p:sp>
        <p:nvSpPr>
          <p:cNvPr id="9" name="Slide Number Placeholder 8"/>
          <p:cNvSpPr>
            <a:spLocks noGrp="1"/>
          </p:cNvSpPr>
          <p:nvPr>
            <p:ph type="sldNum" sz="quarter" idx="15"/>
          </p:nvPr>
        </p:nvSpPr>
        <p:spPr/>
        <p:txBody>
          <a:bodyPr rtlCol="0"/>
          <a:lstStyle/>
          <a:p>
            <a:fld id="{35C630BC-12F7-4988-8688-207F4DCD986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F2E8A0D-CBB1-4EF3-BA2D-D47C118D5BDB}" type="datetimeFigureOut">
              <a:rPr lang="en-US" smtClean="0"/>
              <a:pPr/>
              <a:t>5/4/2018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5C630BC-12F7-4988-8688-207F4DCD9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F2E8A0D-CBB1-4EF3-BA2D-D47C118D5BDB}"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630BC-12F7-4988-8688-207F4DCD986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F2E8A0D-CBB1-4EF3-BA2D-D47C118D5BDB}"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C630BC-12F7-4988-8688-207F4DCD986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F2E8A0D-CBB1-4EF3-BA2D-D47C118D5BDB}" type="datetimeFigureOut">
              <a:rPr lang="en-US" smtClean="0"/>
              <a:pPr/>
              <a:t>5/4/2018</a:t>
            </a:fld>
            <a:endParaRPr lang="en-US"/>
          </a:p>
        </p:txBody>
      </p:sp>
      <p:sp>
        <p:nvSpPr>
          <p:cNvPr id="7" name="Slide Number Placeholder 6"/>
          <p:cNvSpPr>
            <a:spLocks noGrp="1"/>
          </p:cNvSpPr>
          <p:nvPr>
            <p:ph type="sldNum" sz="quarter" idx="11"/>
          </p:nvPr>
        </p:nvSpPr>
        <p:spPr/>
        <p:txBody>
          <a:bodyPr rtlCol="0"/>
          <a:lstStyle/>
          <a:p>
            <a:fld id="{35C630BC-12F7-4988-8688-207F4DCD986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E8A0D-CBB1-4EF3-BA2D-D47C118D5BDB}"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C630BC-12F7-4988-8688-207F4DCD9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F2E8A0D-CBB1-4EF3-BA2D-D47C118D5BDB}" type="datetimeFigureOut">
              <a:rPr lang="en-US" smtClean="0"/>
              <a:pPr/>
              <a:t>5/4/2018</a:t>
            </a:fld>
            <a:endParaRPr lang="en-US"/>
          </a:p>
        </p:txBody>
      </p:sp>
      <p:sp>
        <p:nvSpPr>
          <p:cNvPr id="22" name="Slide Number Placeholder 21"/>
          <p:cNvSpPr>
            <a:spLocks noGrp="1"/>
          </p:cNvSpPr>
          <p:nvPr>
            <p:ph type="sldNum" sz="quarter" idx="15"/>
          </p:nvPr>
        </p:nvSpPr>
        <p:spPr/>
        <p:txBody>
          <a:bodyPr rtlCol="0"/>
          <a:lstStyle/>
          <a:p>
            <a:fld id="{35C630BC-12F7-4988-8688-207F4DCD986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F2E8A0D-CBB1-4EF3-BA2D-D47C118D5BDB}" type="datetimeFigureOut">
              <a:rPr lang="en-US" smtClean="0"/>
              <a:pPr/>
              <a:t>5/4/2018</a:t>
            </a:fld>
            <a:endParaRPr lang="en-US"/>
          </a:p>
        </p:txBody>
      </p:sp>
      <p:sp>
        <p:nvSpPr>
          <p:cNvPr id="18" name="Slide Number Placeholder 17"/>
          <p:cNvSpPr>
            <a:spLocks noGrp="1"/>
          </p:cNvSpPr>
          <p:nvPr>
            <p:ph type="sldNum" sz="quarter" idx="11"/>
          </p:nvPr>
        </p:nvSpPr>
        <p:spPr/>
        <p:txBody>
          <a:bodyPr rtlCol="0"/>
          <a:lstStyle/>
          <a:p>
            <a:fld id="{35C630BC-12F7-4988-8688-207F4DCD986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F2E8A0D-CBB1-4EF3-BA2D-D47C118D5BDB}" type="datetimeFigureOut">
              <a:rPr lang="en-US" smtClean="0"/>
              <a:pPr/>
              <a:t>5/4/2018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C630BC-12F7-4988-8688-207F4DCD9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flippedtips.com/plegal/tips/select.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hyperlink" Target="http://www.mothernatured.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flippedtips.com/plegal/tips/select.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77962"/>
          </a:xfrm>
        </p:spPr>
        <p:txBody>
          <a:bodyPr>
            <a:normAutofit/>
          </a:bodyPr>
          <a:lstStyle/>
          <a:p>
            <a:pPr algn="ctr"/>
            <a:r>
              <a:rPr lang="en-US" sz="4800" b="1" dirty="0" smtClean="0"/>
              <a:t>Urban Littering</a:t>
            </a:r>
            <a:br>
              <a:rPr lang="en-US" sz="4800" b="1" dirty="0" smtClean="0"/>
            </a:br>
            <a:r>
              <a:rPr lang="en-US" sz="1400" b="1" dirty="0" smtClean="0"/>
              <a:t>Jerome Norris</a:t>
            </a:r>
            <a:br>
              <a:rPr lang="en-US" sz="1400" b="1" dirty="0" smtClean="0"/>
            </a:br>
            <a:r>
              <a:rPr lang="en-US" sz="1400" b="1" dirty="0" smtClean="0">
                <a:latin typeface="Andalus" pitchFamily="18" charset="-78"/>
                <a:cs typeface="Andalus" pitchFamily="18" charset="-78"/>
              </a:rPr>
              <a:t>jNorris3@schools.nyc.gov</a:t>
            </a:r>
            <a:r>
              <a:rPr lang="en-US" sz="1400" b="1" dirty="0" smtClean="0"/>
              <a:t/>
            </a:r>
            <a:br>
              <a:rPr lang="en-US" sz="1400" b="1" dirty="0" smtClean="0"/>
            </a:br>
            <a:r>
              <a:rPr lang="en-US" sz="1400" b="1" dirty="0" smtClean="0"/>
              <a:t>C.S..200 – The </a:t>
            </a:r>
            <a:r>
              <a:rPr lang="en-US" sz="1400" b="1" dirty="0" err="1" smtClean="0"/>
              <a:t>james</a:t>
            </a:r>
            <a:r>
              <a:rPr lang="en-US" sz="1400" b="1" dirty="0" smtClean="0"/>
              <a:t> McCune Smith School</a:t>
            </a:r>
            <a:endParaRPr lang="en-US" sz="4800" b="1" dirty="0"/>
          </a:p>
        </p:txBody>
      </p:sp>
      <p:pic>
        <p:nvPicPr>
          <p:cNvPr id="4" name="Content Placeholder 3" descr="nyclitter.jpg"/>
          <p:cNvPicPr>
            <a:picLocks noGrp="1" noChangeAspect="1"/>
          </p:cNvPicPr>
          <p:nvPr>
            <p:ph sz="quarter" idx="1"/>
          </p:nvPr>
        </p:nvPicPr>
        <p:blipFill>
          <a:blip r:embed="rId2" cstate="print"/>
          <a:stretch>
            <a:fillRect/>
          </a:stretch>
        </p:blipFill>
        <p:spPr>
          <a:xfrm>
            <a:off x="1600200" y="1828800"/>
            <a:ext cx="5943599" cy="424656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liconangle.com/files/2011/10/newspapers.jpg"/>
          <p:cNvPicPr>
            <a:picLocks noChangeAspect="1" noChangeArrowheads="1"/>
          </p:cNvPicPr>
          <p:nvPr/>
        </p:nvPicPr>
        <p:blipFill>
          <a:blip r:embed="rId2" cstate="print"/>
          <a:srcRect/>
          <a:stretch>
            <a:fillRect/>
          </a:stretch>
        </p:blipFill>
        <p:spPr bwMode="auto">
          <a:xfrm>
            <a:off x="533400" y="685800"/>
            <a:ext cx="8001000" cy="58293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rgbClr val="FF0000"/>
                </a:solidFill>
              </a:rPr>
              <a:t>LIKELY</a:t>
            </a:r>
            <a:br>
              <a:rPr lang="en-US" sz="6000" b="1" dirty="0" smtClean="0">
                <a:solidFill>
                  <a:srgbClr val="FF0000"/>
                </a:solidFill>
              </a:rPr>
            </a:br>
            <a:r>
              <a:rPr lang="en-US" sz="2200" b="1" dirty="0" smtClean="0">
                <a:solidFill>
                  <a:schemeClr val="tx1"/>
                </a:solidFill>
              </a:rPr>
              <a:t> Newspapers are made from the pulp of trees </a:t>
            </a:r>
            <a:endParaRPr lang="en-US" sz="2200" b="1" dirty="0">
              <a:solidFill>
                <a:schemeClr val="tx1"/>
              </a:solidFill>
            </a:endParaRPr>
          </a:p>
        </p:txBody>
      </p:sp>
      <p:pic>
        <p:nvPicPr>
          <p:cNvPr id="39938" name="Picture 2" descr="http://siliconangle.com/files/2011/10/newspapers.jpg"/>
          <p:cNvPicPr>
            <a:picLocks noChangeAspect="1" noChangeArrowheads="1"/>
          </p:cNvPicPr>
          <p:nvPr/>
        </p:nvPicPr>
        <p:blipFill>
          <a:blip r:embed="rId2" cstate="print"/>
          <a:srcRect/>
          <a:stretch>
            <a:fillRect/>
          </a:stretch>
        </p:blipFill>
        <p:spPr bwMode="auto">
          <a:xfrm>
            <a:off x="1905000" y="1905000"/>
            <a:ext cx="5762625" cy="4610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fatburningfurnace.com/images/Banana%20nutrition%20facts.jpg"/>
          <p:cNvPicPr>
            <a:picLocks noChangeAspect="1" noChangeArrowheads="1"/>
          </p:cNvPicPr>
          <p:nvPr/>
        </p:nvPicPr>
        <p:blipFill>
          <a:blip r:embed="rId2" cstate="print"/>
          <a:srcRect/>
          <a:stretch>
            <a:fillRect/>
          </a:stretch>
        </p:blipFill>
        <p:spPr bwMode="auto">
          <a:xfrm>
            <a:off x="1066800" y="762000"/>
            <a:ext cx="7082366" cy="56388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rgbClr val="FF0000"/>
                </a:solidFill>
              </a:rPr>
              <a:t>LIKELY</a:t>
            </a: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Products from nature will always decompose</a:t>
            </a:r>
            <a:endParaRPr lang="en-US" sz="6000" b="1" dirty="0">
              <a:solidFill>
                <a:srgbClr val="FF0000"/>
              </a:solidFill>
            </a:endParaRPr>
          </a:p>
        </p:txBody>
      </p:sp>
      <p:pic>
        <p:nvPicPr>
          <p:cNvPr id="40962" name="Picture 2" descr="http://www.fatburningfurnace.com/images/Banana%20nutrition%20facts.jpg"/>
          <p:cNvPicPr>
            <a:picLocks noChangeAspect="1" noChangeArrowheads="1"/>
          </p:cNvPicPr>
          <p:nvPr/>
        </p:nvPicPr>
        <p:blipFill>
          <a:blip r:embed="rId2" cstate="print"/>
          <a:srcRect/>
          <a:stretch>
            <a:fillRect/>
          </a:stretch>
        </p:blipFill>
        <p:spPr bwMode="auto">
          <a:xfrm>
            <a:off x="2209800" y="1752600"/>
            <a:ext cx="5939366" cy="4648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owastewednesdays.files.wordpress.com/2011/02/styrofoam_cups.jpg"/>
          <p:cNvPicPr>
            <a:picLocks noChangeAspect="1" noChangeArrowheads="1"/>
          </p:cNvPicPr>
          <p:nvPr/>
        </p:nvPicPr>
        <p:blipFill>
          <a:blip r:embed="rId2" cstate="print"/>
          <a:srcRect/>
          <a:stretch>
            <a:fillRect/>
          </a:stretch>
        </p:blipFill>
        <p:spPr bwMode="auto">
          <a:xfrm>
            <a:off x="762000" y="838200"/>
            <a:ext cx="7467600" cy="56578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chemeClr val="accent2">
                    <a:lumMod val="50000"/>
                  </a:schemeClr>
                </a:solidFill>
              </a:rPr>
              <a:t>UNLIKELY</a:t>
            </a: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Contains no natural products and will </a:t>
            </a:r>
            <a:r>
              <a:rPr lang="en-US" sz="2000" b="1" u="sng" dirty="0" smtClean="0">
                <a:solidFill>
                  <a:schemeClr val="tx1"/>
                </a:solidFill>
              </a:rPr>
              <a:t>NEVER</a:t>
            </a:r>
            <a:r>
              <a:rPr lang="en-US" sz="2000" b="1" dirty="0" smtClean="0">
                <a:solidFill>
                  <a:schemeClr val="tx1"/>
                </a:solidFill>
              </a:rPr>
              <a:t> decompose</a:t>
            </a:r>
            <a:endParaRPr lang="en-US" sz="6000" b="1" dirty="0">
              <a:solidFill>
                <a:schemeClr val="accent2">
                  <a:lumMod val="50000"/>
                </a:schemeClr>
              </a:solidFill>
            </a:endParaRPr>
          </a:p>
        </p:txBody>
      </p:sp>
      <p:pic>
        <p:nvPicPr>
          <p:cNvPr id="41986" name="Picture 2" descr="http://nowastewednesdays.files.wordpress.com/2011/02/styrofoam_cups.jpg"/>
          <p:cNvPicPr>
            <a:picLocks noChangeAspect="1" noChangeArrowheads="1"/>
          </p:cNvPicPr>
          <p:nvPr/>
        </p:nvPicPr>
        <p:blipFill>
          <a:blip r:embed="rId2" cstate="print"/>
          <a:srcRect/>
          <a:stretch>
            <a:fillRect/>
          </a:stretch>
        </p:blipFill>
        <p:spPr bwMode="auto">
          <a:xfrm>
            <a:off x="1295400" y="1828800"/>
            <a:ext cx="6213794" cy="4667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howstuffworks.com/gif/rusty-nail-tetanus-1.jpg"/>
          <p:cNvPicPr>
            <a:picLocks noChangeAspect="1" noChangeArrowheads="1"/>
          </p:cNvPicPr>
          <p:nvPr/>
        </p:nvPicPr>
        <p:blipFill>
          <a:blip r:embed="rId2" cstate="print"/>
          <a:srcRect/>
          <a:stretch>
            <a:fillRect/>
          </a:stretch>
        </p:blipFill>
        <p:spPr bwMode="auto">
          <a:xfrm>
            <a:off x="1143000" y="609600"/>
            <a:ext cx="6553200" cy="59055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rgbClr val="FF0000"/>
                </a:solidFill>
              </a:rPr>
              <a:t>LIKELY</a:t>
            </a:r>
            <a:r>
              <a:rPr lang="en-US" sz="4000" b="1" dirty="0" smtClean="0">
                <a:solidFill>
                  <a:schemeClr val="tx1"/>
                </a:solidFill>
              </a:rPr>
              <a:t> </a:t>
            </a:r>
            <a:br>
              <a:rPr lang="en-US" sz="4000" b="1" dirty="0" smtClean="0">
                <a:solidFill>
                  <a:schemeClr val="tx1"/>
                </a:solidFill>
              </a:rPr>
            </a:br>
            <a:r>
              <a:rPr lang="en-US" sz="2700" b="1" dirty="0" smtClean="0">
                <a:solidFill>
                  <a:schemeClr val="tx1"/>
                </a:solidFill>
              </a:rPr>
              <a:t>eventually nails will rust and decompose!</a:t>
            </a:r>
            <a:endParaRPr lang="en-US" sz="2700" b="1" dirty="0">
              <a:solidFill>
                <a:srgbClr val="FF0000"/>
              </a:solidFill>
            </a:endParaRPr>
          </a:p>
        </p:txBody>
      </p:sp>
      <p:pic>
        <p:nvPicPr>
          <p:cNvPr id="43010" name="Picture 2" descr="http://static.howstuffworks.com/gif/rusty-nail-tetanus-1.jpg"/>
          <p:cNvPicPr>
            <a:picLocks noChangeAspect="1" noChangeArrowheads="1"/>
          </p:cNvPicPr>
          <p:nvPr/>
        </p:nvPicPr>
        <p:blipFill>
          <a:blip r:embed="rId2" cstate="print"/>
          <a:srcRect/>
          <a:stretch>
            <a:fillRect/>
          </a:stretch>
        </p:blipFill>
        <p:spPr bwMode="auto">
          <a:xfrm>
            <a:off x="2057400" y="1828800"/>
            <a:ext cx="4686300" cy="4686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00.i.aliimg.com/photo/v0/232289606/Paper_plate.jpg"/>
          <p:cNvPicPr>
            <a:picLocks noChangeAspect="1" noChangeArrowheads="1"/>
          </p:cNvPicPr>
          <p:nvPr/>
        </p:nvPicPr>
        <p:blipFill>
          <a:blip r:embed="rId2" cstate="print"/>
          <a:srcRect/>
          <a:stretch>
            <a:fillRect/>
          </a:stretch>
        </p:blipFill>
        <p:spPr bwMode="auto">
          <a:xfrm>
            <a:off x="1295400" y="685800"/>
            <a:ext cx="6172200" cy="59721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rgbClr val="FF0000"/>
                </a:solidFill>
              </a:rPr>
              <a:t>LIKELY</a:t>
            </a:r>
            <a:br>
              <a:rPr lang="en-US" sz="6000" b="1" dirty="0" smtClean="0">
                <a:solidFill>
                  <a:srgbClr val="FF0000"/>
                </a:solidFill>
              </a:rPr>
            </a:br>
            <a:r>
              <a:rPr lang="en-US" sz="2200" b="1" dirty="0" smtClean="0">
                <a:solidFill>
                  <a:schemeClr val="tx1"/>
                </a:solidFill>
              </a:rPr>
              <a:t>paper plates are made from the pulp of trees</a:t>
            </a:r>
            <a:endParaRPr lang="en-US" sz="2200" b="1" dirty="0">
              <a:solidFill>
                <a:srgbClr val="FF0000"/>
              </a:solidFill>
            </a:endParaRPr>
          </a:p>
        </p:txBody>
      </p:sp>
      <p:pic>
        <p:nvPicPr>
          <p:cNvPr id="44034" name="Picture 2" descr="http://i00.i.aliimg.com/photo/v0/232289606/Paper_plate.jpg"/>
          <p:cNvPicPr>
            <a:picLocks noChangeAspect="1" noChangeArrowheads="1"/>
          </p:cNvPicPr>
          <p:nvPr/>
        </p:nvPicPr>
        <p:blipFill>
          <a:blip r:embed="rId2" cstate="print"/>
          <a:srcRect/>
          <a:stretch>
            <a:fillRect/>
          </a:stretch>
        </p:blipFill>
        <p:spPr bwMode="auto">
          <a:xfrm>
            <a:off x="1676400" y="1752600"/>
            <a:ext cx="5667375" cy="4905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315200" cy="646331"/>
          </a:xfrm>
          <a:prstGeom prst="rect">
            <a:avLst/>
          </a:prstGeom>
        </p:spPr>
        <p:txBody>
          <a:bodyPr wrap="square">
            <a:spAutoFit/>
          </a:bodyPr>
          <a:lstStyle/>
          <a:p>
            <a:pPr algn="ctr"/>
            <a:r>
              <a:rPr lang="en-US" sz="3600" b="1" u="sng" dirty="0" smtClean="0">
                <a:latin typeface="Batang" pitchFamily="18" charset="-127"/>
                <a:ea typeface="Batang" pitchFamily="18" charset="-127"/>
              </a:rPr>
              <a:t>Public Policy Analyst (PPA)</a:t>
            </a:r>
            <a:endParaRPr lang="en-US" sz="3600" b="1" u="sng" dirty="0">
              <a:latin typeface="Batang" pitchFamily="18" charset="-127"/>
              <a:ea typeface="Batang" pitchFamily="18" charset="-127"/>
            </a:endParaRPr>
          </a:p>
        </p:txBody>
      </p:sp>
      <p:sp>
        <p:nvSpPr>
          <p:cNvPr id="3" name="Rectangle 2"/>
          <p:cNvSpPr/>
          <p:nvPr/>
        </p:nvSpPr>
        <p:spPr>
          <a:xfrm>
            <a:off x="1143000" y="1752600"/>
            <a:ext cx="6248400" cy="4401205"/>
          </a:xfrm>
          <a:prstGeom prst="rect">
            <a:avLst/>
          </a:prstGeom>
        </p:spPr>
        <p:txBody>
          <a:bodyPr wrap="square">
            <a:spAutoFit/>
          </a:bodyPr>
          <a:lstStyle/>
          <a:p>
            <a:pPr algn="ctr"/>
            <a:r>
              <a:rPr lang="en-US" sz="3200" dirty="0" smtClean="0">
                <a:solidFill>
                  <a:srgbClr val="0070C0"/>
                </a:solidFill>
                <a:latin typeface="Book Antiqua" pitchFamily="18" charset="0"/>
              </a:rPr>
              <a:t>1</a:t>
            </a:r>
            <a:r>
              <a:rPr lang="en-US" sz="4000" dirty="0" smtClean="0">
                <a:solidFill>
                  <a:srgbClr val="0070C0"/>
                </a:solidFill>
                <a:latin typeface="Book Antiqua" pitchFamily="18" charset="0"/>
              </a:rPr>
              <a:t>. </a:t>
            </a:r>
            <a:r>
              <a:rPr lang="en-US" sz="4000" b="1" u="sng" dirty="0" smtClean="0">
                <a:solidFill>
                  <a:srgbClr val="0070C0"/>
                </a:solidFill>
                <a:latin typeface="Book Antiqua" pitchFamily="18" charset="0"/>
                <a:hlinkClick r:id="rId2"/>
              </a:rPr>
              <a:t>Define the Problem</a:t>
            </a:r>
            <a:endParaRPr lang="en-US" sz="4000" b="1" u="sng" dirty="0" smtClean="0">
              <a:solidFill>
                <a:srgbClr val="0070C0"/>
              </a:solidFill>
              <a:latin typeface="Book Antiqua" pitchFamily="18" charset="0"/>
            </a:endParaRPr>
          </a:p>
          <a:p>
            <a:pPr algn="ctr"/>
            <a:r>
              <a:rPr lang="en-US" sz="4000" dirty="0" smtClean="0">
                <a:solidFill>
                  <a:srgbClr val="0070C0"/>
                </a:solidFill>
                <a:latin typeface="Book Antiqua" pitchFamily="18" charset="0"/>
              </a:rPr>
              <a:t>2. Gather the Evidence</a:t>
            </a:r>
          </a:p>
          <a:p>
            <a:pPr algn="ctr"/>
            <a:r>
              <a:rPr lang="en-US" sz="4000" dirty="0" smtClean="0">
                <a:solidFill>
                  <a:srgbClr val="0070C0"/>
                </a:solidFill>
                <a:latin typeface="Book Antiqua" pitchFamily="18" charset="0"/>
              </a:rPr>
              <a:t>3. Identify the Causes</a:t>
            </a:r>
          </a:p>
          <a:p>
            <a:pPr algn="ctr"/>
            <a:r>
              <a:rPr lang="en-US" sz="4000" dirty="0" smtClean="0">
                <a:solidFill>
                  <a:srgbClr val="0070C0"/>
                </a:solidFill>
                <a:latin typeface="Book Antiqua" pitchFamily="18" charset="0"/>
              </a:rPr>
              <a:t>4. Evaluate an Existing Policy</a:t>
            </a:r>
          </a:p>
          <a:p>
            <a:pPr algn="ctr"/>
            <a:r>
              <a:rPr lang="en-US" sz="4000" dirty="0" smtClean="0">
                <a:solidFill>
                  <a:srgbClr val="0070C0"/>
                </a:solidFill>
                <a:latin typeface="Book Antiqua" pitchFamily="18" charset="0"/>
              </a:rPr>
              <a:t>5. Develop Solutions</a:t>
            </a:r>
          </a:p>
          <a:p>
            <a:pPr algn="ctr"/>
            <a:r>
              <a:rPr lang="en-US" sz="4000" dirty="0" smtClean="0">
                <a:solidFill>
                  <a:srgbClr val="0070C0"/>
                </a:solidFill>
                <a:latin typeface="Book Antiqua" pitchFamily="18" charset="0"/>
              </a:rPr>
              <a:t>6. Select the Best Solution</a:t>
            </a:r>
            <a:endParaRPr lang="en-US" sz="4000" dirty="0">
              <a:solidFill>
                <a:srgbClr val="0070C0"/>
              </a:solidFill>
              <a:latin typeface="Book Antiqu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4" descr="http://www.gd-wholesale.com/userimg/3391/3410i2/ziplock-bag-with-slider-amp-slide-zipper-bag-412.jpg"/>
          <p:cNvPicPr>
            <a:picLocks noChangeAspect="1" noChangeArrowheads="1"/>
          </p:cNvPicPr>
          <p:nvPr/>
        </p:nvPicPr>
        <p:blipFill>
          <a:blip r:embed="rId2" cstate="print"/>
          <a:srcRect/>
          <a:stretch>
            <a:fillRect/>
          </a:stretch>
        </p:blipFill>
        <p:spPr bwMode="auto">
          <a:xfrm>
            <a:off x="381000" y="228600"/>
            <a:ext cx="8153400" cy="614362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chemeClr val="accent2">
                    <a:lumMod val="50000"/>
                  </a:schemeClr>
                </a:solidFill>
              </a:rPr>
              <a:t>UNLIKELY</a:t>
            </a:r>
            <a:br>
              <a:rPr lang="en-US" sz="6000" b="1" dirty="0" smtClean="0">
                <a:solidFill>
                  <a:schemeClr val="accent2">
                    <a:lumMod val="50000"/>
                  </a:schemeClr>
                </a:solidFill>
              </a:rPr>
            </a:br>
            <a:r>
              <a:rPr lang="en-US" sz="2000" b="1" dirty="0" smtClean="0">
                <a:solidFill>
                  <a:schemeClr val="tx1"/>
                </a:solidFill>
              </a:rPr>
              <a:t>plastic </a:t>
            </a:r>
            <a:r>
              <a:rPr lang="en-US" sz="2000" b="1" u="sng" dirty="0" smtClean="0">
                <a:solidFill>
                  <a:schemeClr val="tx1"/>
                </a:solidFill>
              </a:rPr>
              <a:t>NEVER</a:t>
            </a:r>
            <a:r>
              <a:rPr lang="en-US" sz="2000" b="1" dirty="0" smtClean="0">
                <a:solidFill>
                  <a:schemeClr val="tx1"/>
                </a:solidFill>
              </a:rPr>
              <a:t> decomposes</a:t>
            </a:r>
            <a:endParaRPr lang="en-US" sz="6000" b="1" dirty="0">
              <a:solidFill>
                <a:schemeClr val="accent2">
                  <a:lumMod val="50000"/>
                </a:schemeClr>
              </a:solidFill>
            </a:endParaRPr>
          </a:p>
        </p:txBody>
      </p:sp>
      <p:pic>
        <p:nvPicPr>
          <p:cNvPr id="45060" name="Picture 4" descr="http://www.gd-wholesale.com/userimg/3391/3410i2/ziplock-bag-with-slider-amp-slide-zipper-bag-412.jpg"/>
          <p:cNvPicPr>
            <a:picLocks noChangeAspect="1" noChangeArrowheads="1"/>
          </p:cNvPicPr>
          <p:nvPr/>
        </p:nvPicPr>
        <p:blipFill>
          <a:blip r:embed="rId2" cstate="print"/>
          <a:srcRect/>
          <a:stretch>
            <a:fillRect/>
          </a:stretch>
        </p:blipFill>
        <p:spPr bwMode="auto">
          <a:xfrm>
            <a:off x="1523999" y="1905000"/>
            <a:ext cx="5949089" cy="44672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anolohome.com/wordpress/wp-content/uploads/2008/11/plastic_silverware1.jpg"/>
          <p:cNvPicPr>
            <a:picLocks noChangeAspect="1" noChangeArrowheads="1"/>
          </p:cNvPicPr>
          <p:nvPr/>
        </p:nvPicPr>
        <p:blipFill>
          <a:blip r:embed="rId2" cstate="print"/>
          <a:srcRect/>
          <a:stretch>
            <a:fillRect/>
          </a:stretch>
        </p:blipFill>
        <p:spPr bwMode="auto">
          <a:xfrm>
            <a:off x="609600" y="304800"/>
            <a:ext cx="8229600" cy="62579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chemeClr val="accent2">
                    <a:lumMod val="50000"/>
                  </a:schemeClr>
                </a:solidFill>
              </a:rPr>
              <a:t>UNLIKELY</a:t>
            </a:r>
            <a:br>
              <a:rPr lang="en-US" sz="6000" b="1" dirty="0" smtClean="0">
                <a:solidFill>
                  <a:schemeClr val="accent2">
                    <a:lumMod val="50000"/>
                  </a:schemeClr>
                </a:solidFill>
              </a:rPr>
            </a:br>
            <a:r>
              <a:rPr lang="en-US" sz="2000" b="1" dirty="0" smtClean="0">
                <a:solidFill>
                  <a:schemeClr val="tx1"/>
                </a:solidFill>
              </a:rPr>
              <a:t>plastic </a:t>
            </a:r>
            <a:r>
              <a:rPr lang="en-US" sz="2000" b="1" u="sng" dirty="0" smtClean="0">
                <a:solidFill>
                  <a:schemeClr val="tx1"/>
                </a:solidFill>
              </a:rPr>
              <a:t>NEVER</a:t>
            </a:r>
            <a:r>
              <a:rPr lang="en-US" sz="2000" b="1" dirty="0" smtClean="0">
                <a:solidFill>
                  <a:schemeClr val="tx1"/>
                </a:solidFill>
              </a:rPr>
              <a:t> decomposes</a:t>
            </a:r>
            <a:endParaRPr lang="en-US" sz="6000" b="1" dirty="0">
              <a:solidFill>
                <a:schemeClr val="accent2">
                  <a:lumMod val="50000"/>
                </a:schemeClr>
              </a:solidFill>
            </a:endParaRPr>
          </a:p>
        </p:txBody>
      </p:sp>
      <p:pic>
        <p:nvPicPr>
          <p:cNvPr id="46082" name="Picture 2" descr="http://manolohome.com/wordpress/wp-content/uploads/2008/11/plastic_silverware1.jpg"/>
          <p:cNvPicPr>
            <a:picLocks noChangeAspect="1" noChangeArrowheads="1"/>
          </p:cNvPicPr>
          <p:nvPr/>
        </p:nvPicPr>
        <p:blipFill>
          <a:blip r:embed="rId2" cstate="print"/>
          <a:srcRect/>
          <a:stretch>
            <a:fillRect/>
          </a:stretch>
        </p:blipFill>
        <p:spPr bwMode="auto">
          <a:xfrm>
            <a:off x="2133600" y="1600200"/>
            <a:ext cx="4762500" cy="4962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epressionglassstore.com/members/1604234/uploaded/westmoreland_glass_3.jpg"/>
          <p:cNvPicPr>
            <a:picLocks noChangeAspect="1" noChangeArrowheads="1"/>
          </p:cNvPicPr>
          <p:nvPr/>
        </p:nvPicPr>
        <p:blipFill>
          <a:blip r:embed="rId2" cstate="print"/>
          <a:srcRect/>
          <a:stretch>
            <a:fillRect/>
          </a:stretch>
        </p:blipFill>
        <p:spPr bwMode="auto">
          <a:xfrm>
            <a:off x="1676400" y="457200"/>
            <a:ext cx="5486400" cy="62769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rgbClr val="FF0000"/>
                </a:solidFill>
              </a:rPr>
              <a:t>LIKELY</a:t>
            </a:r>
            <a:br>
              <a:rPr lang="en-US" sz="6000" b="1" dirty="0" smtClean="0">
                <a:solidFill>
                  <a:srgbClr val="FF0000"/>
                </a:solidFill>
              </a:rPr>
            </a:br>
            <a:r>
              <a:rPr lang="en-US" sz="2000" b="1" dirty="0" smtClean="0">
                <a:solidFill>
                  <a:schemeClr val="tx1"/>
                </a:solidFill>
              </a:rPr>
              <a:t>Sand is a natural product of glass….eventually glass will decompose although it will take thousands of years</a:t>
            </a:r>
            <a:endParaRPr lang="en-US" sz="6000" b="1" dirty="0">
              <a:solidFill>
                <a:srgbClr val="FF0000"/>
              </a:solidFill>
            </a:endParaRPr>
          </a:p>
        </p:txBody>
      </p:sp>
      <p:pic>
        <p:nvPicPr>
          <p:cNvPr id="47106" name="Picture 2" descr="http://www.depressionglassstore.com/members/1604234/uploaded/westmoreland_glass_3.jpg"/>
          <p:cNvPicPr>
            <a:picLocks noChangeAspect="1" noChangeArrowheads="1"/>
          </p:cNvPicPr>
          <p:nvPr/>
        </p:nvPicPr>
        <p:blipFill>
          <a:blip r:embed="rId3" cstate="print"/>
          <a:srcRect/>
          <a:stretch>
            <a:fillRect/>
          </a:stretch>
        </p:blipFill>
        <p:spPr bwMode="auto">
          <a:xfrm>
            <a:off x="1676400" y="2057400"/>
            <a:ext cx="5316131" cy="467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owstuffworks.files.wordpress.com/2009/03/chewed-gum.jpg"/>
          <p:cNvPicPr>
            <a:picLocks noChangeAspect="1" noChangeArrowheads="1"/>
          </p:cNvPicPr>
          <p:nvPr/>
        </p:nvPicPr>
        <p:blipFill>
          <a:blip r:embed="rId2" cstate="print"/>
          <a:srcRect/>
          <a:stretch>
            <a:fillRect/>
          </a:stretch>
        </p:blipFill>
        <p:spPr bwMode="auto">
          <a:xfrm>
            <a:off x="1066800" y="304800"/>
            <a:ext cx="6934200" cy="63246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chemeClr val="accent2">
                    <a:lumMod val="50000"/>
                  </a:schemeClr>
                </a:solidFill>
              </a:rPr>
              <a:t>UNLIKELY</a:t>
            </a:r>
            <a:br>
              <a:rPr lang="en-US" sz="6000" b="1" dirty="0" smtClean="0">
                <a:solidFill>
                  <a:schemeClr val="accent2">
                    <a:lumMod val="50000"/>
                  </a:schemeClr>
                </a:solidFill>
              </a:rPr>
            </a:br>
            <a:r>
              <a:rPr lang="en-US" sz="2000" b="1" dirty="0" smtClean="0">
                <a:solidFill>
                  <a:schemeClr val="tx1"/>
                </a:solidFill>
              </a:rPr>
              <a:t>gum </a:t>
            </a:r>
            <a:r>
              <a:rPr lang="en-US" sz="2000" b="1" u="sng" dirty="0" smtClean="0">
                <a:solidFill>
                  <a:schemeClr val="tx1"/>
                </a:solidFill>
              </a:rPr>
              <a:t>NEVER</a:t>
            </a:r>
            <a:r>
              <a:rPr lang="en-US" sz="2000" b="1" dirty="0" smtClean="0">
                <a:solidFill>
                  <a:schemeClr val="tx1"/>
                </a:solidFill>
              </a:rPr>
              <a:t> decomposes</a:t>
            </a:r>
            <a:endParaRPr lang="en-US" sz="6000" b="1" dirty="0">
              <a:solidFill>
                <a:schemeClr val="accent2">
                  <a:lumMod val="50000"/>
                </a:schemeClr>
              </a:solidFill>
            </a:endParaRPr>
          </a:p>
        </p:txBody>
      </p:sp>
      <p:pic>
        <p:nvPicPr>
          <p:cNvPr id="48130" name="Picture 2" descr="http://howstuffworks.files.wordpress.com/2009/03/chewed-gum.jpg"/>
          <p:cNvPicPr>
            <a:picLocks noChangeAspect="1" noChangeArrowheads="1"/>
          </p:cNvPicPr>
          <p:nvPr/>
        </p:nvPicPr>
        <p:blipFill>
          <a:blip r:embed="rId2" cstate="print"/>
          <a:srcRect/>
          <a:stretch>
            <a:fillRect/>
          </a:stretch>
        </p:blipFill>
        <p:spPr bwMode="auto">
          <a:xfrm>
            <a:off x="1066800" y="1600200"/>
            <a:ext cx="6934200" cy="5029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johnnaknowsgoodfood.com/wp-content/uploads/2010/09/tfh_02_600-300x225.jpg"/>
          <p:cNvPicPr>
            <a:picLocks noChangeAspect="1" noChangeArrowheads="1"/>
          </p:cNvPicPr>
          <p:nvPr/>
        </p:nvPicPr>
        <p:blipFill>
          <a:blip r:embed="rId2" cstate="print"/>
          <a:srcRect/>
          <a:stretch>
            <a:fillRect/>
          </a:stretch>
        </p:blipFill>
        <p:spPr bwMode="auto">
          <a:xfrm>
            <a:off x="914400" y="304800"/>
            <a:ext cx="7391400" cy="61055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chemeClr val="accent2">
                    <a:lumMod val="50000"/>
                  </a:schemeClr>
                </a:solidFill>
              </a:rPr>
              <a:t>UNLIKELY</a:t>
            </a:r>
            <a:br>
              <a:rPr lang="en-US" sz="6000" b="1" dirty="0" smtClean="0">
                <a:solidFill>
                  <a:schemeClr val="accent2">
                    <a:lumMod val="50000"/>
                  </a:schemeClr>
                </a:solidFill>
              </a:rPr>
            </a:br>
            <a:r>
              <a:rPr lang="en-US" sz="2000" b="1" dirty="0" smtClean="0">
                <a:solidFill>
                  <a:schemeClr val="tx1"/>
                </a:solidFill>
              </a:rPr>
              <a:t>Styrofoam </a:t>
            </a:r>
            <a:r>
              <a:rPr lang="en-US" sz="2000" b="1" u="sng" dirty="0" smtClean="0">
                <a:solidFill>
                  <a:schemeClr val="tx1"/>
                </a:solidFill>
              </a:rPr>
              <a:t>NEVER</a:t>
            </a:r>
            <a:r>
              <a:rPr lang="en-US" sz="2000" b="1" dirty="0" smtClean="0">
                <a:solidFill>
                  <a:schemeClr val="tx1"/>
                </a:solidFill>
              </a:rPr>
              <a:t> decomposes</a:t>
            </a:r>
            <a:endParaRPr lang="en-US" sz="6000" b="1" dirty="0">
              <a:solidFill>
                <a:schemeClr val="accent2">
                  <a:lumMod val="50000"/>
                </a:schemeClr>
              </a:solidFill>
            </a:endParaRPr>
          </a:p>
        </p:txBody>
      </p:sp>
      <p:pic>
        <p:nvPicPr>
          <p:cNvPr id="49154" name="Picture 2" descr="http://johnnaknowsgoodfood.com/wp-content/uploads/2010/09/tfh_02_600-300x225.jpg"/>
          <p:cNvPicPr>
            <a:picLocks noChangeAspect="1" noChangeArrowheads="1"/>
          </p:cNvPicPr>
          <p:nvPr/>
        </p:nvPicPr>
        <p:blipFill>
          <a:blip r:embed="rId2" cstate="print"/>
          <a:srcRect/>
          <a:stretch>
            <a:fillRect/>
          </a:stretch>
        </p:blipFill>
        <p:spPr bwMode="auto">
          <a:xfrm>
            <a:off x="1143000" y="1905000"/>
            <a:ext cx="6007100" cy="4505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457200"/>
            <a:ext cx="4706151" cy="584775"/>
          </a:xfrm>
          <a:prstGeom prst="rect">
            <a:avLst/>
          </a:prstGeom>
        </p:spPr>
        <p:txBody>
          <a:bodyPr wrap="square">
            <a:spAutoFit/>
          </a:bodyPr>
          <a:lstStyle/>
          <a:p>
            <a:pPr algn="r"/>
            <a:r>
              <a:rPr lang="en-US" sz="3200" b="1" i="1" u="sng" dirty="0" smtClean="0"/>
              <a:t>WHAT IS LITTERING??</a:t>
            </a:r>
            <a:endParaRPr lang="en-US" sz="3200" dirty="0"/>
          </a:p>
        </p:txBody>
      </p:sp>
      <p:sp>
        <p:nvSpPr>
          <p:cNvPr id="3" name="Rectangle 2"/>
          <p:cNvSpPr/>
          <p:nvPr/>
        </p:nvSpPr>
        <p:spPr>
          <a:xfrm>
            <a:off x="609600" y="1166843"/>
            <a:ext cx="8001000" cy="5632311"/>
          </a:xfrm>
          <a:prstGeom prst="rect">
            <a:avLst/>
          </a:prstGeom>
        </p:spPr>
        <p:txBody>
          <a:bodyPr wrap="square">
            <a:spAutoFit/>
          </a:bodyPr>
          <a:lstStyle/>
          <a:p>
            <a:r>
              <a:rPr lang="en-US" sz="2400" dirty="0" smtClean="0"/>
              <a:t>Littering is throwing away garbage in public or other improper places other than trash cans or other areas for it’s right </a:t>
            </a:r>
            <a:r>
              <a:rPr lang="en-US" sz="2400" b="1" i="1" dirty="0" smtClean="0"/>
              <a:t>disposal</a:t>
            </a:r>
            <a:r>
              <a:rPr lang="en-US" sz="2400" dirty="0" smtClean="0"/>
              <a:t>.</a:t>
            </a:r>
          </a:p>
          <a:p>
            <a:endParaRPr lang="en-US" sz="2400" dirty="0" smtClean="0"/>
          </a:p>
          <a:p>
            <a:r>
              <a:rPr lang="en-US" sz="2400" dirty="0" smtClean="0"/>
              <a:t>As </a:t>
            </a:r>
            <a:r>
              <a:rPr lang="en-US" sz="2400" b="1" dirty="0" smtClean="0"/>
              <a:t>public policy analysts</a:t>
            </a:r>
            <a:r>
              <a:rPr lang="en-US" sz="2400" dirty="0" smtClean="0"/>
              <a:t>, who also live in an </a:t>
            </a:r>
            <a:r>
              <a:rPr lang="en-US" sz="2400" b="1" u="sng" dirty="0" smtClean="0"/>
              <a:t>urban</a:t>
            </a:r>
            <a:r>
              <a:rPr lang="en-US" sz="2400" dirty="0" smtClean="0"/>
              <a:t> </a:t>
            </a:r>
            <a:r>
              <a:rPr lang="en-US" sz="2400" b="1" i="1" dirty="0" smtClean="0"/>
              <a:t>environment</a:t>
            </a:r>
            <a:r>
              <a:rPr lang="en-US" sz="2400" dirty="0" smtClean="0"/>
              <a:t>, you’ve identified this issue as one that you’d like to find a solution to. But before you go further, being able to define exactly what littering does, will help  to better understand the issue that you’re investigating. This short presentation will help you discover more about the effects of littering by teaching  about how items that people throw away, can affect our natural environment in the communities where we live.</a:t>
            </a:r>
          </a:p>
          <a:p>
            <a:endParaRPr lang="en-US" sz="2400" dirty="0" smtClean="0"/>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aznps.com/images/t-shirt-datura.jpg"/>
          <p:cNvPicPr>
            <a:picLocks noChangeAspect="1" noChangeArrowheads="1"/>
          </p:cNvPicPr>
          <p:nvPr/>
        </p:nvPicPr>
        <p:blipFill>
          <a:blip r:embed="rId2" cstate="print"/>
          <a:srcRect/>
          <a:stretch>
            <a:fillRect/>
          </a:stretch>
        </p:blipFill>
        <p:spPr bwMode="auto">
          <a:xfrm>
            <a:off x="1981200" y="381000"/>
            <a:ext cx="5080016" cy="60769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solidFill>
                  <a:srgbClr val="FF0000"/>
                </a:solidFill>
              </a:rPr>
              <a:t>LIKELY</a:t>
            </a:r>
            <a:br>
              <a:rPr lang="en-US" sz="6000" b="1" dirty="0" smtClean="0">
                <a:solidFill>
                  <a:srgbClr val="FF0000"/>
                </a:solidFill>
              </a:rPr>
            </a:br>
            <a:r>
              <a:rPr lang="en-US" sz="2000" b="1" dirty="0" smtClean="0">
                <a:solidFill>
                  <a:schemeClr val="tx1"/>
                </a:solidFill>
              </a:rPr>
              <a:t>clothing is made from the cotton plant</a:t>
            </a:r>
            <a:endParaRPr lang="en-US" sz="6000" b="1" dirty="0">
              <a:solidFill>
                <a:srgbClr val="FF0000"/>
              </a:solidFill>
            </a:endParaRPr>
          </a:p>
        </p:txBody>
      </p:sp>
      <p:pic>
        <p:nvPicPr>
          <p:cNvPr id="50178" name="Picture 2" descr="http://www.aznps.com/images/t-shirt-datura.jpg"/>
          <p:cNvPicPr>
            <a:picLocks noChangeAspect="1" noChangeArrowheads="1"/>
          </p:cNvPicPr>
          <p:nvPr/>
        </p:nvPicPr>
        <p:blipFill>
          <a:blip r:embed="rId2" cstate="print"/>
          <a:srcRect/>
          <a:stretch>
            <a:fillRect/>
          </a:stretch>
        </p:blipFill>
        <p:spPr bwMode="auto">
          <a:xfrm>
            <a:off x="1981200" y="1905000"/>
            <a:ext cx="5080016" cy="4552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b="1" dirty="0" smtClean="0">
                <a:solidFill>
                  <a:schemeClr val="tx1"/>
                </a:solidFill>
              </a:rPr>
              <a:t>If so many things decompose is it okay to litter??</a:t>
            </a:r>
            <a:endParaRPr lang="en-US" sz="3600" b="1" dirty="0">
              <a:solidFill>
                <a:schemeClr val="tx1"/>
              </a:solidFill>
            </a:endParaRPr>
          </a:p>
        </p:txBody>
      </p:sp>
      <p:sp>
        <p:nvSpPr>
          <p:cNvPr id="4" name="Content Placeholder 3"/>
          <p:cNvSpPr>
            <a:spLocks noGrp="1"/>
          </p:cNvSpPr>
          <p:nvPr>
            <p:ph sz="quarter" idx="1"/>
          </p:nvPr>
        </p:nvSpPr>
        <p:spPr/>
        <p:txBody>
          <a:bodyPr>
            <a:normAutofit/>
          </a:bodyPr>
          <a:lstStyle/>
          <a:p>
            <a:r>
              <a:rPr lang="en-US" sz="6000" b="1" dirty="0" smtClean="0"/>
              <a:t>NO!</a:t>
            </a:r>
          </a:p>
          <a:p>
            <a:r>
              <a:rPr lang="en-US" sz="1800" b="1" dirty="0" smtClean="0"/>
              <a:t>Although products such as newspapers, clothing, glass, cardboard, and nails are </a:t>
            </a:r>
            <a:r>
              <a:rPr lang="en-US" sz="1800" b="1" dirty="0" smtClean="0">
                <a:solidFill>
                  <a:srgbClr val="FF0000"/>
                </a:solidFill>
              </a:rPr>
              <a:t>LIKLEY </a:t>
            </a:r>
            <a:r>
              <a:rPr lang="en-US" sz="1800" b="1" dirty="0" smtClean="0">
                <a:solidFill>
                  <a:schemeClr val="tx1">
                    <a:lumMod val="95000"/>
                    <a:lumOff val="5000"/>
                  </a:schemeClr>
                </a:solidFill>
              </a:rPr>
              <a:t>to decompose it can take thousands of years to break down and become soil</a:t>
            </a:r>
            <a:r>
              <a:rPr lang="en-US" sz="2800" b="1" dirty="0" smtClean="0">
                <a:solidFill>
                  <a:schemeClr val="tx1">
                    <a:lumMod val="95000"/>
                    <a:lumOff val="5000"/>
                  </a:schemeClr>
                </a:solidFill>
              </a:rPr>
              <a:t>!</a:t>
            </a:r>
          </a:p>
          <a:p>
            <a:r>
              <a:rPr lang="en-US" sz="3600" b="1" dirty="0" smtClean="0">
                <a:solidFill>
                  <a:schemeClr val="tx1">
                    <a:lumMod val="95000"/>
                    <a:lumOff val="5000"/>
                  </a:schemeClr>
                </a:solidFill>
              </a:rPr>
              <a:t>Reduce, Reuse, Recycle…or</a:t>
            </a:r>
          </a:p>
        </p:txBody>
      </p:sp>
      <p:pic>
        <p:nvPicPr>
          <p:cNvPr id="1026" name="Picture 2" descr="http://keetsa.com/blog/wp-content/uploads/2007/07/recycle.gif"/>
          <p:cNvPicPr>
            <a:picLocks noChangeAspect="1" noChangeArrowheads="1"/>
          </p:cNvPicPr>
          <p:nvPr/>
        </p:nvPicPr>
        <p:blipFill>
          <a:blip r:embed="rId3" cstate="print"/>
          <a:srcRect/>
          <a:stretch>
            <a:fillRect/>
          </a:stretch>
        </p:blipFill>
        <p:spPr bwMode="auto">
          <a:xfrm>
            <a:off x="6858000" y="914400"/>
            <a:ext cx="1798489" cy="1695451"/>
          </a:xfrm>
          <a:prstGeom prst="rect">
            <a:avLst/>
          </a:prstGeom>
          <a:noFill/>
        </p:spPr>
      </p:pic>
      <p:pic>
        <p:nvPicPr>
          <p:cNvPr id="1028" name="Picture 4" descr="http://www.homemakers.com/blog/ecologic/files/2010/04/litter_scape1-400x300.jpg"/>
          <p:cNvPicPr>
            <a:picLocks noChangeAspect="1" noChangeArrowheads="1"/>
          </p:cNvPicPr>
          <p:nvPr/>
        </p:nvPicPr>
        <p:blipFill>
          <a:blip r:embed="rId4" cstate="print"/>
          <a:srcRect/>
          <a:stretch>
            <a:fillRect/>
          </a:stretch>
        </p:blipFill>
        <p:spPr bwMode="auto">
          <a:xfrm>
            <a:off x="304800" y="4572000"/>
            <a:ext cx="2438400" cy="1828800"/>
          </a:xfrm>
          <a:prstGeom prst="rect">
            <a:avLst/>
          </a:prstGeom>
          <a:noFill/>
        </p:spPr>
      </p:pic>
      <p:pic>
        <p:nvPicPr>
          <p:cNvPr id="1030" name="Picture 6" descr="http://www.greenecoservices.com/wp-content/uploads/2011/02/North-Carolina-Beach-Vacations-365-714036.jpg"/>
          <p:cNvPicPr>
            <a:picLocks noChangeAspect="1" noChangeArrowheads="1"/>
          </p:cNvPicPr>
          <p:nvPr/>
        </p:nvPicPr>
        <p:blipFill>
          <a:blip r:embed="rId5" cstate="print"/>
          <a:srcRect/>
          <a:stretch>
            <a:fillRect/>
          </a:stretch>
        </p:blipFill>
        <p:spPr bwMode="auto">
          <a:xfrm>
            <a:off x="2895600" y="4343400"/>
            <a:ext cx="2844800" cy="2133601"/>
          </a:xfrm>
          <a:prstGeom prst="rect">
            <a:avLst/>
          </a:prstGeom>
          <a:noFill/>
        </p:spPr>
      </p:pic>
      <p:pic>
        <p:nvPicPr>
          <p:cNvPr id="1032" name="Picture 8" descr="http://image.shutterstock.com/display_pic_with_logo/310291/310291,1242402397,1/stock-photo-garbage-at-a-rubbish-dump-in-a-landfill-site-with-a-green-residential-backdrop-30291256.jpg"/>
          <p:cNvPicPr>
            <a:picLocks noChangeAspect="1" noChangeArrowheads="1"/>
          </p:cNvPicPr>
          <p:nvPr/>
        </p:nvPicPr>
        <p:blipFill>
          <a:blip r:embed="rId6" cstate="print"/>
          <a:srcRect/>
          <a:stretch>
            <a:fillRect/>
          </a:stretch>
        </p:blipFill>
        <p:spPr bwMode="auto">
          <a:xfrm>
            <a:off x="5867400" y="4495800"/>
            <a:ext cx="2837076" cy="20111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edge">
                                      <p:cBhvr>
                                        <p:cTn id="22" dur="2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wedge">
                                      <p:cBhvr>
                                        <p:cTn id="27" dur="20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wedge">
                                      <p:cBhvr>
                                        <p:cTn id="32"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2133600"/>
          </a:xfrm>
        </p:spPr>
        <p:txBody>
          <a:bodyPr>
            <a:normAutofit fontScale="90000"/>
          </a:bodyPr>
          <a:lstStyle/>
          <a:p>
            <a:pPr algn="ctr"/>
            <a:r>
              <a:rPr lang="en-US" sz="2800" b="1" u="sng" dirty="0" smtClean="0">
                <a:latin typeface="Comic Sans MS" panose="030F0702030302020204" pitchFamily="66" charset="0"/>
              </a:rPr>
              <a:t/>
            </a:r>
            <a:br>
              <a:rPr lang="en-US" sz="2800" b="1" u="sng" dirty="0" smtClean="0">
                <a:latin typeface="Comic Sans MS" panose="030F0702030302020204" pitchFamily="66" charset="0"/>
              </a:rPr>
            </a:br>
            <a:r>
              <a:rPr lang="en-US" sz="2800" b="1" u="sng" dirty="0">
                <a:latin typeface="Comic Sans MS" panose="030F0702030302020204" pitchFamily="66" charset="0"/>
              </a:rPr>
              <a:t/>
            </a:r>
            <a:br>
              <a:rPr lang="en-US" sz="2800" b="1" u="sng" dirty="0">
                <a:latin typeface="Comic Sans MS" panose="030F0702030302020204" pitchFamily="66" charset="0"/>
              </a:rPr>
            </a:br>
            <a:r>
              <a:rPr lang="en-US" sz="2800" b="1" u="sng" dirty="0" smtClean="0">
                <a:latin typeface="Comic Sans MS" panose="030F0702030302020204" pitchFamily="66" charset="0"/>
              </a:rPr>
              <a:t/>
            </a:r>
            <a:br>
              <a:rPr lang="en-US" sz="2800" b="1" u="sng" dirty="0" smtClean="0">
                <a:latin typeface="Comic Sans MS" panose="030F0702030302020204" pitchFamily="66" charset="0"/>
              </a:rPr>
            </a:br>
            <a:r>
              <a:rPr lang="en-US" sz="2800" b="1" u="sng" dirty="0">
                <a:latin typeface="Comic Sans MS" panose="030F0702030302020204" pitchFamily="66" charset="0"/>
              </a:rPr>
              <a:t/>
            </a:r>
            <a:br>
              <a:rPr lang="en-US" sz="2800" b="1" u="sng" dirty="0">
                <a:latin typeface="Comic Sans MS" panose="030F0702030302020204" pitchFamily="66" charset="0"/>
              </a:rPr>
            </a:br>
            <a:r>
              <a:rPr lang="en-US" sz="2800" b="1" u="sng" dirty="0" smtClean="0">
                <a:latin typeface="Comic Sans MS" panose="030F0702030302020204" pitchFamily="66" charset="0"/>
              </a:rPr>
              <a:t>SOURCES</a:t>
            </a:r>
            <a:br>
              <a:rPr lang="en-US" sz="2800" b="1" u="sng" dirty="0" smtClean="0">
                <a:latin typeface="Comic Sans MS" panose="030F0702030302020204" pitchFamily="66" charset="0"/>
              </a:rPr>
            </a:br>
            <a:r>
              <a:rPr lang="en-US" sz="2800" dirty="0" smtClean="0">
                <a:latin typeface="Comic Sans MS" panose="030F0702030302020204" pitchFamily="66" charset="0"/>
                <a:hlinkClick r:id="rId2"/>
              </a:rPr>
              <a:t>http://</a:t>
            </a:r>
            <a:r>
              <a:rPr lang="en-US" sz="2800" dirty="0" smtClean="0">
                <a:latin typeface="Comic Sans MS" panose="030F0702030302020204" pitchFamily="66" charset="0"/>
                <a:hlinkClick r:id="rId2"/>
              </a:rPr>
              <a:t>www.mothernatured.com</a:t>
            </a: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endParaRPr lang="en-US" sz="2800" b="1" u="sng" dirty="0">
              <a:latin typeface="Comic Sans MS" panose="030F0702030302020204" pitchFamily="66" charset="0"/>
            </a:endParaRPr>
          </a:p>
        </p:txBody>
      </p:sp>
    </p:spTree>
    <p:extLst>
      <p:ext uri="{BB962C8B-B14F-4D97-AF65-F5344CB8AC3E}">
        <p14:creationId xmlns:p14="http://schemas.microsoft.com/office/powerpoint/2010/main" xmlns="" val="2779220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5562600"/>
          </a:xfrm>
        </p:spPr>
        <p:txBody>
          <a:bodyPr>
            <a:normAutofit fontScale="90000"/>
          </a:bodyPr>
          <a:lstStyle/>
          <a:p>
            <a:pPr algn="ct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b="1" dirty="0" smtClean="0"/>
              <a:t/>
            </a:r>
            <a:br>
              <a:rPr lang="en-US" b="1" dirty="0" smtClean="0"/>
            </a:br>
            <a:r>
              <a:rPr lang="en-US" b="1" dirty="0" smtClean="0"/>
              <a:t> </a:t>
            </a:r>
            <a:r>
              <a:rPr lang="en-US" dirty="0" smtClean="0"/>
              <a:t/>
            </a:r>
            <a:br>
              <a:rPr lang="en-US" dirty="0" smtClean="0"/>
            </a:br>
            <a:r>
              <a:rPr lang="en-US" sz="1100" b="1" dirty="0" smtClean="0"/>
              <a:t/>
            </a:r>
            <a:br>
              <a:rPr lang="en-US" sz="1100" b="1" dirty="0" smtClean="0"/>
            </a:br>
            <a:r>
              <a:rPr lang="en-US" sz="1100" b="1" dirty="0" smtClean="0"/>
              <a:t/>
            </a:r>
            <a:br>
              <a:rPr lang="en-US" sz="1100" b="1" dirty="0" smtClean="0"/>
            </a:br>
            <a:r>
              <a:rPr lang="en-US" sz="1100" b="1" dirty="0" smtClean="0"/>
              <a:t/>
            </a:r>
            <a:br>
              <a:rPr lang="en-US" sz="1100" b="1" dirty="0" smtClean="0"/>
            </a:br>
            <a:r>
              <a:rPr lang="en-US" sz="1100" b="1" dirty="0" smtClean="0"/>
              <a:t/>
            </a:r>
            <a:br>
              <a:rPr lang="en-US" sz="1100" b="1" dirty="0" smtClean="0"/>
            </a:br>
            <a:r>
              <a:rPr lang="en-US" sz="1300" b="1" dirty="0" smtClean="0"/>
              <a:t/>
            </a:r>
            <a:br>
              <a:rPr lang="en-US" sz="1300" b="1" dirty="0" smtClean="0"/>
            </a:br>
            <a:r>
              <a:rPr lang="en-US" sz="1300" b="1" dirty="0" smtClean="0"/>
              <a:t> Defining the Social Problem</a:t>
            </a:r>
            <a:r>
              <a:rPr lang="en-US" sz="3600" dirty="0" smtClean="0"/>
              <a:t/>
            </a:r>
            <a:br>
              <a:rPr lang="en-US" sz="3600" dirty="0" smtClean="0"/>
            </a:br>
            <a:r>
              <a:rPr lang="en-US" sz="1300" b="1" dirty="0" smtClean="0"/>
              <a:t>Date: March 5, 2017 Group Members: </a:t>
            </a:r>
            <a:r>
              <a:rPr lang="en-US" sz="1300" b="1" dirty="0" err="1" smtClean="0"/>
              <a:t>Nassa</a:t>
            </a:r>
            <a:r>
              <a:rPr lang="en-US" sz="1300" b="1" dirty="0" smtClean="0"/>
              <a:t> K., </a:t>
            </a:r>
            <a:r>
              <a:rPr lang="en-US" sz="1300" b="1" dirty="0" err="1" smtClean="0"/>
              <a:t>Tyquan</a:t>
            </a:r>
            <a:r>
              <a:rPr lang="en-US" sz="1300" b="1" dirty="0" smtClean="0"/>
              <a:t> J., Ricky W., </a:t>
            </a:r>
            <a:r>
              <a:rPr lang="en-US" sz="1300" b="1" dirty="0" err="1" smtClean="0"/>
              <a:t>Nataly</a:t>
            </a:r>
            <a:r>
              <a:rPr lang="en-US" sz="1300" b="1" dirty="0" smtClean="0"/>
              <a:t> M., </a:t>
            </a:r>
            <a:r>
              <a:rPr lang="en-US" sz="1300" b="1" dirty="0" err="1" smtClean="0"/>
              <a:t>Ariana</a:t>
            </a:r>
            <a:r>
              <a:rPr lang="en-US" sz="1300" b="1" dirty="0" smtClean="0"/>
              <a:t> C. </a:t>
            </a:r>
            <a:r>
              <a:rPr lang="en-US" sz="1300" b="1" dirty="0" err="1" smtClean="0"/>
              <a:t>Mouhammadou</a:t>
            </a:r>
            <a:r>
              <a:rPr lang="en-US" sz="1300" b="1" dirty="0" smtClean="0"/>
              <a:t> D., Nicolas B., </a:t>
            </a:r>
            <a:r>
              <a:rPr lang="en-US" sz="1300" b="1" dirty="0" err="1" smtClean="0"/>
              <a:t>Jessiah</a:t>
            </a:r>
            <a:r>
              <a:rPr lang="en-US" sz="1300" b="1" dirty="0" smtClean="0"/>
              <a:t> H., </a:t>
            </a:r>
            <a:r>
              <a:rPr lang="en-US" sz="1300" b="1" dirty="0" err="1" smtClean="0"/>
              <a:t>Jaquan</a:t>
            </a:r>
            <a:r>
              <a:rPr lang="en-US" sz="1300" b="1" dirty="0" smtClean="0"/>
              <a:t> M.</a:t>
            </a:r>
            <a:br>
              <a:rPr lang="en-US" sz="1300" b="1" dirty="0" smtClean="0"/>
            </a:br>
            <a:r>
              <a:rPr lang="en-US" sz="1300" b="1" dirty="0" smtClean="0"/>
              <a:t/>
            </a:r>
            <a:br>
              <a:rPr lang="en-US" sz="1300" b="1" dirty="0" smtClean="0"/>
            </a:br>
            <a:r>
              <a:rPr lang="en-US" sz="1300" b="1" dirty="0" smtClean="0"/>
              <a:t>Our group identified urban littering as the social problem they’d like to investigate and learn more about. They chose this issue among a pool of other </a:t>
            </a:r>
            <a:r>
              <a:rPr lang="en-US" sz="1300" b="1" dirty="0" err="1" smtClean="0"/>
              <a:t>probems</a:t>
            </a:r>
            <a:r>
              <a:rPr lang="en-US" sz="1300" b="1" dirty="0" smtClean="0"/>
              <a:t> because it’s something they often experience, don’t feel good about it and </a:t>
            </a:r>
            <a:r>
              <a:rPr lang="en-US" sz="1300" b="1" dirty="0" err="1" smtClean="0"/>
              <a:t>believ</a:t>
            </a:r>
            <a:r>
              <a:rPr lang="en-US" sz="1300" b="1" dirty="0" smtClean="0"/>
              <a:t> in their ability to be able to come up with a solution.</a:t>
            </a:r>
            <a:r>
              <a:rPr lang="en-US" sz="2000" dirty="0" smtClean="0"/>
              <a:t/>
            </a:r>
            <a:br>
              <a:rPr lang="en-US" sz="2000" dirty="0" smtClean="0"/>
            </a:br>
            <a:r>
              <a:rPr lang="en-US" sz="2000" b="1" i="1" u="sng" dirty="0" smtClean="0">
                <a:latin typeface="AR CENA" pitchFamily="2" charset="0"/>
              </a:rPr>
              <a:t>List at least three undesirable social conditions that result from this problem:</a:t>
            </a:r>
            <a:r>
              <a:rPr lang="en-US" sz="2000" i="1" u="sng" dirty="0" smtClean="0">
                <a:latin typeface="AR CENA" pitchFamily="2" charset="0"/>
              </a:rPr>
              <a:t/>
            </a:r>
            <a:br>
              <a:rPr lang="en-US" sz="2000" i="1" u="sng" dirty="0" smtClean="0">
                <a:latin typeface="AR CENA" pitchFamily="2" charset="0"/>
              </a:rPr>
            </a:br>
            <a:r>
              <a:rPr lang="en-US" sz="1300" dirty="0" smtClean="0"/>
              <a:t/>
            </a:r>
            <a:br>
              <a:rPr lang="en-US" sz="1300" dirty="0" smtClean="0"/>
            </a:br>
            <a:r>
              <a:rPr lang="en-US" sz="1300" dirty="0" smtClean="0"/>
              <a:t>1.</a:t>
            </a:r>
            <a:r>
              <a:rPr lang="en-US" sz="1300" b="1" dirty="0" smtClean="0"/>
              <a:t>Unattractive neighborhood</a:t>
            </a:r>
            <a:r>
              <a:rPr lang="en-US" sz="1300" dirty="0" smtClean="0"/>
              <a:t/>
            </a:r>
            <a:br>
              <a:rPr lang="en-US" sz="1300" dirty="0" smtClean="0"/>
            </a:br>
            <a:r>
              <a:rPr lang="en-US" sz="1300" dirty="0" smtClean="0"/>
              <a:t/>
            </a:r>
            <a:br>
              <a:rPr lang="en-US" sz="1300" dirty="0" smtClean="0"/>
            </a:br>
            <a:r>
              <a:rPr lang="en-US" sz="1300" dirty="0" smtClean="0"/>
              <a:t>2.</a:t>
            </a:r>
            <a:r>
              <a:rPr lang="en-US" sz="1300" b="1" dirty="0" smtClean="0"/>
              <a:t>Negative self-image connected with being residents of litter affected neighborhoods.</a:t>
            </a:r>
            <a:r>
              <a:rPr lang="en-US" sz="1300" dirty="0" smtClean="0"/>
              <a:t/>
            </a:r>
            <a:br>
              <a:rPr lang="en-US" sz="1300" dirty="0" smtClean="0"/>
            </a:br>
            <a:r>
              <a:rPr lang="en-US" sz="1300" dirty="0" smtClean="0"/>
              <a:t/>
            </a:r>
            <a:br>
              <a:rPr lang="en-US" sz="1300" dirty="0" smtClean="0"/>
            </a:br>
            <a:r>
              <a:rPr lang="en-US" sz="1300" dirty="0" smtClean="0"/>
              <a:t>3.</a:t>
            </a:r>
            <a:r>
              <a:rPr lang="en-US" sz="1300" b="1" dirty="0" smtClean="0"/>
              <a:t>Feeling of social limitations (comfortable community, play, etc.) because of  littered environments.</a:t>
            </a:r>
            <a:br>
              <a:rPr lang="en-US" sz="1300" b="1" dirty="0" smtClean="0"/>
            </a:br>
            <a:r>
              <a:rPr lang="en-US" sz="1300" b="1" dirty="0" smtClean="0"/>
              <a:t/>
            </a:r>
            <a:br>
              <a:rPr lang="en-US" sz="1300" b="1" dirty="0" smtClean="0"/>
            </a:br>
            <a:r>
              <a:rPr lang="en-US" sz="1300" b="1" u="sng" dirty="0" smtClean="0"/>
              <a:t>SUMMARY</a:t>
            </a:r>
            <a:r>
              <a:rPr lang="en-US" sz="1300" b="1" dirty="0" smtClean="0"/>
              <a:t/>
            </a:r>
            <a:br>
              <a:rPr lang="en-US" sz="1300" b="1" dirty="0" smtClean="0"/>
            </a:br>
            <a:r>
              <a:rPr lang="en-US" sz="1600" b="1" dirty="0" smtClean="0"/>
              <a:t>Inner-city (urban) communities suffer from excess littering due to a greater population sizes and a growing indifference to living in littered and cluttered environments. Community residents also have become too dependent on the NYC Sanitation Department to solve all their Littering issues.</a:t>
            </a:r>
            <a:r>
              <a:rPr lang="en-US" sz="3600" dirty="0" smtClean="0"/>
              <a:t/>
            </a:r>
            <a:br>
              <a:rPr lang="en-US" sz="3600" dirty="0" smtClean="0"/>
            </a:br>
            <a:r>
              <a:rPr lang="en-US" sz="4000" dirty="0" smtClean="0">
                <a:hlinkClick r:id="rId2"/>
              </a:rPr>
              <a:t> </a:t>
            </a:r>
            <a:r>
              <a:rPr lang="en-US" sz="2000" dirty="0" smtClean="0">
                <a:hlinkClick r:id="rId2"/>
              </a:rPr>
              <a:t>http://</a:t>
            </a:r>
            <a:r>
              <a:rPr lang="en-US" sz="2000" dirty="0" smtClean="0">
                <a:hlinkClick r:id="rId2"/>
              </a:rPr>
              <a:t>flippedtips.com/plegal/tips/select.html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DEFINE THE PROBLEM</a:t>
            </a:r>
            <a:endParaRPr lang="en-US" b="1" dirty="0"/>
          </a:p>
        </p:txBody>
      </p:sp>
      <p:sp>
        <p:nvSpPr>
          <p:cNvPr id="3" name="Content Placeholder 2"/>
          <p:cNvSpPr>
            <a:spLocks noGrp="1"/>
          </p:cNvSpPr>
          <p:nvPr>
            <p:ph sz="quarter" idx="1"/>
          </p:nvPr>
        </p:nvSpPr>
        <p:spPr/>
        <p:txBody>
          <a:bodyPr/>
          <a:lstStyle/>
          <a:p>
            <a:r>
              <a:rPr lang="en-US" dirty="0" smtClean="0"/>
              <a:t>We know that our urban communities have a big problem with people littering, but understanding what littering </a:t>
            </a:r>
            <a:r>
              <a:rPr lang="en-US" i="1" u="sng" dirty="0" smtClean="0"/>
              <a:t>actually does to our environment</a:t>
            </a:r>
            <a:r>
              <a:rPr lang="en-US" dirty="0" smtClean="0"/>
              <a:t>, makes us better learn why this issue is so important.</a:t>
            </a:r>
          </a:p>
          <a:p>
            <a:r>
              <a:rPr lang="en-US" dirty="0" smtClean="0"/>
              <a:t>While no type of littering is good for communities, there are two types, littering that can:</a:t>
            </a:r>
          </a:p>
          <a:p>
            <a:pPr marL="457200" indent="-457200">
              <a:buFont typeface="+mj-lt"/>
              <a:buAutoNum type="arabicPeriod"/>
            </a:pPr>
            <a:r>
              <a:rPr lang="en-US" dirty="0" smtClean="0"/>
              <a:t>Decompose naturally in nature over time</a:t>
            </a:r>
          </a:p>
          <a:p>
            <a:pPr marL="457200" indent="-457200">
              <a:buFont typeface="+mj-lt"/>
              <a:buAutoNum type="arabicPeriod"/>
            </a:pPr>
            <a:r>
              <a:rPr lang="en-US" dirty="0" smtClean="0"/>
              <a:t>Cannot decompose naturally in nature over time and can even harm natural </a:t>
            </a:r>
            <a:r>
              <a:rPr lang="en-US" dirty="0" smtClean="0"/>
              <a:t>environments</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696200" cy="6124754"/>
          </a:xfrm>
          <a:prstGeom prst="rect">
            <a:avLst/>
          </a:prstGeom>
        </p:spPr>
        <p:txBody>
          <a:bodyPr wrap="square">
            <a:spAutoFit/>
          </a:bodyPr>
          <a:lstStyle/>
          <a:p>
            <a:r>
              <a:rPr lang="en-US" sz="2800" dirty="0" smtClean="0"/>
              <a:t>Now, we will see the following slides of different things that sometimes people create litter of when they’re done with them. As we do, think about the following questions:</a:t>
            </a:r>
          </a:p>
          <a:p>
            <a:endParaRPr lang="en-US" sz="2800" dirty="0" smtClean="0"/>
          </a:p>
          <a:p>
            <a:pPr marL="457200" indent="-457200">
              <a:buFont typeface="Arial" pitchFamily="34" charset="0"/>
              <a:buChar char="•"/>
            </a:pPr>
            <a:r>
              <a:rPr lang="en-US" sz="2800" dirty="0" smtClean="0"/>
              <a:t>What makes these things either easier or harder to break-down (decompose), back into soil and water, once people have finished with them?</a:t>
            </a:r>
          </a:p>
          <a:p>
            <a:pPr marL="457200" indent="-457200">
              <a:buFont typeface="Arial" pitchFamily="34" charset="0"/>
              <a:buChar char="•"/>
            </a:pPr>
            <a:r>
              <a:rPr lang="en-US" sz="2800" dirty="0" smtClean="0"/>
              <a:t>Will these things be:</a:t>
            </a:r>
          </a:p>
          <a:p>
            <a:pPr marL="457200" indent="-457200">
              <a:buFont typeface="Arial" pitchFamily="34" charset="0"/>
              <a:buChar char="•"/>
            </a:pPr>
            <a:endParaRPr lang="en-US" sz="2800" dirty="0" smtClean="0"/>
          </a:p>
          <a:p>
            <a:pPr marL="457200" indent="-457200">
              <a:buNone/>
            </a:pPr>
            <a:r>
              <a:rPr lang="en-US" sz="2800" dirty="0" smtClean="0"/>
              <a:t>              </a:t>
            </a:r>
            <a:r>
              <a:rPr lang="en-US" sz="2800" dirty="0" smtClean="0">
                <a:latin typeface="Arial Black" pitchFamily="34" charset="0"/>
              </a:rPr>
              <a:t>LIKELY     or     UNLIKELY</a:t>
            </a:r>
          </a:p>
          <a:p>
            <a:pPr marL="457200" indent="-457200">
              <a:buNone/>
            </a:pPr>
            <a:r>
              <a:rPr lang="en-US" sz="2800" dirty="0" smtClean="0">
                <a:latin typeface="Arial Black" pitchFamily="34" charset="0"/>
              </a:rPr>
              <a:t>                             to </a:t>
            </a:r>
          </a:p>
          <a:p>
            <a:pPr marL="457200" indent="-457200">
              <a:buNone/>
            </a:pPr>
            <a:r>
              <a:rPr lang="en-US" sz="2800" dirty="0" smtClean="0">
                <a:latin typeface="Arial Black" pitchFamily="34" charset="0"/>
              </a:rPr>
              <a:t>			   DECOMPOSE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5400" u="sng" dirty="0" smtClean="0">
                <a:solidFill>
                  <a:schemeClr val="tx1">
                    <a:lumMod val="95000"/>
                    <a:lumOff val="5000"/>
                  </a:schemeClr>
                </a:solidFill>
              </a:rPr>
              <a:t>Decomposition of Litter</a:t>
            </a:r>
            <a:endParaRPr lang="en-US" sz="5400" u="sng" dirty="0">
              <a:solidFill>
                <a:schemeClr val="tx1">
                  <a:lumMod val="95000"/>
                  <a:lumOff val="5000"/>
                </a:schemeClr>
              </a:solidFill>
            </a:endParaRPr>
          </a:p>
        </p:txBody>
      </p:sp>
      <p:sp>
        <p:nvSpPr>
          <p:cNvPr id="3" name="Subtitle 2"/>
          <p:cNvSpPr>
            <a:spLocks noGrp="1"/>
          </p:cNvSpPr>
          <p:nvPr>
            <p:ph type="subTitle" idx="1"/>
          </p:nvPr>
        </p:nvSpPr>
        <p:spPr/>
        <p:txBody>
          <a:bodyPr>
            <a:normAutofit/>
          </a:bodyPr>
          <a:lstStyle/>
          <a:p>
            <a:pPr algn="ctr"/>
            <a:r>
              <a:rPr lang="en-US" sz="3600" dirty="0" smtClean="0">
                <a:solidFill>
                  <a:srgbClr val="FF0000"/>
                </a:solidFill>
              </a:rPr>
              <a:t>LIKELY </a:t>
            </a:r>
            <a:r>
              <a:rPr lang="en-US" sz="3600" dirty="0" smtClean="0">
                <a:solidFill>
                  <a:schemeClr val="tx1"/>
                </a:solidFill>
              </a:rPr>
              <a:t>or </a:t>
            </a:r>
            <a:r>
              <a:rPr lang="en-US" sz="3600" dirty="0" smtClean="0">
                <a:solidFill>
                  <a:schemeClr val="accent2">
                    <a:lumMod val="50000"/>
                  </a:schemeClr>
                </a:solidFill>
              </a:rPr>
              <a:t>UNLIKELY</a:t>
            </a:r>
            <a:r>
              <a:rPr lang="en-US" sz="3600" dirty="0" smtClean="0">
                <a:solidFill>
                  <a:schemeClr val="tx1"/>
                </a:solidFill>
              </a:rPr>
              <a:t>?</a:t>
            </a:r>
            <a:endParaRPr lang="en-US" sz="3600" dirty="0">
              <a:solidFill>
                <a:srgbClr val="FF0000"/>
              </a:solidFill>
            </a:endParaRPr>
          </a:p>
        </p:txBody>
      </p:sp>
      <p:pic>
        <p:nvPicPr>
          <p:cNvPr id="37890" name="Picture 2" descr="http://mayang.com/textures/Manmade/images/Litter/plastic_bags_litter_230049.JPG"/>
          <p:cNvPicPr>
            <a:picLocks noChangeAspect="1" noChangeArrowheads="1"/>
          </p:cNvPicPr>
          <p:nvPr/>
        </p:nvPicPr>
        <p:blipFill>
          <a:blip r:embed="rId3" cstate="print"/>
          <a:srcRect/>
          <a:stretch>
            <a:fillRect/>
          </a:stretch>
        </p:blipFill>
        <p:spPr bwMode="auto">
          <a:xfrm rot="21070009">
            <a:off x="1771679" y="451924"/>
            <a:ext cx="3099656" cy="2472824"/>
          </a:xfrm>
          <a:prstGeom prst="rect">
            <a:avLst/>
          </a:prstGeom>
          <a:noFill/>
        </p:spPr>
      </p:pic>
      <p:pic>
        <p:nvPicPr>
          <p:cNvPr id="37892" name="Picture 4" descr="http://www.clker.com/cliparts/f/f/2/e/12073140831866480842litter%20receptacle%20black.svg.med.png"/>
          <p:cNvPicPr>
            <a:picLocks noChangeAspect="1" noChangeArrowheads="1"/>
          </p:cNvPicPr>
          <p:nvPr/>
        </p:nvPicPr>
        <p:blipFill>
          <a:blip r:embed="rId4" cstate="print"/>
          <a:srcRect/>
          <a:stretch>
            <a:fillRect/>
          </a:stretch>
        </p:blipFill>
        <p:spPr bwMode="auto">
          <a:xfrm rot="947276">
            <a:off x="5501184" y="471984"/>
            <a:ext cx="2727379" cy="2727379"/>
          </a:xfrm>
          <a:prstGeom prst="rect">
            <a:avLst/>
          </a:prstGeom>
          <a:noFill/>
        </p:spPr>
      </p:pic>
      <p:sp>
        <p:nvSpPr>
          <p:cNvPr id="6" name="Footer Placeholder 5"/>
          <p:cNvSpPr>
            <a:spLocks noGrp="1"/>
          </p:cNvSpPr>
          <p:nvPr>
            <p:ph type="ftr" sz="quarter" idx="11"/>
          </p:nvPr>
        </p:nvSpPr>
        <p:spPr/>
        <p:txBody>
          <a:bodyPr/>
          <a:lstStyle/>
          <a:p>
            <a:r>
              <a:rPr lang="en-US" smtClean="0"/>
              <a:t>Jerome Norris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4.cookinglight.com/i/2010/10/1010p138-apples-l.jpg?400:400"/>
          <p:cNvPicPr>
            <a:picLocks noChangeAspect="1" noChangeArrowheads="1"/>
          </p:cNvPicPr>
          <p:nvPr/>
        </p:nvPicPr>
        <p:blipFill>
          <a:blip r:embed="rId2" cstate="print"/>
          <a:srcRect/>
          <a:stretch>
            <a:fillRect/>
          </a:stretch>
        </p:blipFill>
        <p:spPr bwMode="auto">
          <a:xfrm>
            <a:off x="2133600" y="609600"/>
            <a:ext cx="5257800" cy="5791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467600" cy="1143000"/>
          </a:xfrm>
        </p:spPr>
        <p:txBody>
          <a:bodyPr>
            <a:normAutofit fontScale="90000"/>
          </a:bodyPr>
          <a:lstStyle/>
          <a:p>
            <a:pPr algn="ctr"/>
            <a:r>
              <a:rPr lang="en-US" sz="6000" b="1" dirty="0" smtClean="0">
                <a:solidFill>
                  <a:srgbClr val="FF0000"/>
                </a:solidFill>
              </a:rPr>
              <a:t/>
            </a:r>
            <a:br>
              <a:rPr lang="en-US" sz="6000" b="1" dirty="0" smtClean="0">
                <a:solidFill>
                  <a:srgbClr val="FF0000"/>
                </a:solidFill>
              </a:rPr>
            </a:br>
            <a:r>
              <a:rPr lang="en-US" sz="6000" b="1" dirty="0" smtClean="0">
                <a:solidFill>
                  <a:srgbClr val="FF0000"/>
                </a:solidFill>
              </a:rPr>
              <a:t/>
            </a:r>
            <a:br>
              <a:rPr lang="en-US" sz="6000" b="1" dirty="0" smtClean="0">
                <a:solidFill>
                  <a:srgbClr val="FF0000"/>
                </a:solidFill>
              </a:rPr>
            </a:br>
            <a:r>
              <a:rPr lang="en-US" sz="6000" b="1" dirty="0" smtClean="0">
                <a:solidFill>
                  <a:srgbClr val="FF0000"/>
                </a:solidFill>
              </a:rPr>
              <a:t>LIKELY</a:t>
            </a:r>
            <a:br>
              <a:rPr lang="en-US" sz="6000" b="1" dirty="0" smtClean="0">
                <a:solidFill>
                  <a:srgbClr val="FF0000"/>
                </a:solidFill>
              </a:rPr>
            </a:br>
            <a:r>
              <a:rPr lang="en-US" sz="2200" b="1" dirty="0" smtClean="0">
                <a:solidFill>
                  <a:schemeClr val="tx1"/>
                </a:solidFill>
              </a:rPr>
              <a:t>Products from nature will always decompose</a:t>
            </a:r>
            <a:endParaRPr lang="en-US" sz="2200" b="1" dirty="0">
              <a:solidFill>
                <a:srgbClr val="FF0000"/>
              </a:solidFill>
            </a:endParaRPr>
          </a:p>
        </p:txBody>
      </p:sp>
      <p:pic>
        <p:nvPicPr>
          <p:cNvPr id="38914" name="Picture 2" descr="http://img4.cookinglight.com/i/2010/10/1010p138-apples-l.jpg?400:400"/>
          <p:cNvPicPr>
            <a:picLocks noChangeAspect="1" noChangeArrowheads="1"/>
          </p:cNvPicPr>
          <p:nvPr/>
        </p:nvPicPr>
        <p:blipFill>
          <a:blip r:embed="rId3" cstate="print"/>
          <a:srcRect/>
          <a:stretch>
            <a:fillRect/>
          </a:stretch>
        </p:blipFill>
        <p:spPr bwMode="auto">
          <a:xfrm>
            <a:off x="2133600" y="1905000"/>
            <a:ext cx="4495800"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1224</TotalTime>
  <Words>426</Words>
  <Application>Microsoft Office PowerPoint</Application>
  <PresentationFormat>On-screen Show (4:3)</PresentationFormat>
  <Paragraphs>50</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Urban Littering Jerome Norris jNorris3@schools.nyc.gov C.S..200 – The james McCune Smith School</vt:lpstr>
      <vt:lpstr>Slide 2</vt:lpstr>
      <vt:lpstr>Slide 3</vt:lpstr>
      <vt:lpstr>               Defining the Social Problem Date: March 5, 2017 Group Members: Nassa K., Tyquan J., Ricky W., Nataly M., Ariana C. Mouhammadou D., Nicolas B., Jessiah H., Jaquan M.  Our group identified urban littering as the social problem they’d like to investigate and learn more about. They chose this issue among a pool of other probems because it’s something they often experience, don’t feel good about it and believ in their ability to be able to come up with a solution. List at least three undesirable social conditions that result from this problem:  1.Unattractive neighborhood  2.Negative self-image connected with being residents of litter affected neighborhoods.  3.Feeling of social limitations (comfortable community, play, etc.) because of  littered environments.  SUMMARY Inner-city (urban) communities suffer from excess littering due to a greater population sizes and a growing indifference to living in littered and cluttered environments. Community residents also have become too dependent on the NYC Sanitation Department to solve all their Littering issues.  http://flippedtips.com/plegal/tips/select.html</vt:lpstr>
      <vt:lpstr>DEFINE THE PROBLEM</vt:lpstr>
      <vt:lpstr>Slide 6</vt:lpstr>
      <vt:lpstr>Decomposition of Litter</vt:lpstr>
      <vt:lpstr>Slide 8</vt:lpstr>
      <vt:lpstr>  LIKELY Products from nature will always decompose</vt:lpstr>
      <vt:lpstr>Slide 10</vt:lpstr>
      <vt:lpstr>LIKELY  Newspapers are made from the pulp of trees </vt:lpstr>
      <vt:lpstr>Slide 12</vt:lpstr>
      <vt:lpstr>LIKELY Products from nature will always decompose</vt:lpstr>
      <vt:lpstr>Slide 14</vt:lpstr>
      <vt:lpstr>UNLIKELY Contains no natural products and will NEVER decompose</vt:lpstr>
      <vt:lpstr>Slide 16</vt:lpstr>
      <vt:lpstr>LIKELY  eventually nails will rust and decompose!</vt:lpstr>
      <vt:lpstr>Slide 18</vt:lpstr>
      <vt:lpstr>LIKELY paper plates are made from the pulp of trees</vt:lpstr>
      <vt:lpstr>Slide 20</vt:lpstr>
      <vt:lpstr>UNLIKELY plastic NEVER decomposes</vt:lpstr>
      <vt:lpstr>Slide 22</vt:lpstr>
      <vt:lpstr>UNLIKELY plastic NEVER decomposes</vt:lpstr>
      <vt:lpstr>Slide 24</vt:lpstr>
      <vt:lpstr>LIKELY Sand is a natural product of glass….eventually glass will decompose although it will take thousands of years</vt:lpstr>
      <vt:lpstr>Slide 26</vt:lpstr>
      <vt:lpstr>UNLIKELY gum NEVER decomposes</vt:lpstr>
      <vt:lpstr>Slide 28</vt:lpstr>
      <vt:lpstr>UNLIKELY Styrofoam NEVER decomposes</vt:lpstr>
      <vt:lpstr>Slide 30</vt:lpstr>
      <vt:lpstr>LIKELY clothing is made from the cotton plant</vt:lpstr>
      <vt:lpstr>If so many things decompose is it okay to litter??</vt:lpstr>
      <vt:lpstr>    SOURCES http://www.mothernatured.com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Decomposition of Litter</dc:title>
  <dc:creator>joseph m. &amp; michelle i. baker</dc:creator>
  <cp:lastModifiedBy>Windows User</cp:lastModifiedBy>
  <cp:revision>91</cp:revision>
  <dcterms:created xsi:type="dcterms:W3CDTF">2011-12-04T11:38:31Z</dcterms:created>
  <dcterms:modified xsi:type="dcterms:W3CDTF">2018-05-04T12:21:00Z</dcterms:modified>
</cp:coreProperties>
</file>