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9" r:id="rId5"/>
    <p:sldId id="262" r:id="rId6"/>
    <p:sldId id="267" r:id="rId7"/>
    <p:sldId id="257" r:id="rId8"/>
    <p:sldId id="260" r:id="rId9"/>
    <p:sldId id="261" r:id="rId10"/>
    <p:sldId id="266"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fodey.com/generators/newspaper/snippet.as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youtu.be/xUoe8ZSBGv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stopbullying.gov/media/facts/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edicinenet.com/bullying/article.htm#what_makes_a_bully_why_do_kids_bully_why_do_adults_bully"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5259"/>
            <a:ext cx="9448800" cy="1382751"/>
          </a:xfrm>
        </p:spPr>
        <p:txBody>
          <a:bodyPr/>
          <a:lstStyle/>
          <a:p>
            <a:pPr algn="ctr"/>
            <a:r>
              <a:rPr lang="en-US" dirty="0" smtClean="0"/>
              <a:t>Stop bullying</a:t>
            </a:r>
            <a:endParaRPr lang="en-US" dirty="0"/>
          </a:p>
        </p:txBody>
      </p:sp>
      <p:sp>
        <p:nvSpPr>
          <p:cNvPr id="3" name="Subtitle 2"/>
          <p:cNvSpPr>
            <a:spLocks noGrp="1"/>
          </p:cNvSpPr>
          <p:nvPr>
            <p:ph type="subTitle" idx="1"/>
          </p:nvPr>
        </p:nvSpPr>
        <p:spPr>
          <a:xfrm>
            <a:off x="1371600" y="1918011"/>
            <a:ext cx="9448800" cy="646770"/>
          </a:xfrm>
        </p:spPr>
        <p:txBody>
          <a:bodyPr/>
          <a:lstStyle/>
          <a:p>
            <a:r>
              <a:rPr lang="en-US" dirty="0" smtClean="0"/>
              <a:t>Why people bully and ways to stop it.</a:t>
            </a:r>
            <a:endParaRPr lang="en-US" dirty="0"/>
          </a:p>
        </p:txBody>
      </p:sp>
      <p:pic>
        <p:nvPicPr>
          <p:cNvPr id="5122" name="Picture 2" descr="Stop getting bull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975" y="2564781"/>
            <a:ext cx="8828050" cy="353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2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75899"/>
            <a:ext cx="12192000" cy="6124754"/>
          </a:xfrm>
          <a:prstGeom prst="rect">
            <a:avLst/>
          </a:prstGeom>
          <a:noFill/>
        </p:spPr>
        <p:txBody>
          <a:bodyPr wrap="square" rtlCol="0">
            <a:spAutoFit/>
          </a:bodyPr>
          <a:lstStyle/>
          <a:p>
            <a:r>
              <a:rPr lang="en-US" sz="4000" dirty="0" smtClean="0"/>
              <a:t>WHAT ARE SOME GOOD WAYS TO STOP A BULLY?</a:t>
            </a:r>
          </a:p>
          <a:p>
            <a:r>
              <a:rPr lang="en-US" sz="4000" dirty="0" smtClean="0"/>
              <a:t> </a:t>
            </a:r>
            <a:r>
              <a:rPr lang="en-US" sz="2400" dirty="0" smtClean="0">
                <a:solidFill>
                  <a:schemeClr val="accent1"/>
                </a:solidFill>
              </a:rPr>
              <a:t>Some of the following solutions below are not appropriate ways to stop a bully.  Think, pair, share which ways would not be appropriate in your groups and why these ways would not work.</a:t>
            </a:r>
          </a:p>
          <a:p>
            <a:endParaRPr lang="en-US" sz="4000" dirty="0" smtClean="0"/>
          </a:p>
          <a:p>
            <a:pPr marL="342900" indent="-342900">
              <a:buFont typeface="Arial" panose="020B0604020202020204" pitchFamily="34" charset="0"/>
              <a:buChar char="•"/>
            </a:pPr>
            <a:r>
              <a:rPr lang="en-US" sz="2400" dirty="0" smtClean="0"/>
              <a:t>Tell </a:t>
            </a:r>
            <a:r>
              <a:rPr lang="en-US" sz="2400" dirty="0"/>
              <a:t>a parent, teacher, </a:t>
            </a:r>
            <a:r>
              <a:rPr lang="en-US" sz="2400" dirty="0" smtClean="0"/>
              <a:t>or an </a:t>
            </a:r>
            <a:r>
              <a:rPr lang="en-US" sz="2400" dirty="0"/>
              <a:t>adult </a:t>
            </a:r>
            <a:r>
              <a:rPr lang="en-US" sz="2400" dirty="0" smtClean="0"/>
              <a:t>you trust.</a:t>
            </a:r>
          </a:p>
          <a:p>
            <a:pPr marL="342900" indent="-342900">
              <a:buFont typeface="Arial" panose="020B0604020202020204" pitchFamily="34" charset="0"/>
              <a:buChar char="•"/>
            </a:pPr>
            <a:r>
              <a:rPr lang="en-US" sz="2400" dirty="0" smtClean="0"/>
              <a:t>Think that it is your fault, you deserve it, and that the bully will “just go away”.</a:t>
            </a:r>
          </a:p>
          <a:p>
            <a:pPr marL="342900" indent="-342900">
              <a:buFont typeface="Arial" panose="020B0604020202020204" pitchFamily="34" charset="0"/>
              <a:buChar char="•"/>
            </a:pPr>
            <a:r>
              <a:rPr lang="en-US" sz="2400" dirty="0" smtClean="0"/>
              <a:t>Walk away calmly tell the bully to stop.</a:t>
            </a:r>
          </a:p>
          <a:p>
            <a:pPr marL="342900" indent="-342900">
              <a:buFont typeface="Arial" panose="020B0604020202020204" pitchFamily="34" charset="0"/>
              <a:buChar char="•"/>
            </a:pPr>
            <a:r>
              <a:rPr lang="en-US" sz="2400" dirty="0" smtClean="0"/>
              <a:t>Travel with your friends or stay in a group.</a:t>
            </a:r>
          </a:p>
          <a:p>
            <a:pPr marL="342900" indent="-342900">
              <a:buFont typeface="Arial" panose="020B0604020202020204" pitchFamily="34" charset="0"/>
              <a:buChar char="•"/>
            </a:pPr>
            <a:r>
              <a:rPr lang="en-US" sz="2400" dirty="0" smtClean="0"/>
              <a:t>Fight back.</a:t>
            </a:r>
          </a:p>
          <a:p>
            <a:pPr marL="342900" indent="-342900">
              <a:buFont typeface="Arial" panose="020B0604020202020204" pitchFamily="34" charset="0"/>
              <a:buChar char="•"/>
            </a:pPr>
            <a:r>
              <a:rPr lang="en-US" sz="2400" dirty="0" smtClean="0"/>
              <a:t>Skip school, clubs, sports, or activates to avoid the bully.</a:t>
            </a:r>
            <a:endParaRPr lang="en-US" sz="2400" dirty="0"/>
          </a:p>
          <a:p>
            <a:pPr marL="571500" indent="-571500">
              <a:buFont typeface="Arial" panose="020B0604020202020204" pitchFamily="34" charset="0"/>
              <a:buChar char="•"/>
            </a:pPr>
            <a:endParaRPr lang="en-US" sz="4000" dirty="0"/>
          </a:p>
          <a:p>
            <a:endParaRPr lang="en-US" sz="4000" dirty="0"/>
          </a:p>
        </p:txBody>
      </p:sp>
    </p:spTree>
    <p:extLst>
      <p:ext uri="{BB962C8B-B14F-4D97-AF65-F5344CB8AC3E}">
        <p14:creationId xmlns:p14="http://schemas.microsoft.com/office/powerpoint/2010/main" val="366038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6791"/>
            <a:ext cx="12076771" cy="1446550"/>
          </a:xfrm>
          <a:prstGeom prst="rect">
            <a:avLst/>
          </a:prstGeom>
          <a:noFill/>
        </p:spPr>
        <p:txBody>
          <a:bodyPr wrap="square" rtlCol="0">
            <a:spAutoFit/>
          </a:bodyPr>
          <a:lstStyle/>
          <a:p>
            <a:pPr algn="ctr"/>
            <a:r>
              <a:rPr lang="en-US" sz="4000" dirty="0" smtClean="0"/>
              <a:t>DEVELOP SOLUTIONS </a:t>
            </a:r>
          </a:p>
          <a:p>
            <a:r>
              <a:rPr lang="en-US" sz="2400" dirty="0" smtClean="0"/>
              <a:t>Take some time to consider and research three solutions with your team.</a:t>
            </a:r>
            <a:endParaRPr lang="en-US" sz="2400" dirty="0"/>
          </a:p>
          <a:p>
            <a:r>
              <a:rPr lang="en-US" sz="2400" dirty="0" smtClean="0"/>
              <a:t>Think about practicality vs. usefulness to identify the best solution in your groups.</a:t>
            </a:r>
            <a:endParaRPr lang="en-US" dirty="0"/>
          </a:p>
        </p:txBody>
      </p:sp>
      <p:pic>
        <p:nvPicPr>
          <p:cNvPr id="4098" name="Picture 2" descr="stand up for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645" y="2422269"/>
            <a:ext cx="4806718" cy="411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7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1348509"/>
            <a:ext cx="11045593" cy="5386090"/>
          </a:xfrm>
          <a:prstGeom prst="rect">
            <a:avLst/>
          </a:prstGeom>
          <a:noFill/>
        </p:spPr>
        <p:txBody>
          <a:bodyPr wrap="square" rtlCol="0">
            <a:spAutoFit/>
          </a:bodyPr>
          <a:lstStyle/>
          <a:p>
            <a:r>
              <a:rPr lang="en-US" sz="4000" dirty="0" smtClean="0"/>
              <a:t>       SELECT THE </a:t>
            </a:r>
            <a:r>
              <a:rPr lang="en-US" sz="4000" smtClean="0"/>
              <a:t>BEST SOLUTION!</a:t>
            </a:r>
            <a:endParaRPr lang="en-US" sz="4000" dirty="0" smtClean="0"/>
          </a:p>
          <a:p>
            <a:pPr algn="ctr"/>
            <a:endParaRPr lang="en-US" sz="4000" dirty="0" smtClean="0"/>
          </a:p>
          <a:p>
            <a:endParaRPr lang="en-US" sz="2400" dirty="0" smtClean="0"/>
          </a:p>
          <a:p>
            <a:endParaRPr lang="en-US" sz="2400" dirty="0"/>
          </a:p>
          <a:p>
            <a:endParaRPr lang="en-US" sz="2400" dirty="0" smtClean="0"/>
          </a:p>
          <a:p>
            <a:r>
              <a:rPr lang="en-US" sz="2400" dirty="0" smtClean="0"/>
              <a:t>Next </a:t>
            </a:r>
            <a:r>
              <a:rPr lang="en-US" sz="2400" dirty="0"/>
              <a:t>use the website </a:t>
            </a:r>
            <a:r>
              <a:rPr lang="en-US" sz="2400" dirty="0" err="1"/>
              <a:t>Fodey</a:t>
            </a:r>
            <a:r>
              <a:rPr lang="en-US" sz="2400" dirty="0"/>
              <a:t> to create a short newspaper article informing your audience about the issue.  Include a definition of bullying.  The link is attached below: </a:t>
            </a:r>
            <a:endParaRPr lang="en-US" sz="2400" dirty="0" smtClean="0"/>
          </a:p>
          <a:p>
            <a:endParaRPr lang="en-US" sz="2400" dirty="0">
              <a:solidFill>
                <a:srgbClr val="FF0000"/>
              </a:solidFill>
            </a:endParaRPr>
          </a:p>
          <a:p>
            <a:r>
              <a:rPr lang="en-US" sz="2400" dirty="0">
                <a:solidFill>
                  <a:srgbClr val="FFFF00"/>
                </a:solidFill>
                <a:hlinkClick r:id="rId2"/>
              </a:rPr>
              <a:t>https://www.fodey.com/generators/newspaper/snippet.asp</a:t>
            </a:r>
            <a:r>
              <a:rPr lang="en-US" sz="2400" dirty="0">
                <a:solidFill>
                  <a:srgbClr val="FFFF00"/>
                </a:solidFill>
              </a:rPr>
              <a:t> </a:t>
            </a:r>
            <a:endParaRPr lang="en-US" sz="2400" dirty="0" smtClean="0">
              <a:solidFill>
                <a:srgbClr val="FFFF00"/>
              </a:solidFill>
            </a:endParaRPr>
          </a:p>
          <a:p>
            <a:endParaRPr lang="en-US" sz="2400" dirty="0"/>
          </a:p>
          <a:p>
            <a:endParaRPr lang="en-US" sz="2400" dirty="0"/>
          </a:p>
          <a:p>
            <a:r>
              <a:rPr lang="en-US" sz="2400" dirty="0" smtClean="0"/>
              <a:t>Finally with </a:t>
            </a:r>
            <a:r>
              <a:rPr lang="en-US" sz="2400" dirty="0"/>
              <a:t>your team, write a one page proposal </a:t>
            </a:r>
            <a:r>
              <a:rPr lang="en-US" sz="2400" dirty="0" smtClean="0"/>
              <a:t>about the best solution.</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133350"/>
            <a:ext cx="3543300" cy="3543300"/>
          </a:xfrm>
          <a:prstGeom prst="rect">
            <a:avLst/>
          </a:prstGeom>
        </p:spPr>
      </p:pic>
    </p:spTree>
    <p:extLst>
      <p:ext uri="{BB962C8B-B14F-4D97-AF65-F5344CB8AC3E}">
        <p14:creationId xmlns:p14="http://schemas.microsoft.com/office/powerpoint/2010/main" val="298394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 y="764373"/>
            <a:ext cx="11205117" cy="1293028"/>
          </a:xfrm>
        </p:spPr>
        <p:txBody>
          <a:bodyPr/>
          <a:lstStyle/>
          <a:p>
            <a:pPr algn="l"/>
            <a:r>
              <a:rPr lang="en-US" dirty="0" smtClean="0"/>
              <a:t>Aim:  Explore the reasons people bully and ways to stop it</a:t>
            </a:r>
            <a:endParaRPr lang="en-US" dirty="0"/>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6448" y="2572353"/>
            <a:ext cx="3499104" cy="326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2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1" y="288383"/>
            <a:ext cx="11734800" cy="6463308"/>
          </a:xfrm>
          <a:prstGeom prst="rect">
            <a:avLst/>
          </a:prstGeom>
          <a:noFill/>
        </p:spPr>
        <p:txBody>
          <a:bodyPr wrap="square" rtlCol="0">
            <a:spAutoFit/>
          </a:bodyPr>
          <a:lstStyle/>
          <a:p>
            <a:r>
              <a:rPr lang="en-US" sz="3600" b="1" dirty="0" smtClean="0"/>
              <a:t>Watch the following clip:  Together </a:t>
            </a:r>
            <a:r>
              <a:rPr lang="en-US" sz="3600" b="1" dirty="0"/>
              <a:t>Against </a:t>
            </a:r>
            <a:r>
              <a:rPr lang="en-US" sz="3600" b="1" dirty="0" smtClean="0"/>
              <a:t>Bullying</a:t>
            </a:r>
          </a:p>
          <a:p>
            <a:pPr algn="ctr"/>
            <a:r>
              <a:rPr lang="en-US" sz="3600" dirty="0">
                <a:solidFill>
                  <a:srgbClr val="FFFF00"/>
                </a:solidFill>
                <a:hlinkClick r:id="rId2"/>
              </a:rPr>
              <a:t>https://youtu.be/xUoe8ZSBGvc</a:t>
            </a:r>
            <a:endParaRPr lang="en-US" sz="3600" dirty="0">
              <a:solidFill>
                <a:srgbClr val="FFFF00"/>
              </a:solidFill>
            </a:endParaRPr>
          </a:p>
          <a:p>
            <a:endParaRPr lang="en-US" sz="3600" b="1" dirty="0" smtClean="0"/>
          </a:p>
          <a:p>
            <a:endParaRPr lang="en-US" sz="3600" b="1" dirty="0"/>
          </a:p>
          <a:p>
            <a:endParaRPr lang="en-US" sz="3600" b="1" dirty="0" smtClean="0"/>
          </a:p>
          <a:p>
            <a:endParaRPr lang="en-US" sz="3600" b="1" dirty="0" smtClean="0"/>
          </a:p>
          <a:p>
            <a:endParaRPr lang="en-US" sz="3600" b="1" dirty="0"/>
          </a:p>
          <a:p>
            <a:endParaRPr lang="en-US" sz="2400" dirty="0" smtClean="0"/>
          </a:p>
          <a:p>
            <a:r>
              <a:rPr lang="en-US" sz="2400" dirty="0" smtClean="0"/>
              <a:t>The animated video is </a:t>
            </a:r>
            <a:r>
              <a:rPr lang="en-US" sz="2400" dirty="0"/>
              <a:t>created from student drawings and writing, brought to life with the voices of youth. It poignantly provides insight into how painful bullying can feel, but also touchingly shows that kids want it to stop and want to be part of the solution</a:t>
            </a:r>
            <a:r>
              <a:rPr lang="en-US" sz="2400" dirty="0" smtClean="0"/>
              <a:t>.  </a:t>
            </a:r>
            <a:endParaRPr lang="en-US" sz="2400" dirty="0"/>
          </a:p>
          <a:p>
            <a:endParaRPr lang="en-US" sz="2400" dirty="0" smtClean="0">
              <a:hlinkClick r:id="rId2"/>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612900"/>
            <a:ext cx="3359150" cy="2909349"/>
          </a:xfrm>
          <a:prstGeom prst="rect">
            <a:avLst/>
          </a:prstGeom>
        </p:spPr>
      </p:pic>
    </p:spTree>
    <p:extLst>
      <p:ext uri="{BB962C8B-B14F-4D97-AF65-F5344CB8AC3E}">
        <p14:creationId xmlns:p14="http://schemas.microsoft.com/office/powerpoint/2010/main" val="207573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9931"/>
            <a:ext cx="12191999" cy="5865541"/>
          </a:xfrm>
        </p:spPr>
        <p:txBody>
          <a:bodyPr>
            <a:normAutofit fontScale="90000"/>
          </a:bodyPr>
          <a:lstStyle/>
          <a:p>
            <a:pPr algn="ctr"/>
            <a:r>
              <a:rPr lang="en-US" dirty="0" smtClean="0"/>
              <a:t>Have you or someone you known ever been bullied?</a:t>
            </a:r>
            <a:br>
              <a:rPr lang="en-US" dirty="0" smtClean="0"/>
            </a:br>
            <a:r>
              <a:rPr lang="en-US" dirty="0"/>
              <a:t/>
            </a:r>
            <a:br>
              <a:rPr lang="en-US" dirty="0"/>
            </a:br>
            <a:r>
              <a:rPr lang="en-US" dirty="0" smtClean="0"/>
              <a:t>Or …</a:t>
            </a:r>
            <a:br>
              <a:rPr lang="en-US" dirty="0" smtClean="0"/>
            </a:br>
            <a:r>
              <a:rPr lang="en-US" dirty="0" smtClean="0"/>
              <a:t>Have you ever bullied Someone else?   </a:t>
            </a:r>
            <a:br>
              <a:rPr lang="en-US" dirty="0" smtClean="0"/>
            </a:br>
            <a:r>
              <a:rPr lang="en-US" dirty="0"/>
              <a:t/>
            </a:r>
            <a:br>
              <a:rPr lang="en-US" dirty="0"/>
            </a:br>
            <a:r>
              <a:rPr lang="en-US" dirty="0" smtClean="0">
                <a:solidFill>
                  <a:srgbClr val="FF0000"/>
                </a:solidFill>
              </a:rPr>
              <a:t>In either case, how did you feel?  </a:t>
            </a:r>
            <a:br>
              <a:rPr lang="en-US" dirty="0" smtClean="0">
                <a:solidFill>
                  <a:srgbClr val="FF0000"/>
                </a:solidFill>
              </a:rPr>
            </a:br>
            <a:r>
              <a:rPr lang="en-US" dirty="0" smtClean="0">
                <a:solidFill>
                  <a:srgbClr val="FF0000"/>
                </a:solidFill>
              </a:rPr>
              <a:t>What Caused it to happen?</a:t>
            </a:r>
            <a:br>
              <a:rPr lang="en-US" dirty="0" smtClean="0">
                <a:solidFill>
                  <a:srgbClr val="FF0000"/>
                </a:solidFill>
              </a:rPr>
            </a:br>
            <a:r>
              <a:rPr lang="en-US" dirty="0" smtClean="0">
                <a:solidFill>
                  <a:srgbClr val="FF0000"/>
                </a:solidFill>
              </a:rPr>
              <a:t>what could have been done differently?</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FF00"/>
                </a:solidFill>
              </a:rPr>
              <a:t>Share with a partner about your experiences</a:t>
            </a:r>
            <a:endParaRPr lang="en-US" dirty="0"/>
          </a:p>
        </p:txBody>
      </p:sp>
    </p:spTree>
    <p:extLst>
      <p:ext uri="{BB962C8B-B14F-4D97-AF65-F5344CB8AC3E}">
        <p14:creationId xmlns:p14="http://schemas.microsoft.com/office/powerpoint/2010/main" val="36428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38101"/>
            <a:ext cx="11696699" cy="1371600"/>
          </a:xfrm>
        </p:spPr>
        <p:txBody>
          <a:bodyPr/>
          <a:lstStyle/>
          <a:p>
            <a:pPr algn="l"/>
            <a:r>
              <a:rPr lang="en-US" dirty="0" smtClean="0"/>
              <a:t>What is Bullying and why is it a problem?  Research the issue!</a:t>
            </a:r>
            <a:endParaRPr lang="en-US" dirty="0"/>
          </a:p>
        </p:txBody>
      </p:sp>
      <p:sp>
        <p:nvSpPr>
          <p:cNvPr id="3" name="Content Placeholder 2"/>
          <p:cNvSpPr>
            <a:spLocks noGrp="1"/>
          </p:cNvSpPr>
          <p:nvPr>
            <p:ph idx="1"/>
          </p:nvPr>
        </p:nvSpPr>
        <p:spPr>
          <a:xfrm>
            <a:off x="575733" y="4597399"/>
            <a:ext cx="10930466" cy="2022163"/>
          </a:xfrm>
        </p:spPr>
        <p:txBody>
          <a:bodyPr>
            <a:normAutofit fontScale="92500"/>
          </a:bodyPr>
          <a:lstStyle/>
          <a:p>
            <a:r>
              <a:rPr lang="en-US" dirty="0" smtClean="0"/>
              <a:t>Write down what you know about bullying.</a:t>
            </a:r>
          </a:p>
          <a:p>
            <a:r>
              <a:rPr lang="en-US" dirty="0" smtClean="0"/>
              <a:t>Write down what questions you have about bullying.</a:t>
            </a:r>
          </a:p>
          <a:p>
            <a:endParaRPr lang="en-US" dirty="0" smtClean="0"/>
          </a:p>
          <a:p>
            <a:r>
              <a:rPr lang="en-US" dirty="0" smtClean="0"/>
              <a:t>Click on the following link</a:t>
            </a:r>
            <a:r>
              <a:rPr lang="en-US" dirty="0"/>
              <a:t>: </a:t>
            </a:r>
            <a:r>
              <a:rPr lang="en-US" dirty="0">
                <a:hlinkClick r:id="rId2"/>
              </a:rPr>
              <a:t>https://</a:t>
            </a:r>
            <a:r>
              <a:rPr lang="en-US" dirty="0" smtClean="0">
                <a:hlinkClick r:id="rId2"/>
              </a:rPr>
              <a:t>www.stopbullying.gov/media/facts/index.html</a:t>
            </a:r>
            <a:r>
              <a:rPr lang="en-US" dirty="0" smtClean="0"/>
              <a:t> </a:t>
            </a:r>
          </a:p>
          <a:p>
            <a:r>
              <a:rPr lang="en-US" dirty="0" smtClean="0"/>
              <a:t>Write down what you learned about bullying.  </a:t>
            </a:r>
            <a:endParaRPr lang="en-US" dirty="0"/>
          </a:p>
          <a:p>
            <a:pPr marL="0" indent="0">
              <a:buNone/>
            </a:pPr>
            <a:endParaRPr lang="en-US" dirty="0">
              <a:solidFill>
                <a:srgbClr val="FF0000"/>
              </a:solidFill>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1320801"/>
            <a:ext cx="7848600" cy="3060700"/>
          </a:xfrm>
          <a:prstGeom prst="rect">
            <a:avLst/>
          </a:prstGeom>
        </p:spPr>
      </p:pic>
    </p:spTree>
    <p:extLst>
      <p:ext uri="{BB962C8B-B14F-4D97-AF65-F5344CB8AC3E}">
        <p14:creationId xmlns:p14="http://schemas.microsoft.com/office/powerpoint/2010/main" val="292289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356839"/>
            <a:ext cx="11071302" cy="2414240"/>
          </a:xfrm>
        </p:spPr>
        <p:txBody>
          <a:bodyPr/>
          <a:lstStyle/>
          <a:p>
            <a:pPr algn="l"/>
            <a:r>
              <a:rPr lang="en-US" dirty="0" smtClean="0"/>
              <a:t>Why do people bully in the first place?</a:t>
            </a:r>
            <a:endParaRPr lang="en-US" dirty="0"/>
          </a:p>
        </p:txBody>
      </p:sp>
      <p:sp>
        <p:nvSpPr>
          <p:cNvPr id="3" name="Content Placeholder 2"/>
          <p:cNvSpPr>
            <a:spLocks noGrp="1"/>
          </p:cNvSpPr>
          <p:nvPr>
            <p:ph idx="1"/>
          </p:nvPr>
        </p:nvSpPr>
        <p:spPr>
          <a:xfrm>
            <a:off x="223024" y="1170878"/>
            <a:ext cx="11283176" cy="5047808"/>
          </a:xfrm>
        </p:spPr>
        <p:txBody>
          <a:bodyPr/>
          <a:lstStyle/>
          <a:p>
            <a:r>
              <a:rPr lang="en-US" dirty="0" smtClean="0"/>
              <a:t>Go to the following website using the </a:t>
            </a:r>
            <a:r>
              <a:rPr lang="en-US" dirty="0"/>
              <a:t>link provided: </a:t>
            </a:r>
            <a:r>
              <a:rPr lang="en-US" dirty="0">
                <a:hlinkClick r:id="rId2"/>
              </a:rPr>
              <a:t>https://</a:t>
            </a:r>
            <a:r>
              <a:rPr lang="en-US" dirty="0" smtClean="0">
                <a:hlinkClick r:id="rId2"/>
              </a:rPr>
              <a:t>www.medicinenet.com/bullying/article.htm#what_makes_a_bully_why_do_kids_bully_why_do_adults_bully</a:t>
            </a:r>
            <a:r>
              <a:rPr lang="en-US" dirty="0" smtClean="0"/>
              <a:t> </a:t>
            </a:r>
          </a:p>
          <a:p>
            <a:r>
              <a:rPr lang="en-US" dirty="0" smtClean="0"/>
              <a:t>Read the text.</a:t>
            </a:r>
          </a:p>
          <a:p>
            <a:r>
              <a:rPr lang="en-US" dirty="0" smtClean="0"/>
              <a:t>Identify 2 reasons for why someone might</a:t>
            </a:r>
          </a:p>
          <a:p>
            <a:pPr marL="0" indent="0">
              <a:buNone/>
            </a:pPr>
            <a:r>
              <a:rPr lang="en-US" dirty="0"/>
              <a:t> </a:t>
            </a:r>
            <a:r>
              <a:rPr lang="en-US" dirty="0" smtClean="0"/>
              <a:t>  bully someone else.</a:t>
            </a:r>
          </a:p>
          <a:p>
            <a:endParaRPr lang="en-US" dirty="0"/>
          </a:p>
        </p:txBody>
      </p:sp>
      <p:pic>
        <p:nvPicPr>
          <p:cNvPr id="6146" name="Picture 2" descr="Image result for bull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65" y="2875976"/>
            <a:ext cx="5074347" cy="3512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ull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98" y="3834173"/>
            <a:ext cx="4561391" cy="255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7855"/>
            <a:ext cx="10464800" cy="1400078"/>
          </a:xfrm>
        </p:spPr>
        <p:txBody>
          <a:bodyPr>
            <a:normAutofit fontScale="90000"/>
          </a:bodyPr>
          <a:lstStyle/>
          <a:p>
            <a:r>
              <a:rPr lang="en-US" dirty="0" smtClean="0"/>
              <a:t>What are the different types of bullying?</a:t>
            </a:r>
            <a:endParaRPr lang="en-US" dirty="0"/>
          </a:p>
        </p:txBody>
      </p:sp>
      <p:sp>
        <p:nvSpPr>
          <p:cNvPr id="3" name="Subtitle 2"/>
          <p:cNvSpPr>
            <a:spLocks noGrp="1"/>
          </p:cNvSpPr>
          <p:nvPr>
            <p:ph type="subTitle" idx="1"/>
          </p:nvPr>
        </p:nvSpPr>
        <p:spPr>
          <a:xfrm>
            <a:off x="558800" y="1667933"/>
            <a:ext cx="11115964" cy="4954540"/>
          </a:xfrm>
        </p:spPr>
        <p:txBody>
          <a:bodyPr>
            <a:normAutofit/>
          </a:bodyPr>
          <a:lstStyle/>
          <a:p>
            <a:r>
              <a:rPr lang="en-US" sz="2800" dirty="0" smtClean="0"/>
              <a:t>Directions:   Look up the following types of bullying and write a description of each one.</a:t>
            </a:r>
          </a:p>
          <a:p>
            <a:pPr marL="457200" indent="-457200">
              <a:buAutoNum type="arabicPeriod"/>
            </a:pPr>
            <a:r>
              <a:rPr lang="en-US" sz="2800" dirty="0" smtClean="0"/>
              <a:t>Physical Bullying</a:t>
            </a:r>
          </a:p>
          <a:p>
            <a:pPr marL="457200" indent="-457200">
              <a:buAutoNum type="arabicPeriod"/>
            </a:pPr>
            <a:r>
              <a:rPr lang="en-US" sz="2800" dirty="0" smtClean="0"/>
              <a:t>Verbal Bullying</a:t>
            </a:r>
          </a:p>
          <a:p>
            <a:pPr marL="457200" indent="-457200">
              <a:buAutoNum type="arabicPeriod"/>
            </a:pPr>
            <a:r>
              <a:rPr lang="en-US" sz="2800" dirty="0" smtClean="0"/>
              <a:t>Relational Aggression</a:t>
            </a:r>
          </a:p>
          <a:p>
            <a:pPr marL="457200" indent="-457200">
              <a:buAutoNum type="arabicPeriod"/>
            </a:pPr>
            <a:r>
              <a:rPr lang="en-US" sz="2800" dirty="0" smtClean="0"/>
              <a:t>Cyberbullying</a:t>
            </a:r>
          </a:p>
          <a:p>
            <a:pPr marL="457200" indent="-457200">
              <a:buAutoNum type="arabicPeriod"/>
            </a:pPr>
            <a:r>
              <a:rPr lang="en-US" sz="2800" dirty="0" smtClean="0"/>
              <a:t>Sexual Bullying</a:t>
            </a:r>
          </a:p>
          <a:p>
            <a:pPr marL="457200" indent="-457200">
              <a:buAutoNum type="arabicPeriod"/>
            </a:pPr>
            <a:r>
              <a:rPr lang="en-US" sz="2800" dirty="0" smtClean="0"/>
              <a:t>Prejudicial Bullying</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749" y="2344184"/>
            <a:ext cx="6105149" cy="3602038"/>
          </a:xfrm>
          <a:prstGeom prst="rect">
            <a:avLst/>
          </a:prstGeom>
        </p:spPr>
      </p:pic>
    </p:spTree>
    <p:extLst>
      <p:ext uri="{BB962C8B-B14F-4D97-AF65-F5344CB8AC3E}">
        <p14:creationId xmlns:p14="http://schemas.microsoft.com/office/powerpoint/2010/main" val="140415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85" y="1"/>
            <a:ext cx="10725615" cy="1117600"/>
          </a:xfrm>
        </p:spPr>
        <p:txBody>
          <a:bodyPr/>
          <a:lstStyle/>
          <a:p>
            <a:pPr algn="ctr"/>
            <a:r>
              <a:rPr lang="en-US" dirty="0" smtClean="0"/>
              <a:t>Evaluate the existing policy</a:t>
            </a:r>
            <a:endParaRPr lang="en-US" dirty="0"/>
          </a:p>
        </p:txBody>
      </p:sp>
      <p:sp>
        <p:nvSpPr>
          <p:cNvPr id="3" name="Content Placeholder 2"/>
          <p:cNvSpPr>
            <a:spLocks noGrp="1"/>
          </p:cNvSpPr>
          <p:nvPr>
            <p:ph idx="1"/>
          </p:nvPr>
        </p:nvSpPr>
        <p:spPr>
          <a:xfrm>
            <a:off x="685800" y="685800"/>
            <a:ext cx="10820400" cy="5969000"/>
          </a:xfrm>
        </p:spPr>
        <p:txBody>
          <a:bodyPr>
            <a:normAutofit lnSpcReduction="10000"/>
          </a:bodyPr>
          <a:lstStyle/>
          <a:p>
            <a:pPr marL="0" indent="0">
              <a:buNone/>
            </a:pPr>
            <a:endParaRPr lang="en-US" dirty="0" smtClean="0">
              <a:solidFill>
                <a:schemeClr val="accent1"/>
              </a:solidFill>
            </a:endParaRP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smtClean="0"/>
          </a:p>
          <a:p>
            <a:pPr marL="0" indent="0">
              <a:buNone/>
            </a:pPr>
            <a:endParaRPr lang="en-US" sz="3200" dirty="0" smtClean="0"/>
          </a:p>
          <a:p>
            <a:pPr marL="0" indent="0">
              <a:buNone/>
            </a:pPr>
            <a:r>
              <a:rPr lang="en-US" sz="3200" dirty="0" smtClean="0"/>
              <a:t>Next work with a partner to find out the answers to the following questions.</a:t>
            </a:r>
          </a:p>
          <a:p>
            <a:pPr marL="0" indent="0">
              <a:buNone/>
            </a:pPr>
            <a:endParaRPr lang="en-US" sz="3200" dirty="0"/>
          </a:p>
          <a:p>
            <a:r>
              <a:rPr lang="en-US" dirty="0" smtClean="0"/>
              <a:t>What are the steps that your </a:t>
            </a:r>
            <a:r>
              <a:rPr lang="en-US" u="sng" dirty="0" smtClean="0"/>
              <a:t>school</a:t>
            </a:r>
            <a:r>
              <a:rPr lang="en-US" dirty="0" smtClean="0"/>
              <a:t> has to stop bullying?</a:t>
            </a:r>
          </a:p>
          <a:p>
            <a:r>
              <a:rPr lang="en-US" dirty="0" smtClean="0"/>
              <a:t>What are the steps the </a:t>
            </a:r>
            <a:r>
              <a:rPr lang="en-US" u="sng" dirty="0" smtClean="0"/>
              <a:t>state</a:t>
            </a:r>
            <a:r>
              <a:rPr lang="en-US" dirty="0" smtClean="0"/>
              <a:t> has to stop bullying?</a:t>
            </a:r>
          </a:p>
          <a:p>
            <a:r>
              <a:rPr lang="en-US" dirty="0" smtClean="0"/>
              <a:t>What are the steps the </a:t>
            </a:r>
            <a:r>
              <a:rPr lang="en-US" u="sng" dirty="0" smtClean="0"/>
              <a:t>country</a:t>
            </a:r>
            <a:r>
              <a:rPr lang="en-US" dirty="0" smtClean="0"/>
              <a:t> has to stop bullying?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8250" y="854965"/>
            <a:ext cx="4766450" cy="266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957" y="266700"/>
            <a:ext cx="11496906" cy="6124754"/>
          </a:xfrm>
          <a:prstGeom prst="rect">
            <a:avLst/>
          </a:prstGeom>
          <a:noFill/>
        </p:spPr>
        <p:txBody>
          <a:bodyPr wrap="square" rtlCol="0">
            <a:spAutoFit/>
          </a:bodyPr>
          <a:lstStyle/>
          <a:p>
            <a:r>
              <a:rPr lang="en-US" sz="4000" dirty="0" smtClean="0"/>
              <a:t>IDENTIFYING THE EXTENT OF THE PROBLEM IN OUR SCHOOL</a:t>
            </a:r>
          </a:p>
          <a:p>
            <a:pPr algn="ctr"/>
            <a:r>
              <a:rPr lang="en-US" sz="2400" dirty="0" smtClean="0"/>
              <a:t>Gather evidence:  Interviewing Your Classmates </a:t>
            </a:r>
          </a:p>
          <a:p>
            <a:r>
              <a:rPr lang="en-US" sz="2400" dirty="0" smtClean="0"/>
              <a:t> - Interview at least 5 classmates and use the following questions to guide your interview.</a:t>
            </a:r>
          </a:p>
          <a:p>
            <a:endParaRPr lang="en-US" sz="2400" dirty="0" smtClean="0"/>
          </a:p>
          <a:p>
            <a:pPr marL="457200" indent="-457200">
              <a:buAutoNum type="arabicPeriod"/>
            </a:pPr>
            <a:r>
              <a:rPr lang="en-US" sz="2400" dirty="0" smtClean="0">
                <a:solidFill>
                  <a:schemeClr val="accent6">
                    <a:lumMod val="60000"/>
                    <a:lumOff val="40000"/>
                  </a:schemeClr>
                </a:solidFill>
              </a:rPr>
              <a:t>What is bullying?</a:t>
            </a:r>
          </a:p>
          <a:p>
            <a:pPr marL="457200" indent="-457200">
              <a:buAutoNum type="arabicPeriod"/>
            </a:pPr>
            <a:r>
              <a:rPr lang="en-US" sz="2400" dirty="0" smtClean="0">
                <a:solidFill>
                  <a:schemeClr val="accent6">
                    <a:lumMod val="60000"/>
                    <a:lumOff val="40000"/>
                  </a:schemeClr>
                </a:solidFill>
              </a:rPr>
              <a:t>Do certain social groups get bullied more than others?</a:t>
            </a:r>
          </a:p>
          <a:p>
            <a:pPr marL="457200" indent="-457200">
              <a:buAutoNum type="arabicPeriod"/>
            </a:pPr>
            <a:r>
              <a:rPr lang="en-US" sz="2400" dirty="0" smtClean="0">
                <a:solidFill>
                  <a:schemeClr val="accent6">
                    <a:lumMod val="60000"/>
                    <a:lumOff val="40000"/>
                  </a:schemeClr>
                </a:solidFill>
              </a:rPr>
              <a:t>Is there some kind of system in place that teaches students how harmful bullying can be?  If not, what should it be?</a:t>
            </a:r>
          </a:p>
          <a:p>
            <a:pPr marL="457200" indent="-457200">
              <a:buAutoNum type="arabicPeriod"/>
            </a:pPr>
            <a:r>
              <a:rPr lang="en-US" sz="2400" dirty="0" smtClean="0">
                <a:solidFill>
                  <a:schemeClr val="accent6">
                    <a:lumMod val="60000"/>
                    <a:lumOff val="40000"/>
                  </a:schemeClr>
                </a:solidFill>
              </a:rPr>
              <a:t>What is the role of parents, teachers and administrators when bullying becomes a problem?  What is the role of any students who are aware of bullying?</a:t>
            </a:r>
          </a:p>
          <a:p>
            <a:pPr marL="457200" indent="-457200">
              <a:buAutoNum type="arabicPeriod"/>
            </a:pPr>
            <a:r>
              <a:rPr lang="en-US" sz="2400" dirty="0" smtClean="0">
                <a:solidFill>
                  <a:schemeClr val="accent6">
                    <a:lumMod val="60000"/>
                    <a:lumOff val="40000"/>
                  </a:schemeClr>
                </a:solidFill>
              </a:rPr>
              <a:t>What should bullies and those being bullied do to solve the problem?</a:t>
            </a:r>
          </a:p>
          <a:p>
            <a:pPr marL="457200" indent="-457200">
              <a:buAutoNum type="arabicPeriod"/>
            </a:pPr>
            <a:endParaRPr lang="en-US" sz="2400" dirty="0" smtClean="0">
              <a:solidFill>
                <a:schemeClr val="accent6">
                  <a:lumMod val="60000"/>
                  <a:lumOff val="40000"/>
                </a:schemeClr>
              </a:solidFill>
            </a:endParaRPr>
          </a:p>
        </p:txBody>
      </p:sp>
    </p:spTree>
    <p:extLst>
      <p:ext uri="{BB962C8B-B14F-4D97-AF65-F5344CB8AC3E}">
        <p14:creationId xmlns:p14="http://schemas.microsoft.com/office/powerpoint/2010/main" val="262815092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305</TotalTime>
  <Words>583</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Vapor Trail</vt:lpstr>
      <vt:lpstr>Stop bullying</vt:lpstr>
      <vt:lpstr>Aim:  Explore the reasons people bully and ways to stop it</vt:lpstr>
      <vt:lpstr>PowerPoint Presentation</vt:lpstr>
      <vt:lpstr>Have you or someone you known ever been bullied?  Or … Have you ever bullied Someone else?     In either case, how did you feel?   What Caused it to happen? what could have been done differently?  Share with a partner about your experiences</vt:lpstr>
      <vt:lpstr>What is Bullying and why is it a problem?  Research the issue!</vt:lpstr>
      <vt:lpstr>Why do people bully in the first place?</vt:lpstr>
      <vt:lpstr>What are the different types of bullying?</vt:lpstr>
      <vt:lpstr>Evaluate the existing policy</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bullying</dc:title>
  <dc:creator>student</dc:creator>
  <cp:lastModifiedBy>student</cp:lastModifiedBy>
  <cp:revision>27</cp:revision>
  <dcterms:created xsi:type="dcterms:W3CDTF">2019-01-11T14:08:30Z</dcterms:created>
  <dcterms:modified xsi:type="dcterms:W3CDTF">2019-01-11T19:13:33Z</dcterms:modified>
</cp:coreProperties>
</file>