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handoutMasterIdLst>
    <p:handoutMasterId r:id="rId29"/>
  </p:handoutMasterIdLst>
  <p:sldIdLst>
    <p:sldId id="256" r:id="rId2"/>
    <p:sldId id="303" r:id="rId3"/>
    <p:sldId id="295" r:id="rId4"/>
    <p:sldId id="292" r:id="rId5"/>
    <p:sldId id="319" r:id="rId6"/>
    <p:sldId id="321" r:id="rId7"/>
    <p:sldId id="320" r:id="rId8"/>
    <p:sldId id="322" r:id="rId9"/>
    <p:sldId id="299" r:id="rId10"/>
    <p:sldId id="297" r:id="rId11"/>
    <p:sldId id="301" r:id="rId12"/>
    <p:sldId id="302" r:id="rId13"/>
    <p:sldId id="305" r:id="rId14"/>
    <p:sldId id="257" r:id="rId15"/>
    <p:sldId id="311" r:id="rId16"/>
    <p:sldId id="313" r:id="rId17"/>
    <p:sldId id="259" r:id="rId18"/>
    <p:sldId id="323" r:id="rId19"/>
    <p:sldId id="315" r:id="rId20"/>
    <p:sldId id="276" r:id="rId21"/>
    <p:sldId id="326" r:id="rId22"/>
    <p:sldId id="278" r:id="rId23"/>
    <p:sldId id="324" r:id="rId24"/>
    <p:sldId id="325" r:id="rId25"/>
    <p:sldId id="294" r:id="rId26"/>
    <p:sldId id="317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4706"/>
  </p:normalViewPr>
  <p:slideViewPr>
    <p:cSldViewPr snapToGrid="0" snapToObjects="1">
      <p:cViewPr varScale="1">
        <p:scale>
          <a:sx n="122" d="100"/>
          <a:sy n="122" d="100"/>
        </p:scale>
        <p:origin x="1611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5E8C-AA85-F44B-9221-17D5DDF340F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A3A7-72A8-8C45-845F-5EFFDF966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FBF2-A860-4D7C-9F77-C9AA007A7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ED008-0E19-4013-A079-C052CCF8C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8A7C0-0741-47E9-A375-DC4EC8FA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88E89-C5FE-487B-A5AC-2C889CA8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14BDF-8CAA-4B95-9EB0-E1AAE9F0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C-8D79-4651-80FF-EA22E78E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A3DA6-982E-4C0E-9756-9F99EB18E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B939F-062A-4016-82C6-62D8155E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BB003-F2A8-4DC4-A390-666B5957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730EA-1813-4C7D-AF9E-E3028A3A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2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2F032-29E7-4D0B-A292-8FD1B423A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2B4F-3FB6-463F-A0CD-52B55CD1F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4DEF1-CB36-4AE9-B293-1F93D876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2C21-83CC-40BA-9D1C-53A33DAA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CF721-CC4C-4F87-884E-532E50B8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0E1D-57D8-4EED-952C-539951EB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EBFE4-2C7D-40C2-AE84-9CFD2268B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471C2-F7F2-470C-8369-9E56A40F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942B2-543C-4181-B57E-5BDA33F7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AD777-F809-472A-A44A-6B47AB10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7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AB11-E2AD-434E-B416-27426CD6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48682-A04D-4513-BBBF-E3933A09A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3B840-0513-454A-A988-B4596F1C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E85A9-E798-4CCD-BEE7-03F4BD6C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4AF45-0202-4297-A97D-1F3EA290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C36D-B32D-417C-A720-A7CFD6C4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54A1-0011-43E4-9C62-EA1DDD1DF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65FAE-1423-442F-B1D8-9A1DBDF42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CD847-D874-45BB-9D94-C99C7817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F1A6A-9B2B-44F6-A680-A8119370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DB052-BBDC-42A1-88CA-C6129506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6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5B9F-6A81-4358-9F40-A9EBDC1B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0647-337C-4F63-A5C1-083FC5303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7C153-4F1A-44E1-95AE-0B028758E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B0C04-E772-40E4-9DBC-31DFE2C24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6075D-46C8-4D59-B73E-FE5B60041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576C3-A3B1-4464-9181-1D23FD20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D0FB5-3F5C-4539-BDA4-D8734332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9885B1-5325-4165-AC0F-578785D2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2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5C52-4126-429B-9F9E-E61E9850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06A03-C628-4FE6-94B8-9A990764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7445A-DB06-4218-B8D0-23E492F6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7FD73-8489-4FA4-94DE-1150D37F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6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33698-B340-4E9C-B84F-9EECFBF4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2E0A6-B93A-4CA8-8BCE-6FD2CB2D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004D9-F45A-4E4D-8C76-291B340C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1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D063-1953-4A8A-94E8-72FCD051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FDE19-0A35-4046-80E7-CA9C6725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0FC9C-49E1-4327-ABAD-A7E62F024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1A7A9-9802-47E5-99F1-BC59BD11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1543A-339F-4E2E-BC7D-C9AED382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5B7BD-CC7C-42CA-BAED-A06777E8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7859-AB88-49A7-A02B-8D354A15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2304E-C526-4FC9-947A-E32E2916C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E96BE-620B-467A-9030-6210DB90B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6BBBA-719A-403E-B6F6-CEE36793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CFB1-7E56-4371-84A0-DA9D9EC3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84000-0FCA-4F08-9F5B-018D8271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1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E5A75-E48B-495A-B7CD-8F0C7840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F3791-93EA-449E-96A3-60964C2F3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8ADE1-C65D-4C5D-9214-D4A9FEFA1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B445-71B3-DC43-89D4-C65F55D49CD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6AAC5-575B-4A01-ACF6-B6F6426B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83C1F-E106-4A3B-8278-A6A5D60C2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08EC-6DCE-684C-85C4-5EF07F5EF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ysed_ell_mll_data-report_2018-2019-a.pdf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5145"/>
            <a:ext cx="7772400" cy="307085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Multilingual Learners in the Content Classroom, Part 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0160"/>
            <a:ext cx="6400800" cy="1460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Workshop prepared for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ProjectCRITICAL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participants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Catherine Box, Ed.D.</a:t>
            </a:r>
          </a:p>
          <a:p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cbox@upenn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edu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4703-FB7F-4345-B23A-5808E909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Task: For each point, rewrite the interpretation from an asset perspective!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F3F61-1583-47AF-A383-C3648567E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15.3% of the total student population.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many students are arriving in the classroom poised to become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bilingual and biliterate, possessing skills that will be advantageous in a global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economy.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B0F0"/>
                </a:solidFill>
              </a:rPr>
              <a:t>        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160 foreign languages in the home, the most prevalent of them being Spanish, Chinese, Bengali, Arabic, and Russian.</a:t>
            </a:r>
          </a:p>
          <a:p>
            <a:pPr marL="0" indent="0">
              <a:buNone/>
            </a:pPr>
            <a:r>
              <a:rPr lang="en-US" sz="2400" dirty="0"/>
              <a:t>                 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Levels range from Newcomer to Commanding in level of English Proficiency; may carry designation of </a:t>
            </a:r>
            <a:r>
              <a:rPr lang="en-US" sz="3200" i="1" dirty="0"/>
              <a:t>SIFE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0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3F95-EC27-48ED-B5E8-10B045E4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-8354"/>
            <a:ext cx="7886700" cy="1325563"/>
          </a:xfrm>
        </p:spPr>
        <p:txBody>
          <a:bodyPr>
            <a:normAutofit/>
          </a:bodyPr>
          <a:lstStyle/>
          <a:p>
            <a:r>
              <a:rPr lang="en-US" sz="1400" dirty="0"/>
              <a:t>*Photographed with the permission of the author in May 2017 at the Brooklyn International High School.  </a:t>
            </a:r>
          </a:p>
        </p:txBody>
      </p:sp>
      <p:pic>
        <p:nvPicPr>
          <p:cNvPr id="2050" name="Picture 2" descr="Image may contain: text">
            <a:extLst>
              <a:ext uri="{FF2B5EF4-FFF2-40B4-BE49-F238E27FC236}">
                <a16:creationId xmlns:a16="http://schemas.microsoft.com/office/drawing/2014/main" id="{CA7BF5D4-6F92-4E39-B220-85FA3805C3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66" y="992723"/>
            <a:ext cx="4586068" cy="50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4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9EE3A-4DCA-4570-BBDA-BC6781CCF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25003"/>
            <a:ext cx="6858000" cy="2387600"/>
          </a:xfrm>
        </p:spPr>
        <p:txBody>
          <a:bodyPr/>
          <a:lstStyle/>
          <a:p>
            <a:r>
              <a:rPr lang="en-US" b="1" dirty="0"/>
              <a:t>PART II: Differentiation in the Classroom </a:t>
            </a:r>
          </a:p>
        </p:txBody>
      </p:sp>
    </p:spTree>
    <p:extLst>
      <p:ext uri="{BB962C8B-B14F-4D97-AF65-F5344CB8AC3E}">
        <p14:creationId xmlns:p14="http://schemas.microsoft.com/office/powerpoint/2010/main" val="223035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19BF-0607-4F54-9BC2-F7D1FB24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760"/>
            <a:ext cx="7886700" cy="1325563"/>
          </a:xfrm>
        </p:spPr>
        <p:txBody>
          <a:bodyPr/>
          <a:lstStyle/>
          <a:p>
            <a:r>
              <a:rPr lang="en-US" b="1" dirty="0"/>
              <a:t>Agenda for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8EA79-5706-45D3-A240-27B8674F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90" y="1235612"/>
            <a:ext cx="7886700" cy="4727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Moving from “big picture” to the classroom</a:t>
            </a:r>
          </a:p>
          <a:p>
            <a:pPr marL="0" indent="0">
              <a:buNone/>
            </a:pPr>
            <a:r>
              <a:rPr lang="en-US" dirty="0"/>
              <a:t>   -- What are the </a:t>
            </a:r>
            <a:r>
              <a:rPr lang="en-US" b="1" dirty="0"/>
              <a:t>three ways </a:t>
            </a:r>
            <a:r>
              <a:rPr lang="en-US" dirty="0"/>
              <a:t>that content teachers can differentiate for </a:t>
            </a:r>
          </a:p>
          <a:p>
            <a:pPr marL="0" indent="0">
              <a:buNone/>
            </a:pPr>
            <a:r>
              <a:rPr lang="en-US" dirty="0"/>
              <a:t>           MLLs in the classroom? </a:t>
            </a:r>
          </a:p>
          <a:p>
            <a:pPr marL="0" indent="0">
              <a:buNone/>
            </a:pPr>
            <a:r>
              <a:rPr lang="en-US" i="1" dirty="0"/>
              <a:t>               How does differentiating for MLLs dovetail and </a:t>
            </a:r>
          </a:p>
          <a:p>
            <a:pPr marL="0" indent="0">
              <a:buNone/>
            </a:pPr>
            <a:r>
              <a:rPr lang="en-US" i="1" dirty="0"/>
              <a:t>               deviate from differentiating for giftedness in the classroom?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-- What techniques are effective when differentiating for MLLs? </a:t>
            </a:r>
          </a:p>
          <a:p>
            <a:pPr marL="0" indent="0">
              <a:buNone/>
            </a:pPr>
            <a:r>
              <a:rPr lang="en-US" dirty="0"/>
              <a:t>  -- How can these techniques be embedded in activities </a:t>
            </a:r>
            <a:r>
              <a:rPr lang="en-US" b="1" dirty="0"/>
              <a:t>such that </a:t>
            </a:r>
          </a:p>
          <a:p>
            <a:pPr marL="0" indent="0">
              <a:buNone/>
            </a:pPr>
            <a:r>
              <a:rPr lang="en-US" b="1" dirty="0"/>
              <a:t>            everyone benefits</a:t>
            </a:r>
            <a:r>
              <a:rPr lang="en-US" dirty="0"/>
              <a:t>, including the teacher(s)?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9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63526"/>
            <a:ext cx="7886700" cy="1325563"/>
          </a:xfrm>
        </p:spPr>
        <p:txBody>
          <a:bodyPr/>
          <a:lstStyle/>
          <a:p>
            <a:r>
              <a:rPr lang="en-US" dirty="0"/>
              <a:t>We can differentiate our: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89089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Content</a:t>
            </a:r>
          </a:p>
          <a:p>
            <a:pPr marL="0" indent="0">
              <a:buNone/>
            </a:pPr>
            <a:r>
              <a:rPr lang="en-US" sz="2800" dirty="0"/>
              <a:t>	What do you want your students to learn?</a:t>
            </a:r>
          </a:p>
          <a:p>
            <a:endParaRPr lang="en-US" sz="2800" dirty="0"/>
          </a:p>
          <a:p>
            <a:r>
              <a:rPr lang="en-US" sz="2800" dirty="0"/>
              <a:t>Process</a:t>
            </a:r>
          </a:p>
          <a:p>
            <a:pPr marL="0" indent="0">
              <a:buNone/>
            </a:pPr>
            <a:r>
              <a:rPr lang="en-US" sz="2800" dirty="0"/>
              <a:t>	How do you want your students to learn?</a:t>
            </a:r>
          </a:p>
          <a:p>
            <a:endParaRPr lang="en-US" sz="2800" dirty="0"/>
          </a:p>
          <a:p>
            <a:r>
              <a:rPr lang="en-US" sz="2800" dirty="0"/>
              <a:t>Product 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600" dirty="0"/>
              <a:t>How will your students demonstrate their 	knowledge?</a:t>
            </a:r>
          </a:p>
        </p:txBody>
      </p:sp>
    </p:spTree>
    <p:extLst>
      <p:ext uri="{BB962C8B-B14F-4D97-AF65-F5344CB8AC3E}">
        <p14:creationId xmlns:p14="http://schemas.microsoft.com/office/powerpoint/2010/main" val="169179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8DA3-2470-411F-8E40-148609A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AFF902-9E93-4BFA-8F7F-55AF8A7D8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758717"/>
              </p:ext>
            </p:extLst>
          </p:nvPr>
        </p:nvGraphicFramePr>
        <p:xfrm>
          <a:off x="520505" y="192406"/>
          <a:ext cx="7994845" cy="59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045">
                  <a:extLst>
                    <a:ext uri="{9D8B030D-6E8A-4147-A177-3AD203B41FA5}">
                      <a16:colId xmlns:a16="http://schemas.microsoft.com/office/drawing/2014/main" val="21762586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472368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77931594"/>
                    </a:ext>
                  </a:extLst>
                </a:gridCol>
              </a:tblGrid>
              <a:tr h="2095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 Gifted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 Multilingual Learners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199450"/>
                  </a:ext>
                </a:extLst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i="1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i="1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>
                          <a:solidFill>
                            <a:srgbClr val="FFC000"/>
                          </a:solidFill>
                        </a:rPr>
                        <a:t>caution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40889"/>
                  </a:ext>
                </a:extLst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160144"/>
                  </a:ext>
                </a:extLst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192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44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8DA3-2470-411F-8E40-148609A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AFF902-9E93-4BFA-8F7F-55AF8A7D8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860039"/>
              </p:ext>
            </p:extLst>
          </p:nvPr>
        </p:nvGraphicFramePr>
        <p:xfrm>
          <a:off x="520505" y="212726"/>
          <a:ext cx="7994845" cy="59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045">
                  <a:extLst>
                    <a:ext uri="{9D8B030D-6E8A-4147-A177-3AD203B41FA5}">
                      <a16:colId xmlns:a16="http://schemas.microsoft.com/office/drawing/2014/main" val="21762586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472368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77931594"/>
                    </a:ext>
                  </a:extLst>
                </a:gridCol>
              </a:tblGrid>
              <a:tr h="2095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 Gifted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 Multilingual Learners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199450"/>
                  </a:ext>
                </a:extLst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i="0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i="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40889"/>
                  </a:ext>
                </a:extLst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i="1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i="1" dirty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i="1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i="1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160144"/>
                  </a:ext>
                </a:extLst>
              </a:tr>
              <a:tr h="1280423">
                <a:tc>
                  <a:txBody>
                    <a:bodyPr/>
                    <a:lstStyle/>
                    <a:p>
                      <a:r>
                        <a:rPr lang="en-US" sz="4400" b="1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192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26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88" y="946825"/>
            <a:ext cx="7886700" cy="1525830"/>
          </a:xfrm>
        </p:spPr>
        <p:txBody>
          <a:bodyPr/>
          <a:lstStyle/>
          <a:p>
            <a:r>
              <a:rPr lang="en-US" dirty="0"/>
              <a:t>We can differentiate in response to student: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93216" y="3117076"/>
            <a:ext cx="7745505" cy="2371017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800" dirty="0"/>
          </a:p>
          <a:p>
            <a:pPr algn="l"/>
            <a:r>
              <a:rPr lang="en-US" sz="5900" dirty="0"/>
              <a:t>Readiness			Skill level</a:t>
            </a:r>
          </a:p>
          <a:p>
            <a:pPr algn="l"/>
            <a:r>
              <a:rPr lang="en-US" sz="5900" dirty="0"/>
              <a:t>Learning Profile	Interests</a:t>
            </a:r>
          </a:p>
          <a:p>
            <a:pPr algn="l"/>
            <a:r>
              <a:rPr lang="en-US" sz="5900" dirty="0"/>
              <a:t>Personality 			</a:t>
            </a:r>
            <a:r>
              <a:rPr lang="en-US" sz="5900" dirty="0">
                <a:solidFill>
                  <a:srgbClr val="00B050"/>
                </a:solidFill>
              </a:rPr>
              <a:t>&amp; more</a:t>
            </a:r>
          </a:p>
        </p:txBody>
      </p:sp>
    </p:spTree>
    <p:extLst>
      <p:ext uri="{BB962C8B-B14F-4D97-AF65-F5344CB8AC3E}">
        <p14:creationId xmlns:p14="http://schemas.microsoft.com/office/powerpoint/2010/main" val="339725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CA1E692-24BF-4691-9198-05DDCC48FB3A}"/>
              </a:ext>
            </a:extLst>
          </p:cNvPr>
          <p:cNvSpPr/>
          <p:nvPr/>
        </p:nvSpPr>
        <p:spPr>
          <a:xfrm>
            <a:off x="193040" y="223520"/>
            <a:ext cx="8757920" cy="5699760"/>
          </a:xfrm>
          <a:prstGeom prst="rect">
            <a:avLst/>
          </a:prstGeom>
          <a:solidFill>
            <a:srgbClr val="404040"/>
          </a:solidFill>
          <a:ln w="10795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DF9EFC-DDE2-4B4E-9482-430B62A7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93262"/>
            <a:ext cx="6858000" cy="284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b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Language-focused </a:t>
            </a:r>
            <a:r>
              <a:rPr lang="en-US" sz="3600" b="1" i="1" dirty="0">
                <a:solidFill>
                  <a:schemeClr val="bg1"/>
                </a:solidFill>
              </a:rPr>
              <a:t>d</a:t>
            </a:r>
            <a:r>
              <a:rPr lang="en-US" sz="36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ifferentiation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provides specific language supports in the classroom designed to help MLLs access grade-level content and participate in lessons.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784F557-7864-4B1B-BE5C-20B169551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256436"/>
            <a:ext cx="6858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4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What does language-focused differentiation look like?</a:t>
            </a:r>
            <a:endParaRPr lang="en-US" sz="24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A5293BF-1225-469F-A99B-BD856ADF2CB4}"/>
              </a:ext>
            </a:extLst>
          </p:cNvPr>
          <p:cNvCxnSpPr/>
          <p:nvPr/>
        </p:nvCxnSpPr>
        <p:spPr>
          <a:xfrm>
            <a:off x="2722880" y="4003040"/>
            <a:ext cx="375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98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39314"/>
            <a:ext cx="78867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/>
              <a:t> </a:t>
            </a:r>
            <a:r>
              <a:rPr lang="en-US" sz="4400" b="1" dirty="0">
                <a:latin typeface="+mn-lt"/>
              </a:rPr>
              <a:t>Aim for the Challenge Zone</a:t>
            </a:r>
            <a:r>
              <a:rPr lang="en-US" b="1" dirty="0"/>
              <a:t>!</a:t>
            </a:r>
            <a:br>
              <a:rPr lang="en-US" b="1" dirty="0"/>
            </a:br>
            <a:r>
              <a:rPr lang="en-US" sz="1800" b="1" dirty="0"/>
              <a:t>(Gibbons, 2009)</a:t>
            </a:r>
            <a:r>
              <a:rPr lang="en-US" b="1" dirty="0"/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33640" y="2027010"/>
            <a:ext cx="0" cy="40079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388945" y="3889588"/>
            <a:ext cx="41130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540760"/>
            <a:ext cx="8229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                              </a:t>
            </a:r>
            <a:r>
              <a:rPr lang="en-US" sz="2800" b="1" dirty="0">
                <a:solidFill>
                  <a:srgbClr val="FF0000"/>
                </a:solidFill>
              </a:rPr>
              <a:t>HIGH CHALLENGE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9980" y="5752167"/>
            <a:ext cx="377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LOW CHALLENGE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73" y="3627978"/>
            <a:ext cx="28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HIGH 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2597" y="3627978"/>
            <a:ext cx="296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b="1" dirty="0">
                <a:solidFill>
                  <a:srgbClr val="FF0000"/>
                </a:solidFill>
              </a:rPr>
              <a:t>LOW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6285" y="2665865"/>
            <a:ext cx="279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Learning/engagement zone</a:t>
            </a:r>
          </a:p>
          <a:p>
            <a:r>
              <a:rPr lang="en-US" sz="1400" b="1" dirty="0"/>
              <a:t>   (Zone of Proximal Development)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3640" y="2665865"/>
            <a:ext cx="279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Frustration/anxiety    </a:t>
            </a:r>
          </a:p>
          <a:p>
            <a:r>
              <a:rPr lang="en-US" dirty="0"/>
              <a:t>     zone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8753" y="4152700"/>
            <a:ext cx="203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Comfort zone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3640" y="4151198"/>
            <a:ext cx="279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Boredom zone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63A050-A676-4510-BF2D-033609AB0C97}"/>
              </a:ext>
            </a:extLst>
          </p:cNvPr>
          <p:cNvSpPr/>
          <p:nvPr/>
        </p:nvSpPr>
        <p:spPr>
          <a:xfrm>
            <a:off x="1041047" y="2135744"/>
            <a:ext cx="3084542" cy="154679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A82C-73FD-423C-8A4B-2A263401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I: Identity &amp; Discourse</a:t>
            </a:r>
          </a:p>
        </p:txBody>
      </p:sp>
    </p:spTree>
    <p:extLst>
      <p:ext uri="{BB962C8B-B14F-4D97-AF65-F5344CB8AC3E}">
        <p14:creationId xmlns:p14="http://schemas.microsoft.com/office/powerpoint/2010/main" val="424902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ESSENTIAL ELEMENTS OF LANGUAGE-FOCUSED SUPPORT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Each support is matched to the </a:t>
            </a:r>
            <a:r>
              <a:rPr lang="en-US" dirty="0">
                <a:solidFill>
                  <a:srgbClr val="00B050"/>
                </a:solidFill>
              </a:rPr>
              <a:t>language learner’s proficiency level. </a:t>
            </a:r>
          </a:p>
          <a:p>
            <a:endParaRPr lang="en-US" dirty="0"/>
          </a:p>
          <a:p>
            <a:r>
              <a:rPr lang="en-US" dirty="0"/>
              <a:t>Each support is respectful and engaging.</a:t>
            </a:r>
          </a:p>
          <a:p>
            <a:endParaRPr lang="en-US" dirty="0"/>
          </a:p>
          <a:p>
            <a:r>
              <a:rPr lang="en-US" b="1" dirty="0"/>
              <a:t>Each support moves toward the same essential understanding.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8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differentiated for MLLs?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54178"/>
            <a:ext cx="78867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Lesson Plans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Tasks  </a:t>
            </a:r>
          </a:p>
          <a:p>
            <a:pPr marL="0" indent="0">
              <a:buNone/>
            </a:pPr>
            <a:r>
              <a:rPr lang="en-US" dirty="0"/>
              <a:t>  Schema Activation            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Input/Output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Materials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Assessments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64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differentiated for MLLs?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54178"/>
            <a:ext cx="78867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Lesson Plans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Tasks  </a:t>
            </a:r>
          </a:p>
          <a:p>
            <a:pPr marL="0" indent="0">
              <a:buNone/>
            </a:pPr>
            <a:r>
              <a:rPr lang="en-US" b="1" dirty="0"/>
              <a:t>  Schema Activation             </a:t>
            </a:r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err="1"/>
              <a:t>Input/Output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Materials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   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Assessments</a:t>
            </a:r>
          </a:p>
          <a:p>
            <a:endParaRPr lang="en-US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D8BD101-9807-4134-A740-6DE244082AB7}"/>
              </a:ext>
            </a:extLst>
          </p:cNvPr>
          <p:cNvSpPr/>
          <p:nvPr/>
        </p:nvSpPr>
        <p:spPr>
          <a:xfrm>
            <a:off x="4881488" y="3080825"/>
            <a:ext cx="2419643" cy="1406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6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FC76BB-9CF2-4BB5-A1C9-5420AE25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+mn-lt"/>
              </a:rPr>
              <a:t>Group Task: What do </a:t>
            </a:r>
            <a:r>
              <a:rPr lang="en-US" b="1" i="1" dirty="0">
                <a:solidFill>
                  <a:schemeClr val="accent1"/>
                </a:solidFill>
                <a:latin typeface="+mn-lt"/>
              </a:rPr>
              <a:t>You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Need to Succeed?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85F4D6-AA43-4BA2-A8A1-F0B770A5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OBJECTIVE: SUMMARIZE THE TEXT.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*At first, I will give no scaffolding.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*You will brainstorm together, in groups of 3-4, a list of supports that will allow you to access the text.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*We will reconvene and I will provide the supports.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*You will go back into groups and summarize the texts.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1958746-8959-4AA7-AB6D-271DC52676E6}"/>
              </a:ext>
            </a:extLst>
          </p:cNvPr>
          <p:cNvCxnSpPr/>
          <p:nvPr/>
        </p:nvCxnSpPr>
        <p:spPr>
          <a:xfrm>
            <a:off x="3444240" y="1849120"/>
            <a:ext cx="0" cy="309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271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23939E-5FBD-4791-8933-A0ACB462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30" y="1062892"/>
            <a:ext cx="2774103" cy="3049372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 fontScale="90000"/>
          </a:bodyPr>
          <a:lstStyle/>
          <a:p>
            <a:r>
              <a:rPr lang="en-US" b="1" dirty="0"/>
              <a:t>Here </a:t>
            </a:r>
            <a:r>
              <a:rPr lang="en-US" b="1" dirty="0" err="1"/>
              <a:t>bygynneth</a:t>
            </a:r>
            <a:r>
              <a:rPr lang="en-US" b="1" dirty="0"/>
              <a:t> the Book </a:t>
            </a:r>
            <a:br>
              <a:rPr lang="en-US" b="1" dirty="0"/>
            </a:br>
            <a:r>
              <a:rPr lang="en-US" b="1" dirty="0"/>
              <a:t>of the tales of </a:t>
            </a:r>
            <a:r>
              <a:rPr lang="en-US" b="1" dirty="0" err="1"/>
              <a:t>Caunterbury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sz="2200" dirty="0"/>
              <a:t>Take a Picture of this slide, and be prepared to discuss this passage in groups!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8EE37BF-7752-481B-BB1C-330A86CEA686}"/>
              </a:ext>
            </a:extLst>
          </p:cNvPr>
          <p:cNvSpPr/>
          <p:nvPr/>
        </p:nvSpPr>
        <p:spPr>
          <a:xfrm>
            <a:off x="4103229" y="243840"/>
            <a:ext cx="4836160" cy="5852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152983-C41C-467D-8C11-02EC0D9E2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048" y="562220"/>
            <a:ext cx="4056522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Whan</a:t>
            </a:r>
            <a:r>
              <a:rPr lang="en-US" sz="1600" dirty="0">
                <a:solidFill>
                  <a:schemeClr val="bg1"/>
                </a:solidFill>
              </a:rPr>
              <a:t> that </a:t>
            </a:r>
            <a:r>
              <a:rPr lang="en-US" sz="1600" dirty="0" err="1">
                <a:solidFill>
                  <a:schemeClr val="bg1"/>
                </a:solidFill>
              </a:rPr>
              <a:t>aprill</a:t>
            </a:r>
            <a:r>
              <a:rPr lang="en-US" sz="1600" dirty="0">
                <a:solidFill>
                  <a:schemeClr val="bg1"/>
                </a:solidFill>
              </a:rPr>
              <a:t> with his </a:t>
            </a:r>
            <a:r>
              <a:rPr lang="en-US" sz="1600" dirty="0" err="1">
                <a:solidFill>
                  <a:schemeClr val="bg1"/>
                </a:solidFill>
              </a:rPr>
              <a:t>shoures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soote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droghte</a:t>
            </a:r>
            <a:r>
              <a:rPr lang="en-US" sz="1600" dirty="0">
                <a:solidFill>
                  <a:schemeClr val="bg1"/>
                </a:solidFill>
              </a:rPr>
              <a:t> of march hath </a:t>
            </a:r>
            <a:r>
              <a:rPr lang="en-US" sz="1600" dirty="0" err="1">
                <a:solidFill>
                  <a:schemeClr val="bg1"/>
                </a:solidFill>
              </a:rPr>
              <a:t>perced</a:t>
            </a:r>
            <a:r>
              <a:rPr lang="en-US" sz="1600" dirty="0">
                <a:solidFill>
                  <a:schemeClr val="bg1"/>
                </a:solidFill>
              </a:rPr>
              <a:t> to the </a:t>
            </a:r>
            <a:r>
              <a:rPr lang="en-US" sz="1600" dirty="0" err="1">
                <a:solidFill>
                  <a:schemeClr val="bg1"/>
                </a:solidFill>
              </a:rPr>
              <a:t>roote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And bathed every </a:t>
            </a:r>
            <a:r>
              <a:rPr lang="en-US" sz="1600" dirty="0" err="1">
                <a:solidFill>
                  <a:schemeClr val="bg1"/>
                </a:solidFill>
              </a:rPr>
              <a:t>veyne</a:t>
            </a:r>
            <a:r>
              <a:rPr lang="en-US" sz="1600" dirty="0">
                <a:solidFill>
                  <a:schemeClr val="bg1"/>
                </a:solidFill>
              </a:rPr>
              <a:t> in </a:t>
            </a:r>
            <a:r>
              <a:rPr lang="en-US" sz="1600" dirty="0" err="1">
                <a:solidFill>
                  <a:schemeClr val="bg1"/>
                </a:solidFill>
              </a:rPr>
              <a:t>swich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licour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Of which </a:t>
            </a:r>
            <a:r>
              <a:rPr lang="en-US" sz="1600" dirty="0" err="1">
                <a:solidFill>
                  <a:schemeClr val="bg1"/>
                </a:solidFill>
              </a:rPr>
              <a:t>vertu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engendred</a:t>
            </a:r>
            <a:r>
              <a:rPr lang="en-US" sz="1600" dirty="0">
                <a:solidFill>
                  <a:schemeClr val="bg1"/>
                </a:solidFill>
              </a:rPr>
              <a:t> is the flour;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Whan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zephirus</a:t>
            </a:r>
            <a:r>
              <a:rPr lang="en-US" sz="1600" dirty="0">
                <a:solidFill>
                  <a:schemeClr val="bg1"/>
                </a:solidFill>
              </a:rPr>
              <a:t> eek with his </a:t>
            </a:r>
            <a:r>
              <a:rPr lang="en-US" sz="1600" dirty="0" err="1">
                <a:solidFill>
                  <a:schemeClr val="bg1"/>
                </a:solidFill>
              </a:rPr>
              <a:t>sweete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breeth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Inspired hath in every holt and </a:t>
            </a:r>
            <a:r>
              <a:rPr lang="en-US" sz="1600" dirty="0" err="1">
                <a:solidFill>
                  <a:schemeClr val="bg1"/>
                </a:solidFill>
              </a:rPr>
              <a:t>heeth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Tendre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croppes</a:t>
            </a:r>
            <a:r>
              <a:rPr lang="en-US" sz="1600" dirty="0">
                <a:solidFill>
                  <a:schemeClr val="bg1"/>
                </a:solidFill>
              </a:rPr>
              <a:t>, and the </a:t>
            </a:r>
            <a:r>
              <a:rPr lang="en-US" sz="1600" dirty="0" err="1">
                <a:solidFill>
                  <a:schemeClr val="bg1"/>
                </a:solidFill>
              </a:rPr>
              <a:t>yonge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sonne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Hath in the ram his halve </a:t>
            </a:r>
            <a:r>
              <a:rPr lang="en-US" sz="1600" dirty="0" err="1">
                <a:solidFill>
                  <a:schemeClr val="bg1"/>
                </a:solidFill>
              </a:rPr>
              <a:t>cours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yronne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And </a:t>
            </a:r>
            <a:r>
              <a:rPr lang="en-US" sz="1600" dirty="0" err="1">
                <a:solidFill>
                  <a:schemeClr val="bg1"/>
                </a:solidFill>
              </a:rPr>
              <a:t>smale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foweles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maken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melodye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That </a:t>
            </a:r>
            <a:r>
              <a:rPr lang="en-US" sz="1600" dirty="0" err="1">
                <a:solidFill>
                  <a:schemeClr val="bg1"/>
                </a:solidFill>
              </a:rPr>
              <a:t>slepen</a:t>
            </a:r>
            <a:r>
              <a:rPr lang="en-US" sz="1600" dirty="0">
                <a:solidFill>
                  <a:schemeClr val="bg1"/>
                </a:solidFill>
              </a:rPr>
              <a:t> al the </a:t>
            </a:r>
            <a:r>
              <a:rPr lang="en-US" sz="1600" dirty="0" err="1">
                <a:solidFill>
                  <a:schemeClr val="bg1"/>
                </a:solidFill>
              </a:rPr>
              <a:t>nyght</a:t>
            </a:r>
            <a:r>
              <a:rPr lang="en-US" sz="1600" dirty="0">
                <a:solidFill>
                  <a:schemeClr val="bg1"/>
                </a:solidFill>
              </a:rPr>
              <a:t> with open ye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(so </a:t>
            </a:r>
            <a:r>
              <a:rPr lang="en-US" sz="1600" dirty="0" err="1">
                <a:solidFill>
                  <a:schemeClr val="bg1"/>
                </a:solidFill>
              </a:rPr>
              <a:t>priketh</a:t>
            </a:r>
            <a:r>
              <a:rPr lang="en-US" sz="1600" dirty="0">
                <a:solidFill>
                  <a:schemeClr val="bg1"/>
                </a:solidFill>
              </a:rPr>
              <a:t> hem nature in </a:t>
            </a:r>
            <a:r>
              <a:rPr lang="en-US" sz="1600" dirty="0" err="1">
                <a:solidFill>
                  <a:schemeClr val="bg1"/>
                </a:solidFill>
              </a:rPr>
              <a:t>hir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corages</a:t>
            </a:r>
            <a:r>
              <a:rPr lang="en-US" sz="1600" dirty="0">
                <a:solidFill>
                  <a:schemeClr val="bg1"/>
                </a:solidFill>
              </a:rPr>
              <a:t>);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Thanne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longen</a:t>
            </a:r>
            <a:r>
              <a:rPr lang="en-US" sz="1600" dirty="0">
                <a:solidFill>
                  <a:schemeClr val="bg1"/>
                </a:solidFill>
              </a:rPr>
              <a:t> folk to goon on pilgrimages,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And </a:t>
            </a:r>
            <a:r>
              <a:rPr lang="en-US" sz="1600" dirty="0" err="1">
                <a:solidFill>
                  <a:schemeClr val="bg1"/>
                </a:solidFill>
              </a:rPr>
              <a:t>palmeres</a:t>
            </a:r>
            <a:r>
              <a:rPr lang="en-US" sz="1600" dirty="0">
                <a:solidFill>
                  <a:schemeClr val="bg1"/>
                </a:solidFill>
              </a:rPr>
              <a:t> for to </a:t>
            </a:r>
            <a:r>
              <a:rPr lang="en-US" sz="1600" dirty="0" err="1">
                <a:solidFill>
                  <a:schemeClr val="bg1"/>
                </a:solidFill>
              </a:rPr>
              <a:t>seken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straunge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strondes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err="1">
                <a:solidFill>
                  <a:schemeClr val="bg1"/>
                </a:solidFill>
              </a:rPr>
              <a:t>ferne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halwes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kowthe</a:t>
            </a:r>
            <a:r>
              <a:rPr lang="en-US" sz="1600" dirty="0">
                <a:solidFill>
                  <a:schemeClr val="bg1"/>
                </a:solidFill>
              </a:rPr>
              <a:t> in </a:t>
            </a:r>
            <a:r>
              <a:rPr lang="en-US" sz="1600" dirty="0" err="1">
                <a:solidFill>
                  <a:schemeClr val="bg1"/>
                </a:solidFill>
              </a:rPr>
              <a:t>sondry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londes</a:t>
            </a:r>
            <a:r>
              <a:rPr lang="en-US" sz="1600" dirty="0">
                <a:solidFill>
                  <a:schemeClr val="bg1"/>
                </a:solidFill>
              </a:rPr>
              <a:t>;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And specially from every shires </a:t>
            </a:r>
            <a:r>
              <a:rPr lang="en-US" sz="1600" dirty="0" err="1">
                <a:solidFill>
                  <a:schemeClr val="bg1"/>
                </a:solidFill>
              </a:rPr>
              <a:t>ende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Of </a:t>
            </a:r>
            <a:r>
              <a:rPr lang="en-US" sz="1600" dirty="0" err="1">
                <a:solidFill>
                  <a:schemeClr val="bg1"/>
                </a:solidFill>
              </a:rPr>
              <a:t>engelond</a:t>
            </a:r>
            <a:r>
              <a:rPr lang="en-US" sz="1600" dirty="0">
                <a:solidFill>
                  <a:schemeClr val="bg1"/>
                </a:solidFill>
              </a:rPr>
              <a:t> to </a:t>
            </a:r>
            <a:r>
              <a:rPr lang="en-US" sz="1600" dirty="0" err="1">
                <a:solidFill>
                  <a:schemeClr val="bg1"/>
                </a:solidFill>
              </a:rPr>
              <a:t>caunterbury</a:t>
            </a:r>
            <a:r>
              <a:rPr lang="en-US" sz="1600" dirty="0">
                <a:solidFill>
                  <a:schemeClr val="bg1"/>
                </a:solidFill>
              </a:rPr>
              <a:t> they </a:t>
            </a:r>
            <a:r>
              <a:rPr lang="en-US" sz="1600" dirty="0" err="1">
                <a:solidFill>
                  <a:schemeClr val="bg1"/>
                </a:solidFill>
              </a:rPr>
              <a:t>wende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dirty="0" err="1">
                <a:solidFill>
                  <a:schemeClr val="bg1"/>
                </a:solidFill>
              </a:rPr>
              <a:t>hooly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blisful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martir</a:t>
            </a:r>
            <a:r>
              <a:rPr lang="en-US" sz="1600" dirty="0">
                <a:solidFill>
                  <a:schemeClr val="bg1"/>
                </a:solidFill>
              </a:rPr>
              <a:t> for to </a:t>
            </a:r>
            <a:r>
              <a:rPr lang="en-US" sz="1600" dirty="0" err="1">
                <a:solidFill>
                  <a:schemeClr val="bg1"/>
                </a:solidFill>
              </a:rPr>
              <a:t>seke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That hem hath </a:t>
            </a:r>
            <a:r>
              <a:rPr lang="en-US" sz="1600" dirty="0" err="1">
                <a:solidFill>
                  <a:schemeClr val="bg1"/>
                </a:solidFill>
              </a:rPr>
              <a:t>holpen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whan</a:t>
            </a:r>
            <a:r>
              <a:rPr lang="en-US" sz="1600" dirty="0">
                <a:solidFill>
                  <a:schemeClr val="bg1"/>
                </a:solidFill>
              </a:rPr>
              <a:t> that they were </a:t>
            </a:r>
            <a:r>
              <a:rPr lang="en-US" sz="1600" dirty="0" err="1">
                <a:solidFill>
                  <a:schemeClr val="bg1"/>
                </a:solidFill>
              </a:rPr>
              <a:t>seeke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309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7019"/>
            <a:ext cx="7756263" cy="1690254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Language supports work to meet the various language needs within your class. </a:t>
            </a:r>
            <a:r>
              <a:rPr lang="en-US" sz="3600" dirty="0">
                <a:solidFill>
                  <a:srgbClr val="00B050"/>
                </a:solidFill>
              </a:rPr>
              <a:t>The supports should provide opportunities for multilingual learners to work at the same level as their peers.</a:t>
            </a:r>
          </a:p>
          <a:p>
            <a:endParaRPr lang="en-US" sz="3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153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5838-8C83-4317-8624-1990CB89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545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Task Support Checklist</a:t>
            </a:r>
            <a:br>
              <a:rPr lang="en-US" b="1" dirty="0"/>
            </a:br>
            <a:r>
              <a:rPr lang="en-US" sz="1600" dirty="0"/>
              <a:t>(adapted from </a:t>
            </a:r>
            <a:r>
              <a:rPr lang="en-US" sz="1600" dirty="0" err="1"/>
              <a:t>Peregoy</a:t>
            </a:r>
            <a:r>
              <a:rPr lang="en-US" sz="1600" dirty="0"/>
              <a:t> &amp; Boyle, 2017)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DB646-B71B-44A5-A937-858AA213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788"/>
            <a:ext cx="7886700" cy="50157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SCHEMA ACTIVATION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Prepare students for tasks by activating background knowledge </a:t>
            </a:r>
            <a:r>
              <a:rPr lang="en-US" b="1" dirty="0"/>
              <a:t>with an asset perspective in mind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Provide rich contextual information for tasks.</a:t>
            </a:r>
          </a:p>
          <a:p>
            <a:pPr marL="0" indent="0">
              <a:buNone/>
            </a:pPr>
            <a:r>
              <a:rPr lang="en-US" i="1" dirty="0"/>
              <a:t>DIFFERENTIATION OF INPUT/OUTPUT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Provide </a:t>
            </a:r>
            <a:r>
              <a:rPr lang="en-US" b="1" dirty="0"/>
              <a:t>multiple opportunities </a:t>
            </a:r>
            <a:r>
              <a:rPr lang="en-US" dirty="0"/>
              <a:t>for students to process information in </a:t>
            </a:r>
            <a:r>
              <a:rPr lang="en-US" b="1" dirty="0"/>
              <a:t>multiple ways </a:t>
            </a:r>
            <a:r>
              <a:rPr lang="en-US" dirty="0"/>
              <a:t>(visuals, dramatization, review, questions, think-pair-shares)</a:t>
            </a: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</a:t>
            </a:r>
            <a:r>
              <a:rPr lang="en-US" b="1" dirty="0"/>
              <a:t>abundancy and redundancy strategies </a:t>
            </a:r>
            <a:r>
              <a:rPr lang="en-US" dirty="0"/>
              <a:t>when introducing key vocabulary. (repeat often, use in different contexts, write on board, highlight when using it, have students repeat it, give opportunities for students to use it).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Provide </a:t>
            </a:r>
            <a:r>
              <a:rPr lang="en-US" b="1" dirty="0"/>
              <a:t>multimodal </a:t>
            </a:r>
            <a:r>
              <a:rPr lang="en-US" dirty="0"/>
              <a:t>directions/explanations (modeling, gestures, write &amp; say simultaneously, read aloud).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Ask instruction-clarifying questions </a:t>
            </a:r>
            <a:r>
              <a:rPr lang="en-US" dirty="0"/>
              <a:t>(e.g. what do we do first?) before setting students on task.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Ensure participation of all students through providing </a:t>
            </a:r>
            <a:r>
              <a:rPr lang="en-US" b="1" dirty="0"/>
              <a:t>sentence frames, </a:t>
            </a:r>
            <a:r>
              <a:rPr lang="en-US" dirty="0"/>
              <a:t>allowing </a:t>
            </a:r>
            <a:r>
              <a:rPr lang="en-US" b="1" dirty="0"/>
              <a:t>non-verbal contributions</a:t>
            </a:r>
            <a:r>
              <a:rPr lang="en-US" dirty="0"/>
              <a:t>, and group task </a:t>
            </a:r>
            <a:r>
              <a:rPr lang="en-US" b="1" dirty="0"/>
              <a:t>monitoring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i="1" dirty="0"/>
              <a:t>MATERIALS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Enhance input </a:t>
            </a:r>
            <a:r>
              <a:rPr lang="en-US" dirty="0"/>
              <a:t>through bolding key vocabulary in materials.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Provide word banks and glossaries for important terms. Provide brief explanations of grammar points as needed.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 Include sentence frames/stems </a:t>
            </a:r>
            <a:r>
              <a:rPr lang="en-US" dirty="0"/>
              <a:t>to support students as they engage with written language.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23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2F69B3-E4F4-4E67-A35F-1BD41F339458}"/>
              </a:ext>
            </a:extLst>
          </p:cNvPr>
          <p:cNvSpPr>
            <a:spLocks noGrp="1"/>
          </p:cNvSpPr>
          <p:nvPr/>
        </p:nvSpPr>
        <p:spPr>
          <a:xfrm>
            <a:off x="457200" y="1749918"/>
            <a:ext cx="8229600" cy="38864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  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cbox@upenn.edu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Time:  More on Task Differentiation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Assessing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Multiilngual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Learners   </a:t>
            </a:r>
          </a:p>
          <a:p>
            <a:pPr marL="0" indent="0" algn="ctr">
              <a:buNone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091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00AD-B1C3-49B9-A599-9E48B86F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Agenda for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5294-52AA-4BFB-AA8F-10B58C0D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1908"/>
            <a:ext cx="7886700" cy="27822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“Big Picture Issues” in ENL</a:t>
            </a:r>
          </a:p>
          <a:p>
            <a:pPr marL="0" indent="0">
              <a:buNone/>
            </a:pPr>
            <a:r>
              <a:rPr lang="en-US" sz="2400" dirty="0"/>
              <a:t>           -- who are ENL learners?</a:t>
            </a:r>
          </a:p>
          <a:p>
            <a:pPr marL="0" indent="0">
              <a:buNone/>
            </a:pPr>
            <a:r>
              <a:rPr lang="en-US" sz="2400" dirty="0"/>
              <a:t>           -- what is the deficit discourse vs. the asset </a:t>
            </a:r>
          </a:p>
          <a:p>
            <a:pPr marL="0" indent="0">
              <a:buNone/>
            </a:pPr>
            <a:r>
              <a:rPr lang="en-US" sz="2400" dirty="0"/>
              <a:t>                     discourse of MLLs?</a:t>
            </a:r>
          </a:p>
          <a:p>
            <a:pPr marL="0" indent="0">
              <a:buNone/>
            </a:pPr>
            <a:r>
              <a:rPr lang="en-US" sz="2400" dirty="0"/>
              <a:t>           -- what specific resources do MLLs bring into the </a:t>
            </a:r>
          </a:p>
          <a:p>
            <a:pPr marL="0" indent="0">
              <a:buNone/>
            </a:pPr>
            <a:r>
              <a:rPr lang="en-US" sz="2400" dirty="0"/>
              <a:t>                     classroom?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300" y="260253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But First…  the Acronyms 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46D1D4-8090-490B-BCAE-E774F78E2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423963"/>
            <a:ext cx="7886700" cy="4671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700" b="1" dirty="0"/>
              <a:t>The students:</a:t>
            </a:r>
          </a:p>
          <a:p>
            <a:pPr marL="0" indent="0">
              <a:buNone/>
            </a:pPr>
            <a:r>
              <a:rPr lang="en-US" sz="1700" dirty="0"/>
              <a:t>ELL or EL </a:t>
            </a:r>
            <a:r>
              <a:rPr lang="en-US" sz="1700" dirty="0">
                <a:sym typeface="Wingdings" panose="05000000000000000000" pitchFamily="2" charset="2"/>
              </a:rPr>
              <a:t> MLL (but </a:t>
            </a:r>
            <a:r>
              <a:rPr lang="en-US" sz="1700" i="1" dirty="0">
                <a:sym typeface="Wingdings" panose="05000000000000000000" pitchFamily="2" charset="2"/>
              </a:rPr>
              <a:t>ELL </a:t>
            </a:r>
            <a:r>
              <a:rPr lang="en-US" sz="1700" dirty="0">
                <a:sym typeface="Wingdings" panose="05000000000000000000" pitchFamily="2" charset="2"/>
              </a:rPr>
              <a:t>and </a:t>
            </a:r>
            <a:r>
              <a:rPr lang="en-US" sz="1700" i="1" dirty="0">
                <a:sym typeface="Wingdings" panose="05000000000000000000" pitchFamily="2" charset="2"/>
              </a:rPr>
              <a:t>EL </a:t>
            </a:r>
            <a:r>
              <a:rPr lang="en-US" sz="1700" dirty="0">
                <a:sym typeface="Wingdings" panose="05000000000000000000" pitchFamily="2" charset="2"/>
              </a:rPr>
              <a:t>still widely used)</a:t>
            </a:r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b="1" dirty="0">
                <a:sym typeface="Wingdings" panose="05000000000000000000" pitchFamily="2" charset="2"/>
              </a:rPr>
              <a:t>The content area:                                                      </a:t>
            </a: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ENL   (English as a New Language)                                                                               </a:t>
            </a:r>
          </a:p>
          <a:p>
            <a:pPr marL="0" indent="0">
              <a:buNone/>
            </a:pPr>
            <a:endParaRPr lang="en-US" sz="17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b="1" dirty="0">
                <a:sym typeface="Wingdings" panose="05000000000000000000" pitchFamily="2" charset="2"/>
              </a:rPr>
              <a:t>The certification area:</a:t>
            </a: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ESOL  PK-12 (English Spoken as an Other Language)</a:t>
            </a:r>
          </a:p>
          <a:p>
            <a:pPr marL="0" indent="0">
              <a:buNone/>
            </a:pPr>
            <a:endParaRPr lang="en-US" sz="17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b="1" dirty="0">
                <a:sym typeface="Wingdings" panose="05000000000000000000" pitchFamily="2" charset="2"/>
              </a:rPr>
              <a:t>The academic program ENL teachers study:</a:t>
            </a: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TESOL (Teaching English Spoken as an Other Language)</a:t>
            </a:r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b="1" dirty="0">
                <a:sym typeface="Wingdings" panose="05000000000000000000" pitchFamily="2" charset="2"/>
              </a:rPr>
              <a:t>The state regulations regarding ENL students:</a:t>
            </a: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CR-154 </a:t>
            </a: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These were revised in 2015, limiting the amount of minutes MLLs could spend in “pull-out” style programs. NYS claims that these revisions have contributed to heightened success in state testing scores and graduation rates.</a:t>
            </a:r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700" b="1" dirty="0">
                <a:sym typeface="Wingdings" panose="05000000000000000000" pitchFamily="2" charset="2"/>
              </a:rPr>
              <a:t>The examinations MLLs take:</a:t>
            </a:r>
          </a:p>
          <a:p>
            <a:pPr marL="0" indent="0">
              <a:buNone/>
            </a:pPr>
            <a:r>
              <a:rPr lang="en-US" sz="1700" dirty="0">
                <a:sym typeface="Wingdings" panose="05000000000000000000" pitchFamily="2" charset="2"/>
              </a:rPr>
              <a:t>NYSITELL (initial entry) and NYSESLAT (yearly until exiting, at which point </a:t>
            </a:r>
            <a:r>
              <a:rPr lang="en-US" sz="1700" i="1" dirty="0">
                <a:sym typeface="Wingdings" panose="05000000000000000000" pitchFamily="2" charset="2"/>
              </a:rPr>
              <a:t>former MLL/FELL</a:t>
            </a:r>
            <a:r>
              <a:rPr lang="en-US" sz="1700" dirty="0"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4F0A624-E16F-46D9-BB2D-9396166959CB}"/>
              </a:ext>
            </a:extLst>
          </p:cNvPr>
          <p:cNvSpPr txBox="1">
            <a:spLocks/>
          </p:cNvSpPr>
          <p:nvPr/>
        </p:nvSpPr>
        <p:spPr>
          <a:xfrm>
            <a:off x="667322" y="2426917"/>
            <a:ext cx="2620771" cy="2185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solidFill>
                  <a:schemeClr val="accent1"/>
                </a:solidFill>
              </a:rPr>
              <a:t>Who are Multilingual Learners?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DE025E1-5A28-48DA-BF82-01D10D0B902C}"/>
              </a:ext>
            </a:extLst>
          </p:cNvPr>
          <p:cNvSpPr txBox="1">
            <a:spLocks/>
          </p:cNvSpPr>
          <p:nvPr/>
        </p:nvSpPr>
        <p:spPr>
          <a:xfrm>
            <a:off x="4088068" y="938477"/>
            <a:ext cx="4783327" cy="4930246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 15.3% of the total student population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900" dirty="0"/>
              <a:t>        215 foreign languages spoken in the home, the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900" dirty="0"/>
              <a:t>        most prevalent of them being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900" dirty="0"/>
              <a:t>        Spanish, Chinese, Bengali, Arabic, Haitian, and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900" dirty="0"/>
              <a:t>        Russian.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Range from Newcomer to Commanding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900" dirty="0"/>
              <a:t>         in level of English Proficiency; may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900" dirty="0"/>
              <a:t>         carry designation of </a:t>
            </a:r>
            <a:r>
              <a:rPr lang="en-US" sz="2900" i="1" dirty="0"/>
              <a:t>SIFE</a:t>
            </a:r>
            <a:r>
              <a:rPr lang="en-US" sz="2900" dirty="0"/>
              <a:t>. Finally, may carry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900" dirty="0"/>
              <a:t>         designation of “former EL”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Does NOT include students who come to the classroom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900" dirty="0"/>
              <a:t>         already multilingual, if English is one of the languages in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900" dirty="0"/>
              <a:t>         which they are “fluent” or “native.”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http://nysed_ell_mll_data-report_2018-2019-a.pdf</a:t>
            </a:r>
            <a:endParaRPr lang="en-US" sz="1400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554454-9D4C-46A6-955E-F803015DAC0B}"/>
              </a:ext>
            </a:extLst>
          </p:cNvPr>
          <p:cNvCxnSpPr/>
          <p:nvPr/>
        </p:nvCxnSpPr>
        <p:spPr>
          <a:xfrm>
            <a:off x="3688080" y="18694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4EA2A9C-75D5-4075-A6F1-23AA1D1E9148}"/>
              </a:ext>
            </a:extLst>
          </p:cNvPr>
          <p:cNvCxnSpPr/>
          <p:nvPr/>
        </p:nvCxnSpPr>
        <p:spPr>
          <a:xfrm>
            <a:off x="3688080" y="2092960"/>
            <a:ext cx="0" cy="2621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431B282-9C29-4018-9B00-F0728AF5BC3F}"/>
              </a:ext>
            </a:extLst>
          </p:cNvPr>
          <p:cNvCxnSpPr/>
          <p:nvPr/>
        </p:nvCxnSpPr>
        <p:spPr>
          <a:xfrm>
            <a:off x="3789680" y="4216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E5BC83D-7A79-4617-883A-60C1E2BC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9164"/>
            <a:ext cx="7886700" cy="4854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15.3% of the total student population.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>
                <a:solidFill>
                  <a:srgbClr val="00B0F0"/>
                </a:solidFill>
              </a:rPr>
              <a:t>        </a:t>
            </a:r>
            <a:r>
              <a:rPr lang="en-US" sz="1400" i="1" dirty="0">
                <a:solidFill>
                  <a:srgbClr val="FF0000"/>
                </a:solidFill>
              </a:rPr>
              <a:t>Due to their sheer number teachers face more and more challenges concerning how to work with </a:t>
            </a: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        this population of students in the classroom, for which training has not prepared them.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215 foreign languages in the home, the most prevalent of them being Spanish, Chinese, Bengali, Haitian, Arabic, and Russian.</a:t>
            </a:r>
          </a:p>
          <a:p>
            <a:pPr marL="0" indent="0">
              <a:buNone/>
            </a:pPr>
            <a:r>
              <a:rPr lang="en-US" sz="1400" dirty="0"/>
              <a:t>                 </a:t>
            </a:r>
            <a:r>
              <a:rPr lang="en-US" sz="1400" i="1" dirty="0">
                <a:solidFill>
                  <a:srgbClr val="FF0000"/>
                </a:solidFill>
              </a:rPr>
              <a:t>ELs arrive at schools speaking languages that many teachers do not know, and thus, are unsure </a:t>
            </a: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         how best to help them. Also, it is suspicious when students speak to each other in a language  </a:t>
            </a: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                 that the teacher does not understand– they might be cheating or bullying each other.</a:t>
            </a:r>
            <a:endParaRPr lang="en-US" sz="1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Levels range from Newcomer to Commanding in level of English Proficiency; may carry designation of </a:t>
            </a:r>
            <a:r>
              <a:rPr lang="en-US" sz="1800" i="1" dirty="0"/>
              <a:t>SIFE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                Students are in need of services to “pass” the NYSESLAT. In the meantime, they tend to score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                lower on standardized tests and thus have lower graduation rates. There is a large “achievement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                gap” that correlates with EL status. SIFE are in dire need of basic skills that content teachers are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                not equipped to facilitate. There is not enough time and not enough resources to make up for the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                lost years of US schooling. </a:t>
            </a:r>
          </a:p>
          <a:p>
            <a:pPr marL="0" indent="0">
              <a:buNone/>
            </a:pPr>
            <a:r>
              <a:rPr lang="en-US" sz="1400" dirty="0"/>
              <a:t>*COMMENTS IN RED TAKEN FROM FIELD NOTES OF A WORKSHOP GIVEN TO TEACHERS-IN-TRAINING IN SPRING, 2017.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449A7BE-0614-4BC1-9CB6-45B67642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262"/>
            <a:ext cx="7886700" cy="1325563"/>
          </a:xfrm>
        </p:spPr>
        <p:txBody>
          <a:bodyPr/>
          <a:lstStyle/>
          <a:p>
            <a:r>
              <a:rPr lang="en-US" b="1" dirty="0"/>
              <a:t>Possible Interpretations of this information…</a:t>
            </a:r>
          </a:p>
        </p:txBody>
      </p:sp>
    </p:spTree>
    <p:extLst>
      <p:ext uri="{BB962C8B-B14F-4D97-AF65-F5344CB8AC3E}">
        <p14:creationId xmlns:p14="http://schemas.microsoft.com/office/powerpoint/2010/main" val="6894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6C96AB-689C-4603-B20C-B368DECB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15" y="2745736"/>
            <a:ext cx="27741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Deficit Discourse</a:t>
            </a:r>
            <a:br>
              <a:rPr lang="en-US" sz="2800" dirty="0"/>
            </a:br>
            <a:r>
              <a:rPr lang="en-US" sz="1300" dirty="0"/>
              <a:t>Crumpler </a:t>
            </a:r>
            <a:r>
              <a:rPr lang="en-US" sz="1300" i="1" dirty="0"/>
              <a:t>et al</a:t>
            </a:r>
            <a:r>
              <a:rPr lang="en-US" sz="1300" dirty="0"/>
              <a:t>., 2011; Gutiérrez &amp; Orellana, 2006; Shapiro, 2014)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2BC5DBD-A369-4FB0-A150-B33A45F6CEF3}"/>
              </a:ext>
            </a:extLst>
          </p:cNvPr>
          <p:cNvSpPr/>
          <p:nvPr/>
        </p:nvSpPr>
        <p:spPr>
          <a:xfrm>
            <a:off x="4572000" y="304800"/>
            <a:ext cx="4236720" cy="5760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F865C9-4833-43E9-BAEF-6AA85901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099" y="558799"/>
            <a:ext cx="4056522" cy="5252722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 Differences in race, culture, first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language, and origin are seen as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obstacles to overcome rather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than resources.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  Proficiencies in other languages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are ignored, while limited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proficiency in English is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highlighted (e.g. some still use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the term </a:t>
            </a:r>
            <a:r>
              <a:rPr lang="en-US" i="1" dirty="0">
                <a:solidFill>
                  <a:schemeClr val="bg1"/>
                </a:solidFill>
              </a:rPr>
              <a:t>LEP</a:t>
            </a:r>
            <a:r>
              <a:rPr lang="en-US" dirty="0">
                <a:solidFill>
                  <a:schemeClr val="bg1"/>
                </a:solidFill>
              </a:rPr>
              <a:t>).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 Students are often evaluated with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respect to standardized test scores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in ways that may be even more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salient and consequential than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L1 English-speaking peers.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B190E5-82F7-498F-AA07-76814748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Deficit Discourse in Action for Gifted Students</a:t>
            </a: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*taken from a Gifted Written Report compiled in November 2017. Reproduced here with permission from parents.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958BB3-20E6-4A4F-91DF-24999E69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“Examples of behaviors of strength include: has excellent reasoning abilities, is proficient at problem finding, </a:t>
            </a:r>
            <a:r>
              <a:rPr lang="en-US" sz="1800" i="1" dirty="0"/>
              <a:t>asks complex questions</a:t>
            </a:r>
            <a:r>
              <a:rPr lang="en-US" sz="1800" dirty="0"/>
              <a:t>, and can easily relate new information to old information.”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“[name of child] employs </a:t>
            </a:r>
            <a:r>
              <a:rPr lang="en-US" sz="1800" i="1" dirty="0"/>
              <a:t>an advanced vocabulary</a:t>
            </a:r>
            <a:r>
              <a:rPr lang="en-US" sz="1800" dirty="0"/>
              <a:t>, </a:t>
            </a:r>
            <a:r>
              <a:rPr lang="en-US" sz="1800" i="1" dirty="0"/>
              <a:t>prefers advanced level books</a:t>
            </a:r>
            <a:r>
              <a:rPr lang="en-US" sz="1800" dirty="0"/>
              <a:t>, and </a:t>
            </a:r>
            <a:r>
              <a:rPr lang="en-US" sz="1800" i="1" dirty="0"/>
              <a:t>uses language in unusual or novel ways.</a:t>
            </a:r>
            <a:r>
              <a:rPr lang="en-US" sz="1800" dirty="0"/>
              <a:t>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“He requires </a:t>
            </a:r>
            <a:r>
              <a:rPr lang="en-US" sz="1800" i="1" dirty="0"/>
              <a:t>little repetition </a:t>
            </a:r>
            <a:r>
              <a:rPr lang="en-US" sz="1800" dirty="0"/>
              <a:t>or practice in order to show mathematical competency.”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At end of evaluation, there is this blurb:</a:t>
            </a:r>
          </a:p>
          <a:p>
            <a:pPr marL="0" indent="0">
              <a:buNone/>
            </a:pPr>
            <a:r>
              <a:rPr lang="en-US" sz="1800" i="1" dirty="0"/>
              <a:t>Include any intervening factors which may mask gifted abilities (such as English as a second language, learning disability, physical impairment, emotional disability, gender or race bias, or socio/cultural deprivation).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0C0C938-F217-4605-AC74-E6B1948918C4}"/>
              </a:ext>
            </a:extLst>
          </p:cNvPr>
          <p:cNvCxnSpPr/>
          <p:nvPr/>
        </p:nvCxnSpPr>
        <p:spPr>
          <a:xfrm>
            <a:off x="3383280" y="1981200"/>
            <a:ext cx="0" cy="247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4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D095-5A18-4C98-8DFE-22679020A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From Deficit to Asset: Let’s flip the script!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sz="1400" b="1" dirty="0"/>
              <a:t>*</a:t>
            </a:r>
            <a:r>
              <a:rPr lang="en-US" sz="1400" dirty="0"/>
              <a:t>taken September 2017, at the public school bus stop near Philadelphia, PA. Seven- and eight-year old </a:t>
            </a:r>
            <a:br>
              <a:rPr lang="en-US" sz="1400" dirty="0"/>
            </a:br>
            <a:r>
              <a:rPr lang="en-US" sz="1400" dirty="0"/>
              <a:t>           multilinguals who speak Korean, Tamil, Arabic, French, English, and Roblox! Reproduced with permission of </a:t>
            </a:r>
            <a:br>
              <a:rPr lang="en-US" sz="1400" dirty="0"/>
            </a:br>
            <a:r>
              <a:rPr lang="en-US" sz="1400" dirty="0"/>
              <a:t>           parents.</a:t>
            </a:r>
            <a:endParaRPr lang="en-US" dirty="0"/>
          </a:p>
        </p:txBody>
      </p:sp>
      <p:pic>
        <p:nvPicPr>
          <p:cNvPr id="1026" name="Picture 2" descr="Image may contain: 4 people, indoor">
            <a:extLst>
              <a:ext uri="{FF2B5EF4-FFF2-40B4-BE49-F238E27FC236}">
                <a16:creationId xmlns:a16="http://schemas.microsoft.com/office/drawing/2014/main" id="{04531765-0EAC-4FB3-908B-A7457CF35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3846" y="1690689"/>
            <a:ext cx="32363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5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14063</TotalTime>
  <Words>1880</Words>
  <Application>Microsoft Office PowerPoint</Application>
  <PresentationFormat>On-screen Show (4:3)</PresentationFormat>
  <Paragraphs>234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Working with Multilingual Learners in the Content Classroom, Part I </vt:lpstr>
      <vt:lpstr>PART I: Identity &amp; Discourse</vt:lpstr>
      <vt:lpstr>Agenda for Part I</vt:lpstr>
      <vt:lpstr>But First…  the Acronyms  </vt:lpstr>
      <vt:lpstr>PowerPoint Presentation</vt:lpstr>
      <vt:lpstr>Possible Interpretations of this information…</vt:lpstr>
      <vt:lpstr>Deficit Discourse Crumpler et al., 2011; Gutiérrez &amp; Orellana, 2006; Shapiro, 2014)</vt:lpstr>
      <vt:lpstr>Deficit Discourse in Action for Gifted Students        *taken from a Gifted Written Report compiled in November 2017. Reproduced here with permission from parents. </vt:lpstr>
      <vt:lpstr>From Deficit to Asset: Let’s flip the script!     *taken September 2017, at the public school bus stop near Philadelphia, PA. Seven- and eight-year old             multilinguals who speak Korean, Tamil, Arabic, French, English, and Roblox! Reproduced with permission of             parents.</vt:lpstr>
      <vt:lpstr>Task: For each point, rewrite the interpretation from an asset perspective!</vt:lpstr>
      <vt:lpstr>*Photographed with the permission of the author in May 2017 at the Brooklyn International High School.  </vt:lpstr>
      <vt:lpstr>PART II: Differentiation in the Classroom </vt:lpstr>
      <vt:lpstr>Agenda for Part II</vt:lpstr>
      <vt:lpstr>We can differentiate our:</vt:lpstr>
      <vt:lpstr>PowerPoint Presentation</vt:lpstr>
      <vt:lpstr>PowerPoint Presentation</vt:lpstr>
      <vt:lpstr>We can differentiate in response to student:</vt:lpstr>
      <vt:lpstr>    Language-focused differentiation provides specific language supports in the classroom designed to help MLLs access grade-level content and participate in lessons.</vt:lpstr>
      <vt:lpstr> Aim for the Challenge Zone! (Gibbons, 2009) </vt:lpstr>
      <vt:lpstr>ESSENTIAL ELEMENTS OF LANGUAGE-FOCUSED SUPPORT</vt:lpstr>
      <vt:lpstr>What can be differentiated for MLLs?</vt:lpstr>
      <vt:lpstr>What can be differentiated for MLLs?</vt:lpstr>
      <vt:lpstr>Group Task: What do You Need to Succeed?</vt:lpstr>
      <vt:lpstr>Here bygynneth the Book  of the tales of Caunterbury:  Take a Picture of this slide, and be prepared to discuss this passage in groups!</vt:lpstr>
      <vt:lpstr> </vt:lpstr>
      <vt:lpstr>Task Support Checklist (adapted from Peregoy &amp; Boyle, 2017)</vt:lpstr>
      <vt:lpstr>PowerPoint Presentation</vt:lpstr>
    </vt:vector>
  </TitlesOfParts>
  <Company>Teachers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Differentiating by process &amp; product</dc:title>
  <dc:creator>T C</dc:creator>
  <cp:lastModifiedBy>Catherine Box</cp:lastModifiedBy>
  <cp:revision>109</cp:revision>
  <cp:lastPrinted>2013-06-28T14:16:17Z</cp:lastPrinted>
  <dcterms:created xsi:type="dcterms:W3CDTF">2013-04-10T02:11:28Z</dcterms:created>
  <dcterms:modified xsi:type="dcterms:W3CDTF">2020-08-18T17:54:19Z</dcterms:modified>
</cp:coreProperties>
</file>