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1" r:id="rId5"/>
    <p:sldId id="313" r:id="rId6"/>
    <p:sldId id="276" r:id="rId7"/>
    <p:sldId id="317" r:id="rId8"/>
    <p:sldId id="315" r:id="rId9"/>
    <p:sldId id="316" r:id="rId10"/>
    <p:sldId id="314" r:id="rId11"/>
    <p:sldId id="281" r:id="rId12"/>
    <p:sldId id="277" r:id="rId13"/>
    <p:sldId id="278" r:id="rId14"/>
    <p:sldId id="279" r:id="rId15"/>
    <p:sldId id="282" r:id="rId16"/>
    <p:sldId id="318" r:id="rId17"/>
    <p:sldId id="30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78" y="-6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s://feralculture.blog/2017/03/16/desertification-agriculturally-induced-ecological-and-climatic-shifts-created-the-sahara-desert/" TargetMode="External"/><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hyperlink" Target="https://www.dreamstime.com/royalty-free-stock-photography-young-man-tightening-body-outdoors-cold-weather-black-clouds-image36567607" TargetMode="External"/><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DE87B-3464-4884-87CD-7AF9E7ECD07E}" type="doc">
      <dgm:prSet loTypeId="urn:microsoft.com/office/officeart/2005/8/layout/vList3#1" loCatId="list" qsTypeId="urn:microsoft.com/office/officeart/2005/8/quickstyle/simple5" qsCatId="simple" csTypeId="urn:microsoft.com/office/officeart/2005/8/colors/colorful1#1" csCatId="colorful" phldr="1"/>
      <dgm:spPr/>
    </dgm:pt>
    <dgm:pt modelId="{0242D0BC-6EAF-47FE-8881-F4FEA4912203}">
      <dgm:prSet phldrT="[Text]" custT="1"/>
      <dgm:spPr/>
      <dgm:t>
        <a:bodyPr/>
        <a:lstStyle/>
        <a:p>
          <a:pPr algn="ctr"/>
          <a:r>
            <a:rPr lang="en-US" sz="7200" dirty="0" smtClean="0">
              <a:latin typeface="Times New Roman" panose="02020603050405020304" pitchFamily="18" charset="0"/>
              <a:cs typeface="Times New Roman" panose="02020603050405020304" pitchFamily="18" charset="0"/>
            </a:rPr>
            <a:t>Some places are hot!</a:t>
          </a:r>
          <a:endParaRPr lang="en-US" sz="7200" dirty="0">
            <a:latin typeface="Times New Roman" panose="02020603050405020304" pitchFamily="18" charset="0"/>
            <a:cs typeface="Times New Roman" panose="02020603050405020304" pitchFamily="18" charset="0"/>
          </a:endParaRPr>
        </a:p>
      </dgm:t>
    </dgm:pt>
    <dgm:pt modelId="{44D52142-236E-4409-BBFD-CC0B9E839815}" type="parTrans" cxnId="{C95C7FA2-01A8-4801-830A-147D14D47F9B}">
      <dgm:prSet/>
      <dgm:spPr/>
      <dgm:t>
        <a:bodyPr/>
        <a:lstStyle/>
        <a:p>
          <a:endParaRPr lang="en-US"/>
        </a:p>
      </dgm:t>
    </dgm:pt>
    <dgm:pt modelId="{BE84CF99-F2EF-4EC9-93E6-1B579BDD1038}" type="sibTrans" cxnId="{C95C7FA2-01A8-4801-830A-147D14D47F9B}">
      <dgm:prSet/>
      <dgm:spPr/>
      <dgm:t>
        <a:bodyPr/>
        <a:lstStyle/>
        <a:p>
          <a:endParaRPr lang="en-US"/>
        </a:p>
      </dgm:t>
    </dgm:pt>
    <dgm:pt modelId="{C438C308-10F6-48CF-9E21-A6DC46A51B35}" type="pres">
      <dgm:prSet presAssocID="{C8ADE87B-3464-4884-87CD-7AF9E7ECD07E}" presName="linearFlow" presStyleCnt="0">
        <dgm:presLayoutVars>
          <dgm:dir/>
          <dgm:resizeHandles val="exact"/>
        </dgm:presLayoutVars>
      </dgm:prSet>
      <dgm:spPr/>
    </dgm:pt>
    <dgm:pt modelId="{91030BEA-E5B5-40ED-BE1A-3D3E37D05F54}" type="pres">
      <dgm:prSet presAssocID="{0242D0BC-6EAF-47FE-8881-F4FEA4912203}" presName="composite" presStyleCnt="0"/>
      <dgm:spPr/>
    </dgm:pt>
    <dgm:pt modelId="{3AD2F2D4-56F9-499E-8BEB-48652922FA30}" type="pres">
      <dgm:prSet presAssocID="{0242D0BC-6EAF-47FE-8881-F4FEA4912203}" presName="imgShp" presStyleLbl="fgImgPlace1" presStyleIdx="0" presStyleCnt="1" custScaleX="127372" custScaleY="110194"/>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xmlns="" id="0" name="">
            <a:hlinkClick xmlns:r="http://schemas.openxmlformats.org/officeDocument/2006/relationships" r:id="rId2"/>
          </dgm14:cNvPr>
        </a:ext>
      </dgm:extLst>
    </dgm:pt>
    <dgm:pt modelId="{F397EB4A-6D19-4403-9DBB-053641F016B2}" type="pres">
      <dgm:prSet presAssocID="{0242D0BC-6EAF-47FE-8881-F4FEA4912203}" presName="txShp" presStyleLbl="node1" presStyleIdx="0" presStyleCnt="1" custLinFactNeighborX="-427" custLinFactNeighborY="6025">
        <dgm:presLayoutVars>
          <dgm:bulletEnabled val="1"/>
        </dgm:presLayoutVars>
      </dgm:prSet>
      <dgm:spPr/>
      <dgm:t>
        <a:bodyPr/>
        <a:lstStyle/>
        <a:p>
          <a:endParaRPr lang="en-US"/>
        </a:p>
      </dgm:t>
    </dgm:pt>
  </dgm:ptLst>
  <dgm:cxnLst>
    <dgm:cxn modelId="{2EDCFA15-ABAF-4D68-AB6E-1E230C6656AB}" type="presOf" srcId="{0242D0BC-6EAF-47FE-8881-F4FEA4912203}" destId="{F397EB4A-6D19-4403-9DBB-053641F016B2}" srcOrd="0" destOrd="0" presId="urn:microsoft.com/office/officeart/2005/8/layout/vList3#1"/>
    <dgm:cxn modelId="{C95C7FA2-01A8-4801-830A-147D14D47F9B}" srcId="{C8ADE87B-3464-4884-87CD-7AF9E7ECD07E}" destId="{0242D0BC-6EAF-47FE-8881-F4FEA4912203}" srcOrd="0" destOrd="0" parTransId="{44D52142-236E-4409-BBFD-CC0B9E839815}" sibTransId="{BE84CF99-F2EF-4EC9-93E6-1B579BDD1038}"/>
    <dgm:cxn modelId="{9D3C836B-9834-4480-9399-561CF7FC9CE1}" type="presOf" srcId="{C8ADE87B-3464-4884-87CD-7AF9E7ECD07E}" destId="{C438C308-10F6-48CF-9E21-A6DC46A51B35}" srcOrd="0" destOrd="0" presId="urn:microsoft.com/office/officeart/2005/8/layout/vList3#1"/>
    <dgm:cxn modelId="{2B058A54-9701-4D6A-8617-71B969F9CD3C}" type="presParOf" srcId="{C438C308-10F6-48CF-9E21-A6DC46A51B35}" destId="{91030BEA-E5B5-40ED-BE1A-3D3E37D05F54}" srcOrd="0" destOrd="0" presId="urn:microsoft.com/office/officeart/2005/8/layout/vList3#1"/>
    <dgm:cxn modelId="{5D9287E0-DD18-42A8-B136-67EF1B8CCC2E}" type="presParOf" srcId="{91030BEA-E5B5-40ED-BE1A-3D3E37D05F54}" destId="{3AD2F2D4-56F9-499E-8BEB-48652922FA30}" srcOrd="0" destOrd="0" presId="urn:microsoft.com/office/officeart/2005/8/layout/vList3#1"/>
    <dgm:cxn modelId="{44C1A123-704B-4F4E-865C-031907039D5A}" type="presParOf" srcId="{91030BEA-E5B5-40ED-BE1A-3D3E37D05F54}" destId="{F397EB4A-6D19-4403-9DBB-053641F016B2}"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DE87B-3464-4884-87CD-7AF9E7ECD07E}" type="doc">
      <dgm:prSet loTypeId="urn:microsoft.com/office/officeart/2005/8/layout/vList3#2" loCatId="list" qsTypeId="urn:microsoft.com/office/officeart/2005/8/quickstyle/simple5" qsCatId="simple" csTypeId="urn:microsoft.com/office/officeart/2005/8/colors/colorful1#2" csCatId="colorful" phldr="1"/>
      <dgm:spPr/>
    </dgm:pt>
    <dgm:pt modelId="{C4A2541D-3D87-4DAC-9821-C8732D1577D3}">
      <dgm:prSet phldrT="[Text]" custT="1"/>
      <dgm:spPr/>
      <dgm:t>
        <a:bodyPr/>
        <a:lstStyle/>
        <a:p>
          <a:r>
            <a:rPr lang="en-US" sz="6000" dirty="0" smtClean="0">
              <a:latin typeface="Times New Roman" panose="02020603050405020304" pitchFamily="18" charset="0"/>
              <a:cs typeface="Times New Roman" panose="02020603050405020304" pitchFamily="18" charset="0"/>
            </a:rPr>
            <a:t>Some places get very cold!</a:t>
          </a:r>
          <a:endParaRPr lang="en-US" sz="6000" dirty="0">
            <a:latin typeface="Times New Roman" panose="02020603050405020304" pitchFamily="18" charset="0"/>
            <a:cs typeface="Times New Roman" panose="02020603050405020304" pitchFamily="18" charset="0"/>
          </a:endParaRPr>
        </a:p>
      </dgm:t>
    </dgm:pt>
    <dgm:pt modelId="{232750D2-F777-4C0A-8EBC-7FD3122CBFF6}" type="parTrans" cxnId="{3881F19F-F073-48AD-8FE8-CAEFAAB9B051}">
      <dgm:prSet/>
      <dgm:spPr/>
      <dgm:t>
        <a:bodyPr/>
        <a:lstStyle/>
        <a:p>
          <a:endParaRPr lang="en-US"/>
        </a:p>
      </dgm:t>
    </dgm:pt>
    <dgm:pt modelId="{DB723B50-C0DF-4D8D-89AF-921F317AE0A5}" type="sibTrans" cxnId="{3881F19F-F073-48AD-8FE8-CAEFAAB9B051}">
      <dgm:prSet/>
      <dgm:spPr/>
      <dgm:t>
        <a:bodyPr/>
        <a:lstStyle/>
        <a:p>
          <a:endParaRPr lang="en-US"/>
        </a:p>
      </dgm:t>
    </dgm:pt>
    <dgm:pt modelId="{C438C308-10F6-48CF-9E21-A6DC46A51B35}" type="pres">
      <dgm:prSet presAssocID="{C8ADE87B-3464-4884-87CD-7AF9E7ECD07E}" presName="linearFlow" presStyleCnt="0">
        <dgm:presLayoutVars>
          <dgm:dir/>
          <dgm:resizeHandles val="exact"/>
        </dgm:presLayoutVars>
      </dgm:prSet>
      <dgm:spPr/>
    </dgm:pt>
    <dgm:pt modelId="{BD20D1F0-7632-4711-B4B1-5CD54FFDA962}" type="pres">
      <dgm:prSet presAssocID="{C4A2541D-3D87-4DAC-9821-C8732D1577D3}" presName="composite" presStyleCnt="0"/>
      <dgm:spPr/>
    </dgm:pt>
    <dgm:pt modelId="{231ECA54-26C0-4FC8-BA9A-72AFB70394ED}" type="pres">
      <dgm:prSet presAssocID="{C4A2541D-3D87-4DAC-9821-C8732D1577D3}" presName="imgShp" presStyleLbl="fgImgPlace1" presStyleIdx="0" presStyleCnt="1" custScaleX="147633" custScaleY="139905"/>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xmlns="" id="0" name="">
            <a:hlinkClick xmlns:r="http://schemas.openxmlformats.org/officeDocument/2006/relationships" r:id="rId2"/>
          </dgm14:cNvPr>
        </a:ext>
      </dgm:extLst>
    </dgm:pt>
    <dgm:pt modelId="{10BF7CA8-6E09-4292-80B0-7437978AD762}" type="pres">
      <dgm:prSet presAssocID="{C4A2541D-3D87-4DAC-9821-C8732D1577D3}" presName="txShp" presStyleLbl="node1" presStyleIdx="0" presStyleCnt="1" custLinFactNeighborX="-142">
        <dgm:presLayoutVars>
          <dgm:bulletEnabled val="1"/>
        </dgm:presLayoutVars>
      </dgm:prSet>
      <dgm:spPr/>
      <dgm:t>
        <a:bodyPr/>
        <a:lstStyle/>
        <a:p>
          <a:endParaRPr lang="en-US"/>
        </a:p>
      </dgm:t>
    </dgm:pt>
  </dgm:ptLst>
  <dgm:cxnLst>
    <dgm:cxn modelId="{3881F19F-F073-48AD-8FE8-CAEFAAB9B051}" srcId="{C8ADE87B-3464-4884-87CD-7AF9E7ECD07E}" destId="{C4A2541D-3D87-4DAC-9821-C8732D1577D3}" srcOrd="0" destOrd="0" parTransId="{232750D2-F777-4C0A-8EBC-7FD3122CBFF6}" sibTransId="{DB723B50-C0DF-4D8D-89AF-921F317AE0A5}"/>
    <dgm:cxn modelId="{8E7761C8-43D4-45F6-970D-AF14C2033583}" type="presOf" srcId="{C8ADE87B-3464-4884-87CD-7AF9E7ECD07E}" destId="{C438C308-10F6-48CF-9E21-A6DC46A51B35}" srcOrd="0" destOrd="0" presId="urn:microsoft.com/office/officeart/2005/8/layout/vList3#2"/>
    <dgm:cxn modelId="{F81EF9A8-BC2C-4F47-A305-EDDD53937C7D}" type="presOf" srcId="{C4A2541D-3D87-4DAC-9821-C8732D1577D3}" destId="{10BF7CA8-6E09-4292-80B0-7437978AD762}" srcOrd="0" destOrd="0" presId="urn:microsoft.com/office/officeart/2005/8/layout/vList3#2"/>
    <dgm:cxn modelId="{B122D781-7779-4C39-B1D8-A840D1EEAFE9}" type="presParOf" srcId="{C438C308-10F6-48CF-9E21-A6DC46A51B35}" destId="{BD20D1F0-7632-4711-B4B1-5CD54FFDA962}" srcOrd="0" destOrd="0" presId="urn:microsoft.com/office/officeart/2005/8/layout/vList3#2"/>
    <dgm:cxn modelId="{65F9BC28-643E-453E-82F6-0283E4BA7F84}" type="presParOf" srcId="{BD20D1F0-7632-4711-B4B1-5CD54FFDA962}" destId="{231ECA54-26C0-4FC8-BA9A-72AFB70394ED}" srcOrd="0" destOrd="0" presId="urn:microsoft.com/office/officeart/2005/8/layout/vList3#2"/>
    <dgm:cxn modelId="{8FF70CBB-6D81-42A0-BB13-DF5C048DA908}" type="presParOf" srcId="{BD20D1F0-7632-4711-B4B1-5CD54FFDA962}" destId="{10BF7CA8-6E09-4292-80B0-7437978AD762}"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DE87B-3464-4884-87CD-7AF9E7ECD07E}" type="doc">
      <dgm:prSet loTypeId="urn:microsoft.com/office/officeart/2005/8/layout/vList3#3" loCatId="list" qsTypeId="urn:microsoft.com/office/officeart/2005/8/quickstyle/simple5" qsCatId="simple" csTypeId="urn:microsoft.com/office/officeart/2005/8/colors/colorful1#3" csCatId="colorful" phldr="1"/>
      <dgm:spPr/>
    </dgm:pt>
    <dgm:pt modelId="{9D3A8BA3-04A7-493D-952F-EDD35E1EE6F0}">
      <dgm:prSet phldrT="[Text]" custT="1"/>
      <dgm:spPr/>
      <dgm:t>
        <a:bodyPr/>
        <a:lstStyle/>
        <a:p>
          <a:r>
            <a:rPr lang="en-US" sz="4000" dirty="0" smtClean="0">
              <a:latin typeface="Times New Roman" panose="02020603050405020304" pitchFamily="18" charset="0"/>
              <a:cs typeface="Times New Roman" panose="02020603050405020304" pitchFamily="18" charset="0"/>
            </a:rPr>
            <a:t>Some places experience great weather all year round!</a:t>
          </a:r>
          <a:endParaRPr lang="en-US" sz="4000" dirty="0">
            <a:latin typeface="Times New Roman" panose="02020603050405020304" pitchFamily="18" charset="0"/>
            <a:cs typeface="Times New Roman" panose="02020603050405020304" pitchFamily="18" charset="0"/>
          </a:endParaRPr>
        </a:p>
      </dgm:t>
    </dgm:pt>
    <dgm:pt modelId="{B82F7FDF-38E2-4F43-B3D6-420EAAB82BE3}" type="parTrans" cxnId="{CC4B8A76-73F2-4539-AF5E-3F4E83FA8FEB}">
      <dgm:prSet/>
      <dgm:spPr/>
      <dgm:t>
        <a:bodyPr/>
        <a:lstStyle/>
        <a:p>
          <a:endParaRPr lang="en-US"/>
        </a:p>
      </dgm:t>
    </dgm:pt>
    <dgm:pt modelId="{BFA5732C-938E-4D24-A91F-716423629F8F}" type="sibTrans" cxnId="{CC4B8A76-73F2-4539-AF5E-3F4E83FA8FEB}">
      <dgm:prSet/>
      <dgm:spPr/>
      <dgm:t>
        <a:bodyPr/>
        <a:lstStyle/>
        <a:p>
          <a:endParaRPr lang="en-US"/>
        </a:p>
      </dgm:t>
    </dgm:pt>
    <dgm:pt modelId="{C438C308-10F6-48CF-9E21-A6DC46A51B35}" type="pres">
      <dgm:prSet presAssocID="{C8ADE87B-3464-4884-87CD-7AF9E7ECD07E}" presName="linearFlow" presStyleCnt="0">
        <dgm:presLayoutVars>
          <dgm:dir/>
          <dgm:resizeHandles val="exact"/>
        </dgm:presLayoutVars>
      </dgm:prSet>
      <dgm:spPr/>
    </dgm:pt>
    <dgm:pt modelId="{17F972D0-C994-4068-9510-94C1DA8E1546}" type="pres">
      <dgm:prSet presAssocID="{9D3A8BA3-04A7-493D-952F-EDD35E1EE6F0}" presName="composite" presStyleCnt="0"/>
      <dgm:spPr/>
    </dgm:pt>
    <dgm:pt modelId="{76258F12-EAE4-4392-8D09-DB185C937B84}" type="pres">
      <dgm:prSet presAssocID="{9D3A8BA3-04A7-493D-952F-EDD35E1EE6F0}" presName="imgShp" presStyleLbl="fgImgPlace1" presStyleIdx="0" presStyleCnt="1" custScaleX="156876" custScaleY="133853"/>
      <dgm:spPr>
        <a:blipFill rotWithShape="1">
          <a:blip xmlns:r="http://schemas.openxmlformats.org/officeDocument/2006/relationships" r:embed="rId1"/>
          <a:stretch>
            <a:fillRect/>
          </a:stretch>
        </a:blipFill>
      </dgm:spPr>
      <dgm:t>
        <a:bodyPr/>
        <a:lstStyle/>
        <a:p>
          <a:endParaRPr lang="en-US"/>
        </a:p>
      </dgm:t>
    </dgm:pt>
    <dgm:pt modelId="{C5CBF73D-2D46-4176-96D3-5265FEBDA344}" type="pres">
      <dgm:prSet presAssocID="{9D3A8BA3-04A7-493D-952F-EDD35E1EE6F0}" presName="txShp" presStyleLbl="node1" presStyleIdx="0" presStyleCnt="1" custScaleY="120502" custLinFactNeighborX="-854" custLinFactNeighborY="-3258">
        <dgm:presLayoutVars>
          <dgm:bulletEnabled val="1"/>
        </dgm:presLayoutVars>
      </dgm:prSet>
      <dgm:spPr/>
      <dgm:t>
        <a:bodyPr/>
        <a:lstStyle/>
        <a:p>
          <a:endParaRPr lang="en-US"/>
        </a:p>
      </dgm:t>
    </dgm:pt>
  </dgm:ptLst>
  <dgm:cxnLst>
    <dgm:cxn modelId="{22C84322-D5C5-4854-BEEE-9D74D78F3970}" type="presOf" srcId="{C8ADE87B-3464-4884-87CD-7AF9E7ECD07E}" destId="{C438C308-10F6-48CF-9E21-A6DC46A51B35}" srcOrd="0" destOrd="0" presId="urn:microsoft.com/office/officeart/2005/8/layout/vList3#3"/>
    <dgm:cxn modelId="{CC4B8A76-73F2-4539-AF5E-3F4E83FA8FEB}" srcId="{C8ADE87B-3464-4884-87CD-7AF9E7ECD07E}" destId="{9D3A8BA3-04A7-493D-952F-EDD35E1EE6F0}" srcOrd="0" destOrd="0" parTransId="{B82F7FDF-38E2-4F43-B3D6-420EAAB82BE3}" sibTransId="{BFA5732C-938E-4D24-A91F-716423629F8F}"/>
    <dgm:cxn modelId="{FCBB7A1F-142A-4DC9-8AFE-F825C3C1EC85}" type="presOf" srcId="{9D3A8BA3-04A7-493D-952F-EDD35E1EE6F0}" destId="{C5CBF73D-2D46-4176-96D3-5265FEBDA344}" srcOrd="0" destOrd="0" presId="urn:microsoft.com/office/officeart/2005/8/layout/vList3#3"/>
    <dgm:cxn modelId="{D10D8BEA-C42A-4EC1-91D0-48855D64FD6E}" type="presParOf" srcId="{C438C308-10F6-48CF-9E21-A6DC46A51B35}" destId="{17F972D0-C994-4068-9510-94C1DA8E1546}" srcOrd="0" destOrd="0" presId="urn:microsoft.com/office/officeart/2005/8/layout/vList3#3"/>
    <dgm:cxn modelId="{36C3AEEF-D46F-404C-AA00-F66F4B4D22C1}" type="presParOf" srcId="{17F972D0-C994-4068-9510-94C1DA8E1546}" destId="{76258F12-EAE4-4392-8D09-DB185C937B84}" srcOrd="0" destOrd="0" presId="urn:microsoft.com/office/officeart/2005/8/layout/vList3#3"/>
    <dgm:cxn modelId="{421E6EA4-DF98-4A68-AF33-3ED86483AB4B}" type="presParOf" srcId="{17F972D0-C994-4068-9510-94C1DA8E1546}" destId="{C5CBF73D-2D46-4176-96D3-5265FEBDA344}"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7EB4A-6D19-4403-9DBB-053641F016B2}">
      <dsp:nvSpPr>
        <dsp:cNvPr id="0" name=""/>
        <dsp:cNvSpPr/>
      </dsp:nvSpPr>
      <dsp:spPr>
        <a:xfrm rot="10800000">
          <a:off x="3122029" y="1363643"/>
          <a:ext cx="7651623" cy="3854577"/>
        </a:xfrm>
        <a:prstGeom prst="homePlat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699761" tIns="274320" rIns="512064" bIns="274320" numCol="1" spcCol="1270" anchor="ctr" anchorCtr="0">
          <a:noAutofit/>
        </a:bodyPr>
        <a:lstStyle/>
        <a:p>
          <a:pPr lvl="0" algn="ctr" defTabSz="3200400">
            <a:lnSpc>
              <a:spcPct val="90000"/>
            </a:lnSpc>
            <a:spcBef>
              <a:spcPct val="0"/>
            </a:spcBef>
            <a:spcAft>
              <a:spcPct val="35000"/>
            </a:spcAft>
          </a:pPr>
          <a:r>
            <a:rPr lang="en-US" sz="7200" kern="1200" dirty="0" smtClean="0">
              <a:latin typeface="Times New Roman" panose="02020603050405020304" pitchFamily="18" charset="0"/>
              <a:cs typeface="Times New Roman" panose="02020603050405020304" pitchFamily="18" charset="0"/>
            </a:rPr>
            <a:t>Some places are hot!</a:t>
          </a:r>
          <a:endParaRPr lang="en-US" sz="7200" kern="1200" dirty="0">
            <a:latin typeface="Times New Roman" panose="02020603050405020304" pitchFamily="18" charset="0"/>
            <a:cs typeface="Times New Roman" panose="02020603050405020304" pitchFamily="18" charset="0"/>
          </a:endParaRPr>
        </a:p>
      </dsp:txBody>
      <dsp:txXfrm rot="10800000">
        <a:off x="3122029" y="1363643"/>
        <a:ext cx="7651623" cy="3854577"/>
      </dsp:txXfrm>
    </dsp:sp>
    <dsp:sp modelId="{3AD2F2D4-56F9-499E-8BEB-48652922FA30}">
      <dsp:nvSpPr>
        <dsp:cNvPr id="0" name=""/>
        <dsp:cNvSpPr/>
      </dsp:nvSpPr>
      <dsp:spPr>
        <a:xfrm>
          <a:off x="699875" y="934937"/>
          <a:ext cx="4909651" cy="4247512"/>
        </a:xfrm>
        <a:prstGeom prst="ellipse">
          <a:avLst/>
        </a:prstGeom>
        <a:blipFill rotWithShape="1">
          <a:blip xmlns:r="http://schemas.openxmlformats.org/officeDocument/2006/relationships" r:embed="rId1"/>
          <a:stretch>
            <a:fillRect/>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F7CA8-6E09-4292-80B0-7437978AD762}">
      <dsp:nvSpPr>
        <dsp:cNvPr id="0" name=""/>
        <dsp:cNvSpPr/>
      </dsp:nvSpPr>
      <dsp:spPr>
        <a:xfrm rot="10800000">
          <a:off x="3339080" y="1403547"/>
          <a:ext cx="7651623" cy="3854577"/>
        </a:xfrm>
        <a:prstGeom prst="homePlat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699761" tIns="228600" rIns="426720" bIns="228600" numCol="1" spcCol="1270" anchor="ctr" anchorCtr="0">
          <a:noAutofit/>
        </a:bodyPr>
        <a:lstStyle/>
        <a:p>
          <a:pPr lvl="0" algn="ctr" defTabSz="2667000">
            <a:lnSpc>
              <a:spcPct val="90000"/>
            </a:lnSpc>
            <a:spcBef>
              <a:spcPct val="0"/>
            </a:spcBef>
            <a:spcAft>
              <a:spcPct val="35000"/>
            </a:spcAft>
          </a:pPr>
          <a:r>
            <a:rPr lang="en-US" sz="6000" kern="1200" dirty="0" smtClean="0">
              <a:latin typeface="Times New Roman" panose="02020603050405020304" pitchFamily="18" charset="0"/>
              <a:cs typeface="Times New Roman" panose="02020603050405020304" pitchFamily="18" charset="0"/>
            </a:rPr>
            <a:t>Some places get very cold!</a:t>
          </a:r>
          <a:endParaRPr lang="en-US" sz="6000" kern="1200" dirty="0">
            <a:latin typeface="Times New Roman" panose="02020603050405020304" pitchFamily="18" charset="0"/>
            <a:cs typeface="Times New Roman" panose="02020603050405020304" pitchFamily="18" charset="0"/>
          </a:endParaRPr>
        </a:p>
      </dsp:txBody>
      <dsp:txXfrm rot="10800000">
        <a:off x="3339080" y="1403547"/>
        <a:ext cx="7651623" cy="3854577"/>
      </dsp:txXfrm>
    </dsp:sp>
    <dsp:sp modelId="{231ECA54-26C0-4FC8-BA9A-72AFB70394ED}">
      <dsp:nvSpPr>
        <dsp:cNvPr id="0" name=""/>
        <dsp:cNvSpPr/>
      </dsp:nvSpPr>
      <dsp:spPr>
        <a:xfrm>
          <a:off x="504631" y="634463"/>
          <a:ext cx="5690627" cy="5392745"/>
        </a:xfrm>
        <a:prstGeom prst="ellipse">
          <a:avLst/>
        </a:prstGeom>
        <a:blipFill rotWithShape="1">
          <a:blip xmlns:r="http://schemas.openxmlformats.org/officeDocument/2006/relationships" r:embed="rId1"/>
          <a:stretch>
            <a:fillRect/>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CBF73D-2D46-4176-96D3-5265FEBDA344}">
      <dsp:nvSpPr>
        <dsp:cNvPr id="0" name=""/>
        <dsp:cNvSpPr/>
      </dsp:nvSpPr>
      <dsp:spPr>
        <a:xfrm rot="10800000">
          <a:off x="3373670" y="882833"/>
          <a:ext cx="7651623" cy="4644842"/>
        </a:xfrm>
        <a:prstGeom prst="homePlat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699761" tIns="152400" rIns="28448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Some places experience great weather all year round!</a:t>
          </a:r>
          <a:endParaRPr lang="en-US" sz="4000" kern="1200" dirty="0">
            <a:latin typeface="Times New Roman" panose="02020603050405020304" pitchFamily="18" charset="0"/>
            <a:cs typeface="Times New Roman" panose="02020603050405020304" pitchFamily="18" charset="0"/>
          </a:endParaRPr>
        </a:p>
      </dsp:txBody>
      <dsp:txXfrm rot="10800000">
        <a:off x="3373670" y="882833"/>
        <a:ext cx="7651623" cy="4644842"/>
      </dsp:txXfrm>
    </dsp:sp>
    <dsp:sp modelId="{76258F12-EAE4-4392-8D09-DB185C937B84}">
      <dsp:nvSpPr>
        <dsp:cNvPr id="0" name=""/>
        <dsp:cNvSpPr/>
      </dsp:nvSpPr>
      <dsp:spPr>
        <a:xfrm>
          <a:off x="415561" y="751103"/>
          <a:ext cx="6046906" cy="5159466"/>
        </a:xfrm>
        <a:prstGeom prst="ellipse">
          <a:avLst/>
        </a:prstGeom>
        <a:blipFill rotWithShape="1">
          <a:blip xmlns:r="http://schemas.openxmlformats.org/officeDocument/2006/relationships" r:embed="rId1"/>
          <a:stretch>
            <a:fillRect/>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6/27/2018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northern-crops.com/crops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flippedtips.com/plegal/tips/gather.html" TargetMode="External"/><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2.xml"/><Relationship Id="rId4" Type="http://schemas.openxmlformats.org/officeDocument/2006/relationships/hyperlink" Target="http://flippedtips.com/plegal/tips/identify.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2363" y="914785"/>
            <a:ext cx="7197726" cy="2421464"/>
          </a:xfrm>
        </p:spPr>
        <p:txBody>
          <a:bodyPr anchor="t">
            <a:normAutofit fontScale="90000"/>
          </a:bodyPr>
          <a:lstStyle/>
          <a:p>
            <a:pPr algn="ctr"/>
            <a:r>
              <a:rPr lang="en-US" dirty="0" smtClean="0">
                <a:latin typeface="Times New Roman" panose="02020603050405020304" pitchFamily="18" charset="0"/>
                <a:cs typeface="Times New Roman" panose="02020603050405020304" pitchFamily="18" charset="0"/>
              </a:rPr>
              <a:t>HOW DOES TEMPERATURE VARY FROM PLACE TO PLACE ON THE EARTH?</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32363" y="3481723"/>
            <a:ext cx="7197726" cy="1405467"/>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By </a:t>
            </a:r>
            <a:r>
              <a:rPr lang="en-US" sz="2800" dirty="0" err="1" smtClean="0">
                <a:latin typeface="Times New Roman" panose="02020603050405020304" pitchFamily="18" charset="0"/>
                <a:cs typeface="Times New Roman" panose="02020603050405020304" pitchFamily="18" charset="0"/>
              </a:rPr>
              <a:t>james</a:t>
            </a:r>
            <a:r>
              <a:rPr lang="en-US" sz="2800" dirty="0" smtClean="0">
                <a:latin typeface="Times New Roman" panose="02020603050405020304" pitchFamily="18" charset="0"/>
                <a:cs typeface="Times New Roman" panose="02020603050405020304" pitchFamily="18" charset="0"/>
              </a:rPr>
              <a:t> Bramble</a:t>
            </a:r>
          </a:p>
          <a:p>
            <a:pPr algn="ctr"/>
            <a:r>
              <a:rPr lang="en-US" sz="2800" dirty="0" smtClean="0">
                <a:latin typeface="Times New Roman" panose="02020603050405020304" pitchFamily="18" charset="0"/>
                <a:cs typeface="Times New Roman" panose="02020603050405020304" pitchFamily="18" charset="0"/>
              </a:rPr>
              <a:t>Frederick Douglass academy </a:t>
            </a:r>
            <a:r>
              <a:rPr lang="en-US" sz="2800" dirty="0" err="1" smtClean="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8415108"/>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r>
            <a:br>
              <a:rPr lang="en-US" cap="none" dirty="0" smtClean="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015836"/>
            <a:ext cx="8631382" cy="4738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3813599"/>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The Angle of Insolation is affected by:</a:t>
            </a:r>
            <a:br>
              <a:rPr lang="en-US" cap="none" dirty="0" smtClean="0">
                <a:latin typeface="Times New Roman"/>
              </a:rPr>
            </a:br>
            <a:r>
              <a:rPr lang="en-US" cap="none" dirty="0">
                <a:latin typeface="Times New Roman"/>
              </a:rPr>
              <a:t>	</a:t>
            </a:r>
            <a:r>
              <a:rPr lang="en-US" cap="none" dirty="0" smtClean="0">
                <a:latin typeface="Times New Roman"/>
              </a:rPr>
              <a:t/>
            </a:r>
            <a:br>
              <a:rPr lang="en-US" cap="none" dirty="0" smtClean="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spTree>
    <p:extLst>
      <p:ext uri="{BB962C8B-B14F-4D97-AF65-F5344CB8AC3E}">
        <p14:creationId xmlns:p14="http://schemas.microsoft.com/office/powerpoint/2010/main" xmlns="" val="13181891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The Angle of Insolation is affected by:</a:t>
            </a:r>
            <a:br>
              <a:rPr lang="en-US" cap="none" dirty="0" smtClean="0">
                <a:latin typeface="Times New Roman"/>
              </a:rPr>
            </a:br>
            <a:r>
              <a:rPr lang="en-US" cap="none" dirty="0">
                <a:latin typeface="Times New Roman"/>
              </a:rPr>
              <a:t>	</a:t>
            </a:r>
            <a:r>
              <a:rPr lang="en-US" cap="none" dirty="0" smtClean="0">
                <a:latin typeface="Times New Roman"/>
              </a:rPr>
              <a:t>a.  Latitude</a:t>
            </a:r>
            <a:br>
              <a:rPr lang="en-US" cap="none" dirty="0" smtClean="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7663" y="3667991"/>
            <a:ext cx="7720445" cy="3075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6182606"/>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The Angle of Insolation is affected by:</a:t>
            </a:r>
            <a:br>
              <a:rPr lang="en-US" cap="none" dirty="0" smtClean="0">
                <a:latin typeface="Times New Roman"/>
              </a:rPr>
            </a:br>
            <a:r>
              <a:rPr lang="en-US" cap="none" dirty="0">
                <a:latin typeface="Times New Roman"/>
              </a:rPr>
              <a:t>	</a:t>
            </a:r>
            <a:r>
              <a:rPr lang="en-US" cap="none" dirty="0" smtClean="0">
                <a:latin typeface="Times New Roman"/>
              </a:rPr>
              <a:t>a.  Latitude</a:t>
            </a:r>
            <a:br>
              <a:rPr lang="en-US" cap="none" dirty="0" smtClean="0">
                <a:latin typeface="Times New Roman"/>
              </a:rPr>
            </a:br>
            <a:r>
              <a:rPr lang="en-US" cap="none" dirty="0" smtClean="0">
                <a:latin typeface="Times New Roman"/>
              </a:rPr>
              <a:t>    b.  Rotation of the Earth</a:t>
            </a:r>
            <a:br>
              <a:rPr lang="en-US" cap="none" dirty="0" smtClean="0">
                <a:latin typeface="Times New Roman"/>
              </a:rPr>
            </a:br>
            <a:r>
              <a:rPr lang="en-US" cap="none" dirty="0">
                <a:latin typeface="Times New Roman"/>
              </a:rPr>
              <a:t> </a:t>
            </a: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82408" y="2005445"/>
            <a:ext cx="3724275" cy="4578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1258417"/>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The Angle of Insolation is affected by:</a:t>
            </a:r>
            <a:br>
              <a:rPr lang="en-US" cap="none" dirty="0" smtClean="0">
                <a:latin typeface="Times New Roman"/>
              </a:rPr>
            </a:br>
            <a:r>
              <a:rPr lang="en-US" cap="none" dirty="0">
                <a:latin typeface="Times New Roman"/>
              </a:rPr>
              <a:t>	</a:t>
            </a:r>
            <a:r>
              <a:rPr lang="en-US" cap="none" dirty="0" smtClean="0">
                <a:latin typeface="Times New Roman"/>
              </a:rPr>
              <a:t>a.  Latitude</a:t>
            </a:r>
            <a:br>
              <a:rPr lang="en-US" cap="none" dirty="0" smtClean="0">
                <a:latin typeface="Times New Roman"/>
              </a:rPr>
            </a:br>
            <a:r>
              <a:rPr lang="en-US" cap="none" dirty="0" smtClean="0">
                <a:latin typeface="Times New Roman"/>
              </a:rPr>
              <a:t>    b.  Rotation of the Earth</a:t>
            </a:r>
            <a:br>
              <a:rPr lang="en-US" cap="none" dirty="0" smtClean="0">
                <a:latin typeface="Times New Roman"/>
              </a:rPr>
            </a:br>
            <a:r>
              <a:rPr lang="en-US" cap="none" dirty="0">
                <a:latin typeface="Times New Roman"/>
              </a:rPr>
              <a:t> </a:t>
            </a:r>
            <a:r>
              <a:rPr lang="en-US" cap="none" dirty="0" smtClean="0">
                <a:latin typeface="Times New Roman"/>
              </a:rPr>
              <a:t>   c.  Revolution of the Earth (Seasons)</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95804" y="3512127"/>
            <a:ext cx="4036868" cy="315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079770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It’s caused by the Angle of Insolation (Incoming Solar Radiation).  This is the angle that the Sun’s rays are striking the Earth’s surface.</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The Angle of Insolation is affected by:</a:t>
            </a:r>
            <a:br>
              <a:rPr lang="en-US" cap="none" dirty="0" smtClean="0">
                <a:latin typeface="Times New Roman"/>
              </a:rPr>
            </a:br>
            <a:r>
              <a:rPr lang="en-US" cap="none" dirty="0">
                <a:latin typeface="Times New Roman"/>
              </a:rPr>
              <a:t>	</a:t>
            </a:r>
            <a:r>
              <a:rPr lang="en-US" cap="none" dirty="0" smtClean="0">
                <a:latin typeface="Times New Roman"/>
              </a:rPr>
              <a:t>a.  Latitude</a:t>
            </a:r>
            <a:br>
              <a:rPr lang="en-US" cap="none" dirty="0" smtClean="0">
                <a:latin typeface="Times New Roman"/>
              </a:rPr>
            </a:br>
            <a:r>
              <a:rPr lang="en-US" cap="none" dirty="0" smtClean="0">
                <a:latin typeface="Times New Roman"/>
              </a:rPr>
              <a:t>    b.  Rotation of the Earth</a:t>
            </a:r>
            <a:br>
              <a:rPr lang="en-US" cap="none" dirty="0" smtClean="0">
                <a:latin typeface="Times New Roman"/>
              </a:rPr>
            </a:br>
            <a:r>
              <a:rPr lang="en-US" cap="none" dirty="0">
                <a:latin typeface="Times New Roman"/>
              </a:rPr>
              <a:t> </a:t>
            </a:r>
            <a:r>
              <a:rPr lang="en-US" cap="none" dirty="0" smtClean="0">
                <a:latin typeface="Times New Roman"/>
              </a:rPr>
              <a:t>   c.  Revolution of the Earth (Seasons)</a:t>
            </a:r>
            <a:br>
              <a:rPr lang="en-US" cap="none" dirty="0" smtClean="0">
                <a:latin typeface="Times New Roman"/>
              </a:rPr>
            </a:br>
            <a:r>
              <a:rPr lang="en-US" cap="none" dirty="0">
                <a:latin typeface="Times New Roman"/>
              </a:rPr>
              <a:t> </a:t>
            </a:r>
            <a:r>
              <a:rPr lang="en-US" cap="none" dirty="0" smtClean="0">
                <a:latin typeface="Times New Roman"/>
              </a:rPr>
              <a:t>   d.  The Earth’s tilt of its axis</a:t>
            </a:r>
            <a:endParaRPr lang="en-US" cap="none" dirty="0">
              <a:latin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49045" y="1943100"/>
            <a:ext cx="4156363" cy="48213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327233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Assessment: Identify which crops can grow in the Northeastern United States</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r>
            <a:br>
              <a:rPr lang="en-US" cap="none" dirty="0" smtClean="0">
                <a:latin typeface="Times New Roman"/>
              </a:rPr>
            </a:br>
            <a:r>
              <a:rPr lang="en-US" cap="none" dirty="0">
                <a:latin typeface="Times New Roman"/>
              </a:rPr>
              <a:t/>
            </a:r>
            <a:br>
              <a:rPr lang="en-US" cap="none" dirty="0">
                <a:latin typeface="Times New Roman"/>
              </a:rPr>
            </a:br>
            <a:r>
              <a:rPr lang="en-US" cap="none" dirty="0">
                <a:latin typeface="Times New Roman"/>
              </a:rPr>
              <a:t/>
            </a:r>
            <a:br>
              <a:rPr lang="en-US" cap="none" dirty="0">
                <a:latin typeface="Times New Roman"/>
              </a:rPr>
            </a:br>
            <a:r>
              <a:rPr lang="en-US" cap="none" dirty="0" smtClean="0">
                <a:latin typeface="Times New Roman"/>
              </a:rPr>
              <a:t>          Oats</a:t>
            </a:r>
            <a:r>
              <a:rPr lang="en-US" cap="none" dirty="0">
                <a:latin typeface="Times New Roman"/>
              </a:rPr>
              <a:t> </a:t>
            </a:r>
            <a:r>
              <a:rPr lang="en-US" cap="none" dirty="0" smtClean="0">
                <a:latin typeface="Times New Roman"/>
              </a:rPr>
              <a:t>                     Soybeans                 Sunflower Seeds</a:t>
            </a:r>
            <a:endParaRPr lang="en-US" cap="none" dirty="0">
              <a:latin typeface="Times New Roman"/>
            </a:endParaRPr>
          </a:p>
        </p:txBody>
      </p:sp>
      <p:pic>
        <p:nvPicPr>
          <p:cNvPr id="4" name="Content Placeholder 3"/>
          <p:cNvPicPr>
            <a:picLocks noGrp="1" noChangeAspect="1"/>
          </p:cNvPicPr>
          <p:nvPr>
            <p:ph idx="1"/>
          </p:nvPr>
        </p:nvPicPr>
        <p:blipFill>
          <a:blip r:embed="rId2"/>
          <a:srcRect t="3562" b="3562"/>
          <a:stretch>
            <a:fillRect/>
          </a:stretch>
        </p:blipFill>
        <p:spPr>
          <a:xfrm>
            <a:off x="2671763" y="6478588"/>
            <a:ext cx="612775" cy="379412"/>
          </a:xfrm>
        </p:spPr>
      </p:pic>
      <p:pic>
        <p:nvPicPr>
          <p:cNvPr id="5" name="Picture 4"/>
          <p:cNvPicPr>
            <a:picLocks noChangeAspect="1"/>
          </p:cNvPicPr>
          <p:nvPr/>
        </p:nvPicPr>
        <p:blipFill>
          <a:blip r:embed="rId2"/>
          <a:stretch>
            <a:fillRect/>
          </a:stretch>
        </p:blipFill>
        <p:spPr>
          <a:xfrm>
            <a:off x="410422" y="2144401"/>
            <a:ext cx="3078220" cy="2089384"/>
          </a:xfrm>
          <a:prstGeom prst="rect">
            <a:avLst/>
          </a:prstGeom>
        </p:spPr>
      </p:pic>
      <p:pic>
        <p:nvPicPr>
          <p:cNvPr id="6" name="Picture 5"/>
          <p:cNvPicPr>
            <a:picLocks noChangeAspect="1"/>
          </p:cNvPicPr>
          <p:nvPr/>
        </p:nvPicPr>
        <p:blipFill>
          <a:blip r:embed="rId3"/>
          <a:stretch>
            <a:fillRect/>
          </a:stretch>
        </p:blipFill>
        <p:spPr>
          <a:xfrm>
            <a:off x="4191000" y="2159000"/>
            <a:ext cx="3034430" cy="2045585"/>
          </a:xfrm>
          <a:prstGeom prst="rect">
            <a:avLst/>
          </a:prstGeom>
        </p:spPr>
      </p:pic>
      <p:pic>
        <p:nvPicPr>
          <p:cNvPr id="7" name="Picture 6"/>
          <p:cNvPicPr>
            <a:picLocks noChangeAspect="1"/>
          </p:cNvPicPr>
          <p:nvPr/>
        </p:nvPicPr>
        <p:blipFill>
          <a:blip r:embed="rId4"/>
          <a:stretch>
            <a:fillRect/>
          </a:stretch>
        </p:blipFill>
        <p:spPr>
          <a:xfrm>
            <a:off x="8466160" y="2262884"/>
            <a:ext cx="3096466" cy="1897903"/>
          </a:xfrm>
          <a:prstGeom prst="rect">
            <a:avLst/>
          </a:prstGeom>
        </p:spPr>
      </p:pic>
    </p:spTree>
    <p:extLst>
      <p:ext uri="{BB962C8B-B14F-4D97-AF65-F5344CB8AC3E}">
        <p14:creationId xmlns:p14="http://schemas.microsoft.com/office/powerpoint/2010/main" xmlns="" val="2761198082"/>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146" y="671566"/>
            <a:ext cx="11750446" cy="5078314"/>
          </a:xfrm>
          <a:prstGeom prst="rect">
            <a:avLst/>
          </a:prstGeom>
          <a:noFill/>
        </p:spPr>
        <p:txBody>
          <a:bodyPr wrap="square" rtlCol="0">
            <a:spAutoFit/>
          </a:bodyPr>
          <a:lstStyle/>
          <a:p>
            <a:r>
              <a:rPr lang="en-US" sz="3600" dirty="0" smtClean="0"/>
              <a:t>HW:   On </a:t>
            </a:r>
            <a:r>
              <a:rPr lang="en-US" sz="3600" dirty="0" err="1" smtClean="0"/>
              <a:t>looseleaf</a:t>
            </a:r>
            <a:r>
              <a:rPr lang="en-US" sz="3600" dirty="0" smtClean="0"/>
              <a:t>, write the following questions and answers.</a:t>
            </a:r>
          </a:p>
          <a:p>
            <a:pPr marL="742950" indent="-742950">
              <a:buAutoNum type="arabicPeriod"/>
            </a:pPr>
            <a:r>
              <a:rPr lang="en-US" sz="3600" dirty="0" smtClean="0"/>
              <a:t>Identify some crops that grow in the Northeastern Portion of the United States.</a:t>
            </a:r>
          </a:p>
          <a:p>
            <a:pPr marL="742950" indent="-742950">
              <a:buAutoNum type="arabicPeriod"/>
            </a:pPr>
            <a:r>
              <a:rPr lang="en-US" sz="3600" dirty="0" smtClean="0"/>
              <a:t>Give evidence that these crops grow in the Northeastern Portion of the United States.</a:t>
            </a:r>
          </a:p>
          <a:p>
            <a:pPr marL="742950" indent="-742950">
              <a:buAutoNum type="arabicPeriod"/>
            </a:pPr>
            <a:r>
              <a:rPr lang="en-US" sz="3600" dirty="0" smtClean="0"/>
              <a:t>Identify the causes why these crops grow in the Northeastern Portion of the </a:t>
            </a:r>
            <a:r>
              <a:rPr lang="en-US" sz="3600" smtClean="0"/>
              <a:t>United States.</a:t>
            </a:r>
            <a:endParaRPr lang="en-US" sz="3600" dirty="0" smtClean="0"/>
          </a:p>
          <a:p>
            <a:pPr marL="742950" indent="-742950">
              <a:buAutoNum type="arabicPeriod"/>
            </a:pPr>
            <a:endParaRPr lang="en-US" sz="3600" dirty="0" smtClean="0"/>
          </a:p>
        </p:txBody>
      </p:sp>
    </p:spTree>
    <p:extLst>
      <p:ext uri="{BB962C8B-B14F-4D97-AF65-F5344CB8AC3E}">
        <p14:creationId xmlns:p14="http://schemas.microsoft.com/office/powerpoint/2010/main" xmlns="" val="224372763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19212664"/>
              </p:ext>
            </p:extLst>
          </p:nvPr>
        </p:nvGraphicFramePr>
        <p:xfrm>
          <a:off x="359229" y="305184"/>
          <a:ext cx="11506200" cy="611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829526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31991638"/>
              </p:ext>
            </p:extLst>
          </p:nvPr>
        </p:nvGraphicFramePr>
        <p:xfrm>
          <a:off x="283029" y="87470"/>
          <a:ext cx="11506200" cy="666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229015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919158130"/>
              </p:ext>
            </p:extLst>
          </p:nvPr>
        </p:nvGraphicFramePr>
        <p:xfrm>
          <a:off x="283029" y="87470"/>
          <a:ext cx="11506200" cy="666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1689904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486" y="337841"/>
            <a:ext cx="11756571" cy="6340865"/>
          </a:xfrm>
        </p:spPr>
        <p:txBody>
          <a:bodyPr anchor="t">
            <a:normAutofit/>
          </a:bodyPr>
          <a:lstStyle/>
          <a:p>
            <a:pPr algn="ctr"/>
            <a:r>
              <a:rPr lang="en-US" dirty="0" smtClean="0">
                <a:latin typeface="Times New Roman" panose="02020603050405020304" pitchFamily="18" charset="0"/>
                <a:cs typeface="Times New Roman" panose="02020603050405020304" pitchFamily="18" charset="0"/>
              </a:rPr>
              <a:t>P</a:t>
            </a:r>
            <a:r>
              <a:rPr lang="en-US" cap="none" dirty="0" smtClean="0">
                <a:latin typeface="Times New Roman" panose="02020603050405020304" pitchFamily="18" charset="0"/>
                <a:cs typeface="Times New Roman" panose="02020603050405020304" pitchFamily="18" charset="0"/>
              </a:rPr>
              <a:t>roblem: What kinds of crops can be grown in the Northeastern portion of the United States?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5877733"/>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fontScale="90000"/>
          </a:bodyPr>
          <a:lstStyle/>
          <a:p>
            <a:r>
              <a:rPr lang="en-US" cap="none" dirty="0" smtClean="0">
                <a:latin typeface="Times New Roman"/>
              </a:rPr>
              <a:t>Because </a:t>
            </a:r>
            <a:r>
              <a:rPr lang="en-US" cap="none" dirty="0" smtClean="0">
                <a:latin typeface="Times New Roman"/>
              </a:rPr>
              <a:t>of the great temperature variations in the Northeaster portion of the United States, what kinds of crops would grow best in these environments?</a:t>
            </a:r>
            <a:br>
              <a:rPr lang="en-US" cap="none" dirty="0" smtClean="0">
                <a:latin typeface="Times New Roman"/>
              </a:rPr>
            </a:br>
            <a:r>
              <a:rPr lang="en-US" cap="none" dirty="0" smtClean="0">
                <a:latin typeface="Times New Roman"/>
              </a:rPr>
              <a:t/>
            </a:r>
            <a:br>
              <a:rPr lang="en-US" cap="none" dirty="0" smtClean="0">
                <a:latin typeface="Times New Roman"/>
              </a:rPr>
            </a:br>
            <a:r>
              <a:rPr lang="en-US" cap="none" dirty="0" smtClean="0">
                <a:latin typeface="Times New Roman"/>
              </a:rPr>
              <a:t>Visit the following websites for information.</a:t>
            </a:r>
            <a:br>
              <a:rPr lang="en-US" cap="none" dirty="0" smtClean="0">
                <a:latin typeface="Times New Roman"/>
              </a:rPr>
            </a:br>
            <a:r>
              <a:rPr lang="en-US" cap="none" dirty="0" smtClean="0">
                <a:latin typeface="Times New Roman"/>
              </a:rPr>
              <a:t/>
            </a:r>
            <a:br>
              <a:rPr lang="en-US" cap="none" dirty="0" smtClean="0">
                <a:latin typeface="Times New Roman"/>
              </a:rPr>
            </a:br>
            <a:r>
              <a:rPr lang="en-US" cap="none" dirty="0" smtClean="0">
                <a:latin typeface="Times New Roman"/>
              </a:rPr>
              <a:t>https</a:t>
            </a:r>
            <a:r>
              <a:rPr lang="en-US" cap="none" dirty="0">
                <a:latin typeface="Times New Roman"/>
              </a:rPr>
              <a:t>://</a:t>
            </a:r>
            <a:r>
              <a:rPr lang="en-US" cap="none" dirty="0" err="1">
                <a:latin typeface="Times New Roman"/>
              </a:rPr>
              <a:t>www.sare.org</a:t>
            </a:r>
            <a:r>
              <a:rPr lang="en-US" cap="none" dirty="0">
                <a:latin typeface="Times New Roman"/>
              </a:rPr>
              <a:t>/Learning-Center/Books/Crop-Rotation-on-Organic-Farms/Text-Version/APPENDIX-1-Characteristics-of-Crops-Commonly-Grown-in-the-Northeastern-United-States</a:t>
            </a:r>
            <a:br>
              <a:rPr lang="en-US" cap="none" dirty="0">
                <a:latin typeface="Times New Roman"/>
              </a:rPr>
            </a:br>
            <a:r>
              <a:rPr lang="en-US" cap="none" dirty="0">
                <a:latin typeface="Times New Roman"/>
              </a:rPr>
              <a:t/>
            </a:r>
            <a:br>
              <a:rPr lang="en-US" cap="none" dirty="0">
                <a:latin typeface="Times New Roman"/>
              </a:rPr>
            </a:br>
            <a:r>
              <a:rPr lang="en-US" cap="none" dirty="0">
                <a:latin typeface="Times New Roman"/>
                <a:hlinkClick r:id="rId2"/>
              </a:rPr>
              <a:t>http://www.northern-crops.com/crops2/</a:t>
            </a:r>
            <a:r>
              <a:rPr lang="en-US" cap="none" dirty="0">
                <a:latin typeface="Times New Roman"/>
              </a:rPr>
              <a:t> </a:t>
            </a:r>
            <a:r>
              <a:rPr lang="en-US" cap="none" dirty="0" smtClean="0">
                <a:latin typeface="Times New Roman"/>
              </a:rPr>
              <a:t/>
            </a:r>
            <a:br>
              <a:rPr lang="en-US" cap="none" dirty="0" smtClean="0">
                <a:latin typeface="Times New Roman"/>
              </a:rPr>
            </a:br>
            <a:r>
              <a:rPr lang="en-US" cap="none" dirty="0">
                <a:latin typeface="Times New Roman"/>
              </a:rPr>
              <a:t>D</a:t>
            </a:r>
            <a:r>
              <a:rPr lang="en-US" cap="none" dirty="0" smtClean="0">
                <a:latin typeface="Times New Roman"/>
              </a:rPr>
              <a:t>o the crops in the following slide grow in such varied climates?  If so, then why?  </a:t>
            </a:r>
            <a:endParaRPr lang="en-US" cap="none" dirty="0">
              <a:latin typeface="Times New Roman"/>
            </a:endParaRPr>
          </a:p>
        </p:txBody>
      </p:sp>
    </p:spTree>
    <p:extLst>
      <p:ext uri="{BB962C8B-B14F-4D97-AF65-F5344CB8AC3E}">
        <p14:creationId xmlns:p14="http://schemas.microsoft.com/office/powerpoint/2010/main" xmlns="" val="248302857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47" y="116796"/>
            <a:ext cx="11808833" cy="6409072"/>
          </a:xfrm>
        </p:spPr>
        <p:txBody>
          <a:bodyPr>
            <a:normAutofit fontScale="90000"/>
          </a:bodyPr>
          <a:lstStyle/>
          <a:p>
            <a:r>
              <a:rPr lang="en-US" cap="none" dirty="0" smtClean="0">
                <a:latin typeface="Times New Roman"/>
              </a:rPr>
              <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t>
            </a:r>
            <a:br>
              <a:rPr lang="en-US" cap="none" dirty="0" smtClean="0">
                <a:latin typeface="Times New Roman"/>
              </a:rPr>
            </a:br>
            <a:r>
              <a:rPr lang="en-US" cap="none" dirty="0" smtClean="0">
                <a:latin typeface="Times New Roman"/>
              </a:rPr>
              <a:t/>
            </a:r>
            <a:br>
              <a:rPr lang="en-US" cap="none" dirty="0" smtClean="0">
                <a:latin typeface="Times New Roman"/>
              </a:rPr>
            </a:br>
            <a:r>
              <a:rPr lang="en-US" cap="none" dirty="0">
                <a:latin typeface="Times New Roman"/>
              </a:rPr>
              <a:t>	</a:t>
            </a:r>
            <a:r>
              <a:rPr lang="en-US" cap="none" dirty="0" smtClean="0">
                <a:latin typeface="Times New Roman"/>
              </a:rPr>
              <a:t>  \           </a:t>
            </a:r>
            <a:br>
              <a:rPr lang="en-US" cap="none" dirty="0" smtClean="0">
                <a:latin typeface="Times New Roman"/>
              </a:rPr>
            </a:br>
            <a:r>
              <a:rPr lang="en-US" cap="none" dirty="0">
                <a:latin typeface="Times New Roman"/>
              </a:rPr>
              <a:t> </a:t>
            </a:r>
            <a:r>
              <a:rPr lang="en-US" cap="none" dirty="0" smtClean="0">
                <a:latin typeface="Times New Roman"/>
              </a:rPr>
              <a:t>         </a:t>
            </a:r>
            <a:r>
              <a:rPr lang="en-US" sz="3000" cap="none" dirty="0" smtClean="0">
                <a:latin typeface="Times New Roman"/>
              </a:rPr>
              <a:t>Barley                                  Buckwheat                                    Canola</a:t>
            </a:r>
            <a:br>
              <a:rPr lang="en-US" sz="3000" cap="none" dirty="0" smtClean="0">
                <a:latin typeface="Times New Roman"/>
              </a:rPr>
            </a:br>
            <a:r>
              <a:rPr lang="en-US" cap="none" dirty="0" smtClean="0">
                <a:latin typeface="Times New Roman"/>
              </a:rPr>
              <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Corn                      Dry Edible Beans                 Potatoes</a:t>
            </a:r>
            <a:endParaRPr lang="en-US" cap="none" dirty="0">
              <a:latin typeface="Times New Roman"/>
            </a:endParaRPr>
          </a:p>
        </p:txBody>
      </p:sp>
      <p:pic>
        <p:nvPicPr>
          <p:cNvPr id="4" name="Content Placeholder 3"/>
          <p:cNvPicPr>
            <a:picLocks noGrp="1" noChangeAspect="1"/>
          </p:cNvPicPr>
          <p:nvPr>
            <p:ph idx="1"/>
          </p:nvPr>
        </p:nvPicPr>
        <p:blipFill>
          <a:blip r:embed="rId2"/>
          <a:srcRect t="3329" b="3329"/>
          <a:stretch>
            <a:fillRect/>
          </a:stretch>
        </p:blipFill>
        <p:spPr>
          <a:xfrm>
            <a:off x="2671763" y="6478588"/>
            <a:ext cx="612775" cy="379412"/>
          </a:xfrm>
        </p:spPr>
      </p:pic>
      <p:pic>
        <p:nvPicPr>
          <p:cNvPr id="5" name="Picture 4"/>
          <p:cNvPicPr>
            <a:picLocks noChangeAspect="1"/>
          </p:cNvPicPr>
          <p:nvPr/>
        </p:nvPicPr>
        <p:blipFill>
          <a:blip r:embed="rId2"/>
          <a:stretch>
            <a:fillRect/>
          </a:stretch>
        </p:blipFill>
        <p:spPr>
          <a:xfrm>
            <a:off x="352035" y="173501"/>
            <a:ext cx="3810000" cy="2527300"/>
          </a:xfrm>
          <a:prstGeom prst="rect">
            <a:avLst/>
          </a:prstGeom>
        </p:spPr>
      </p:pic>
      <p:pic>
        <p:nvPicPr>
          <p:cNvPr id="6" name="Picture 5"/>
          <p:cNvPicPr>
            <a:picLocks noChangeAspect="1"/>
          </p:cNvPicPr>
          <p:nvPr/>
        </p:nvPicPr>
        <p:blipFill>
          <a:blip r:embed="rId3"/>
          <a:stretch>
            <a:fillRect/>
          </a:stretch>
        </p:blipFill>
        <p:spPr>
          <a:xfrm>
            <a:off x="4585115" y="139795"/>
            <a:ext cx="3472334" cy="2546468"/>
          </a:xfrm>
          <a:prstGeom prst="rect">
            <a:avLst/>
          </a:prstGeom>
        </p:spPr>
      </p:pic>
      <p:pic>
        <p:nvPicPr>
          <p:cNvPr id="7" name="Picture 6"/>
          <p:cNvPicPr>
            <a:picLocks noChangeAspect="1"/>
          </p:cNvPicPr>
          <p:nvPr/>
        </p:nvPicPr>
        <p:blipFill>
          <a:blip r:embed="rId4"/>
          <a:stretch>
            <a:fillRect/>
          </a:stretch>
        </p:blipFill>
        <p:spPr>
          <a:xfrm>
            <a:off x="8728903" y="158902"/>
            <a:ext cx="3211302" cy="2540000"/>
          </a:xfrm>
          <a:prstGeom prst="rect">
            <a:avLst/>
          </a:prstGeom>
        </p:spPr>
      </p:pic>
      <p:pic>
        <p:nvPicPr>
          <p:cNvPr id="9" name="Picture 8"/>
          <p:cNvPicPr>
            <a:picLocks noChangeAspect="1"/>
          </p:cNvPicPr>
          <p:nvPr/>
        </p:nvPicPr>
        <p:blipFill>
          <a:blip r:embed="rId5"/>
          <a:stretch>
            <a:fillRect/>
          </a:stretch>
        </p:blipFill>
        <p:spPr>
          <a:xfrm>
            <a:off x="556390" y="3424627"/>
            <a:ext cx="3632899" cy="2371277"/>
          </a:xfrm>
          <a:prstGeom prst="rect">
            <a:avLst/>
          </a:prstGeom>
        </p:spPr>
      </p:pic>
      <p:pic>
        <p:nvPicPr>
          <p:cNvPr id="10" name="Picture 9"/>
          <p:cNvPicPr>
            <a:picLocks noChangeAspect="1"/>
          </p:cNvPicPr>
          <p:nvPr/>
        </p:nvPicPr>
        <p:blipFill>
          <a:blip r:embed="rId6"/>
          <a:stretch>
            <a:fillRect/>
          </a:stretch>
        </p:blipFill>
        <p:spPr>
          <a:xfrm>
            <a:off x="4555920" y="3562218"/>
            <a:ext cx="3399351" cy="2204488"/>
          </a:xfrm>
          <a:prstGeom prst="rect">
            <a:avLst/>
          </a:prstGeom>
        </p:spPr>
      </p:pic>
      <p:pic>
        <p:nvPicPr>
          <p:cNvPr id="11" name="Picture 10"/>
          <p:cNvPicPr>
            <a:picLocks noChangeAspect="1"/>
          </p:cNvPicPr>
          <p:nvPr/>
        </p:nvPicPr>
        <p:blipFill>
          <a:blip r:embed="rId7"/>
          <a:stretch>
            <a:fillRect/>
          </a:stretch>
        </p:blipFill>
        <p:spPr>
          <a:xfrm>
            <a:off x="8743500" y="3562218"/>
            <a:ext cx="3169450" cy="2233686"/>
          </a:xfrm>
          <a:prstGeom prst="rect">
            <a:avLst/>
          </a:prstGeom>
        </p:spPr>
      </p:pic>
    </p:spTree>
    <p:extLst>
      <p:ext uri="{BB962C8B-B14F-4D97-AF65-F5344CB8AC3E}">
        <p14:creationId xmlns:p14="http://schemas.microsoft.com/office/powerpoint/2010/main" xmlns="" val="339695611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fontScale="90000"/>
          </a:bodyPr>
          <a:lstStyle/>
          <a:p>
            <a:r>
              <a:rPr lang="en-US" cap="none" dirty="0" smtClean="0">
                <a:latin typeface="Times New Roman"/>
              </a:rPr>
              <a:t/>
            </a:r>
            <a:br>
              <a:rPr lang="en-US" cap="none" dirty="0" smtClean="0">
                <a:latin typeface="Times New Roman"/>
              </a:rPr>
            </a:br>
            <a:r>
              <a:rPr lang="en-US" cap="none" dirty="0" smtClean="0">
                <a:latin typeface="Times New Roman"/>
              </a:rPr>
              <a:t>You </a:t>
            </a:r>
            <a:r>
              <a:rPr lang="en-US" cap="none" dirty="0" smtClean="0">
                <a:latin typeface="Times New Roman"/>
              </a:rPr>
              <a:t>are Public Policy Analyst and you will use the first three steps of the Public Policy Analyst policy to answer these questions.  The accompanying steps and websites will assist you.</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1. IDENTIFY THE PROBLEM</a:t>
            </a:r>
            <a:br>
              <a:rPr lang="en-US" cap="none" dirty="0" smtClean="0">
                <a:latin typeface="Times New Roman"/>
              </a:rPr>
            </a:br>
            <a:r>
              <a:rPr lang="en-US" cap="none" dirty="0" smtClean="0">
                <a:latin typeface="Times New Roman"/>
                <a:hlinkClick r:id="rId2"/>
              </a:rPr>
              <a:t>http</a:t>
            </a:r>
            <a:r>
              <a:rPr lang="en-US" cap="none" dirty="0">
                <a:latin typeface="Times New Roman"/>
                <a:hlinkClick r:id="rId2"/>
              </a:rPr>
              <a:t>://</a:t>
            </a:r>
            <a:r>
              <a:rPr lang="en-US" cap="none" dirty="0" smtClean="0">
                <a:latin typeface="Times New Roman"/>
                <a:hlinkClick r:id="rId2"/>
              </a:rPr>
              <a:t>flippedtips.com/plegal/tips/select.html</a:t>
            </a:r>
            <a:r>
              <a:rPr lang="en-US" cap="none" dirty="0" smtClean="0">
                <a:latin typeface="Times New Roman"/>
              </a:rPr>
              <a:t/>
            </a:r>
            <a:br>
              <a:rPr lang="en-US" cap="none" dirty="0" smtClean="0">
                <a:latin typeface="Times New Roman"/>
              </a:rPr>
            </a:br>
            <a:r>
              <a:rPr lang="en-US" cap="none" dirty="0" smtClean="0">
                <a:latin typeface="Times New Roman"/>
              </a:rPr>
              <a:t/>
            </a:r>
            <a:br>
              <a:rPr lang="en-US" cap="none" dirty="0" smtClean="0">
                <a:latin typeface="Times New Roman"/>
              </a:rPr>
            </a:br>
            <a:r>
              <a:rPr lang="en-US" cap="none" dirty="0" smtClean="0">
                <a:latin typeface="Times New Roman"/>
              </a:rPr>
              <a:t>2</a:t>
            </a:r>
            <a:r>
              <a:rPr lang="en-US" cap="none" dirty="0" smtClean="0">
                <a:latin typeface="Times New Roman"/>
              </a:rPr>
              <a:t>. GATHER EVIDENCE</a:t>
            </a:r>
            <a:r>
              <a:rPr lang="en-US" cap="none" dirty="0">
                <a:latin typeface="Times New Roman"/>
              </a:rPr>
              <a:t/>
            </a:r>
            <a:br>
              <a:rPr lang="en-US" cap="none" dirty="0">
                <a:latin typeface="Times New Roman"/>
              </a:rPr>
            </a:br>
            <a:r>
              <a:rPr lang="en-US" cap="none" dirty="0" smtClean="0">
                <a:latin typeface="Times New Roman"/>
                <a:hlinkClick r:id="rId3"/>
              </a:rPr>
              <a:t>http</a:t>
            </a:r>
            <a:r>
              <a:rPr lang="en-US" cap="none" dirty="0">
                <a:latin typeface="Times New Roman"/>
                <a:hlinkClick r:id="rId3"/>
              </a:rPr>
              <a:t>://</a:t>
            </a:r>
            <a:r>
              <a:rPr lang="en-US" cap="none" dirty="0" smtClean="0">
                <a:latin typeface="Times New Roman"/>
                <a:hlinkClick r:id="rId3"/>
              </a:rPr>
              <a:t>flippedtips.com/plegal/tips/gather.html</a:t>
            </a:r>
            <a:r>
              <a:rPr lang="en-US" cap="none" dirty="0" smtClean="0">
                <a:latin typeface="Times New Roman"/>
              </a:rPr>
              <a:t/>
            </a:r>
            <a:br>
              <a:rPr lang="en-US" cap="none" dirty="0" smtClean="0">
                <a:latin typeface="Times New Roman"/>
              </a:rPr>
            </a:br>
            <a:r>
              <a:rPr lang="en-US" cap="none" dirty="0" smtClean="0">
                <a:latin typeface="Times New Roman"/>
              </a:rPr>
              <a:t/>
            </a:r>
            <a:br>
              <a:rPr lang="en-US" cap="none" dirty="0" smtClean="0">
                <a:latin typeface="Times New Roman"/>
              </a:rPr>
            </a:br>
            <a:r>
              <a:rPr lang="en-US" cap="none" dirty="0" smtClean="0">
                <a:latin typeface="Times New Roman"/>
              </a:rPr>
              <a:t>3</a:t>
            </a:r>
            <a:r>
              <a:rPr lang="en-US" cap="none" dirty="0" smtClean="0">
                <a:latin typeface="Times New Roman"/>
              </a:rPr>
              <a:t>.</a:t>
            </a:r>
            <a:r>
              <a:rPr lang="en-US" cap="none" dirty="0">
                <a:latin typeface="Times New Roman"/>
              </a:rPr>
              <a:t> </a:t>
            </a:r>
            <a:r>
              <a:rPr lang="en-US" cap="none" dirty="0" smtClean="0">
                <a:latin typeface="Times New Roman"/>
              </a:rPr>
              <a:t>IDENTIFY THE CAUSES</a:t>
            </a:r>
            <a:r>
              <a:rPr lang="en-US" cap="none" dirty="0">
                <a:latin typeface="Times New Roman"/>
              </a:rPr>
              <a:t/>
            </a:r>
            <a:br>
              <a:rPr lang="en-US" cap="none" dirty="0">
                <a:latin typeface="Times New Roman"/>
              </a:rPr>
            </a:br>
            <a:r>
              <a:rPr lang="en-US" cap="none" dirty="0" smtClean="0">
                <a:latin typeface="Times New Roman"/>
                <a:hlinkClick r:id="rId4"/>
              </a:rPr>
              <a:t>http</a:t>
            </a:r>
            <a:r>
              <a:rPr lang="en-US" cap="none" dirty="0">
                <a:latin typeface="Times New Roman"/>
                <a:hlinkClick r:id="rId4"/>
              </a:rPr>
              <a:t>://</a:t>
            </a:r>
            <a:r>
              <a:rPr lang="en-US" cap="none" dirty="0" smtClean="0">
                <a:latin typeface="Times New Roman"/>
                <a:hlinkClick r:id="rId4"/>
              </a:rPr>
              <a:t>flippedtips.com/plegal/tips/identify.html</a:t>
            </a:r>
            <a:r>
              <a:rPr lang="en-US" cap="none" dirty="0" smtClean="0">
                <a:latin typeface="Times New Roman"/>
              </a:rPr>
              <a:t>    </a:t>
            </a:r>
            <a:endParaRPr lang="en-US" cap="none" dirty="0">
              <a:latin typeface="Times New Roman"/>
            </a:endParaRPr>
          </a:p>
        </p:txBody>
      </p:sp>
    </p:spTree>
    <p:extLst>
      <p:ext uri="{BB962C8B-B14F-4D97-AF65-F5344CB8AC3E}">
        <p14:creationId xmlns:p14="http://schemas.microsoft.com/office/powerpoint/2010/main" xmlns="" val="1540905258"/>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9" y="116796"/>
            <a:ext cx="11808833" cy="6409072"/>
          </a:xfrm>
        </p:spPr>
        <p:txBody>
          <a:bodyPr>
            <a:normAutofit/>
          </a:bodyPr>
          <a:lstStyle/>
          <a:p>
            <a:r>
              <a:rPr lang="en-US" cap="none" dirty="0" smtClean="0">
                <a:latin typeface="Times New Roman"/>
              </a:rPr>
              <a:t>The following slides will explain why the temperature varies so much in the Northern United States.</a:t>
            </a:r>
            <a:br>
              <a:rPr lang="en-US" cap="none" dirty="0" smtClean="0">
                <a:latin typeface="Times New Roman"/>
              </a:rPr>
            </a:br>
            <a:r>
              <a:rPr lang="en-US" cap="none" dirty="0">
                <a:latin typeface="Times New Roman"/>
              </a:rPr>
              <a:t/>
            </a:r>
            <a:br>
              <a:rPr lang="en-US" cap="none" dirty="0">
                <a:latin typeface="Times New Roman"/>
              </a:rPr>
            </a:br>
            <a:r>
              <a:rPr lang="en-US" cap="none" dirty="0" smtClean="0">
                <a:latin typeface="Times New Roman"/>
              </a:rPr>
              <a:t>Your job will be to identify what crops survive these climates and</a:t>
            </a:r>
            <a:r>
              <a:rPr lang="en-US" cap="none" dirty="0">
                <a:latin typeface="Times New Roman"/>
              </a:rPr>
              <a:t> </a:t>
            </a:r>
            <a:r>
              <a:rPr lang="en-US" cap="none" dirty="0" smtClean="0">
                <a:latin typeface="Times New Roman"/>
              </a:rPr>
              <a:t>why.</a:t>
            </a:r>
            <a:br>
              <a:rPr lang="en-US" cap="none" dirty="0" smtClean="0">
                <a:latin typeface="Times New Roman"/>
              </a:rPr>
            </a:b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br>
              <a:rPr lang="en-US" cap="none" dirty="0" smtClean="0">
                <a:latin typeface="Times New Roman"/>
              </a:rPr>
            </a:br>
            <a:r>
              <a:rPr lang="en-US" cap="none" dirty="0">
                <a:latin typeface="Times New Roman"/>
              </a:rPr>
              <a:t> </a:t>
            </a:r>
            <a:r>
              <a:rPr lang="en-US" cap="none" dirty="0" smtClean="0">
                <a:latin typeface="Times New Roman"/>
              </a:rPr>
              <a:t>  </a:t>
            </a:r>
            <a:endParaRPr lang="en-US" cap="none" dirty="0">
              <a:latin typeface="Times New Roman"/>
            </a:endParaRPr>
          </a:p>
        </p:txBody>
      </p:sp>
    </p:spTree>
    <p:extLst>
      <p:ext uri="{BB962C8B-B14F-4D97-AF65-F5344CB8AC3E}">
        <p14:creationId xmlns:p14="http://schemas.microsoft.com/office/powerpoint/2010/main" xmlns="" val="424597264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958</TotalTime>
  <Words>325</Words>
  <Application>Microsoft Office PowerPoint</Application>
  <PresentationFormat>Custom</PresentationFormat>
  <Paragraphs>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Celestial</vt:lpstr>
      <vt:lpstr>HOW DOES TEMPERATURE VARY FROM PLACE TO PLACE ON THE EARTH?</vt:lpstr>
      <vt:lpstr>Slide 2</vt:lpstr>
      <vt:lpstr>Slide 3</vt:lpstr>
      <vt:lpstr>Slide 4</vt:lpstr>
      <vt:lpstr>Problem: What kinds of crops can be grown in the Northeastern portion of the United States?</vt:lpstr>
      <vt:lpstr>Because of the great temperature variations in the Northeaster portion of the United States, what kinds of crops would grow best in these environments?  Visit the following websites for information.  https://www.sare.org/Learning-Center/Books/Crop-Rotation-on-Organic-Farms/Text-Version/APPENDIX-1-Characteristics-of-Crops-Commonly-Grown-in-the-Northeastern-United-States  http://www.northern-crops.com/crops2/  Do the crops in the following slide grow in such varied climates?  If so, then why?  </vt:lpstr>
      <vt:lpstr>        \                      Barley                                  Buckwheat                                    Canola                      Corn                      Dry Edible Beans                 Potatoes</vt:lpstr>
      <vt:lpstr> You are Public Policy Analyst and you will use the first three steps of the Public Policy Analyst policy to answer these questions.  The accompanying steps and websites will assist you.  1. IDENTIFY THE PROBLEM http://flippedtips.com/plegal/tips/select.html  2. GATHER EVIDENCE http://flippedtips.com/plegal/tips/gather.html  3. IDENTIFY THE CAUSES http://flippedtips.com/plegal/tips/identify.html    </vt:lpstr>
      <vt:lpstr>The following slides will explain why the temperature varies so much in the Northern United States.  Your job will be to identify what crops survive these climates and why.              </vt:lpstr>
      <vt:lpstr>It’s caused by the Angle of Insolation (Incoming Solar Radiation).  This is the angle that the Sun’s rays are striking the Earth’s surface.                        </vt:lpstr>
      <vt:lpstr>It’s caused by the Angle of Insolation (Incoming Solar Radiation).  This is the angle that the Sun’s rays are striking the Earth’s surface.       The Angle of Insolation is affected by:                 </vt:lpstr>
      <vt:lpstr>It’s caused by the Angle of Insolation (Incoming Solar Radiation).  This is the angle that the Sun’s rays are striking the Earth’s surface.       The Angle of Insolation is affected by:  a.  Latitude               </vt:lpstr>
      <vt:lpstr>It’s caused by the Angle of Insolation (Incoming Solar Radiation).  This is the angle that the Sun’s rays are striking the Earth’s surface.       The Angle of Insolation is affected by:  a.  Latitude     b.  Rotation of the Earth          </vt:lpstr>
      <vt:lpstr>It’s caused by the Angle of Insolation (Incoming Solar Radiation).  This is the angle that the Sun’s rays are striking the Earth’s surface.       The Angle of Insolation is affected by:  a.  Latitude     b.  Rotation of the Earth     c.  Revolution of the Earth (Seasons)     </vt:lpstr>
      <vt:lpstr>It’s caused by the Angle of Insolation (Incoming Solar Radiation).  This is the angle that the Sun’s rays are striking the Earth’s surface.       The Angle of Insolation is affected by:  a.  Latitude     b.  Rotation of the Earth     c.  Revolution of the Earth (Seasons)     d.  The Earth’s tilt of its axis</vt:lpstr>
      <vt:lpstr>Assessment: Identify which crops can grow in the Northeastern United States                 Oats                      Soybeans                 Sunflower Seeds</vt:lpstr>
      <vt:lpstr>Slide 17</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angle of insolation</dc:title>
  <dc:creator>admin</dc:creator>
  <cp:lastModifiedBy>Windows User</cp:lastModifiedBy>
  <cp:revision>72</cp:revision>
  <dcterms:created xsi:type="dcterms:W3CDTF">2018-04-05T13:03:49Z</dcterms:created>
  <dcterms:modified xsi:type="dcterms:W3CDTF">2018-06-27T18:39:14Z</dcterms:modified>
</cp:coreProperties>
</file>