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9" r:id="rId1"/>
  </p:sldMasterIdLst>
  <p:sldIdLst>
    <p:sldId id="256" r:id="rId2"/>
    <p:sldId id="257" r:id="rId3"/>
    <p:sldId id="258" r:id="rId4"/>
    <p:sldId id="259" r:id="rId5"/>
    <p:sldId id="260" r:id="rId6"/>
    <p:sldId id="261" r:id="rId7"/>
    <p:sldId id="262" r:id="rId8"/>
    <p:sldId id="263"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40000" autoAdjust="0"/>
    <p:restoredTop sz="94660"/>
  </p:normalViewPr>
  <p:slideViewPr>
    <p:cSldViewPr snapToGrid="0">
      <p:cViewPr varScale="1">
        <p:scale>
          <a:sx n="48" d="100"/>
          <a:sy n="48" d="100"/>
        </p:scale>
        <p:origin x="86" y="32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6248A2E-5D8D-4E54-A914-E964FD31E495}" type="datetimeFigureOut">
              <a:rPr lang="en-US" smtClean="0"/>
              <a:t>6/20/2018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603891-E1B0-4CF3-8827-86D0A0749868}" type="slidenum">
              <a:rPr lang="en-US" smtClean="0"/>
              <a:t>‹#›</a:t>
            </a:fld>
            <a:endParaRPr lang="en-US"/>
          </a:p>
        </p:txBody>
      </p:sp>
    </p:spTree>
    <p:extLst>
      <p:ext uri="{BB962C8B-B14F-4D97-AF65-F5344CB8AC3E}">
        <p14:creationId xmlns:p14="http://schemas.microsoft.com/office/powerpoint/2010/main" val="30677765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6248A2E-5D8D-4E54-A914-E964FD31E495}" type="datetimeFigureOut">
              <a:rPr lang="en-US" smtClean="0"/>
              <a:t>6/20/2018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603891-E1B0-4CF3-8827-86D0A0749868}" type="slidenum">
              <a:rPr lang="en-US" smtClean="0"/>
              <a:t>‹#›</a:t>
            </a:fld>
            <a:endParaRPr lang="en-US"/>
          </a:p>
        </p:txBody>
      </p:sp>
    </p:spTree>
    <p:extLst>
      <p:ext uri="{BB962C8B-B14F-4D97-AF65-F5344CB8AC3E}">
        <p14:creationId xmlns:p14="http://schemas.microsoft.com/office/powerpoint/2010/main" val="23544560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6248A2E-5D8D-4E54-A914-E964FD31E495}" type="datetimeFigureOut">
              <a:rPr lang="en-US" smtClean="0"/>
              <a:t>6/20/2018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603891-E1B0-4CF3-8827-86D0A0749868}" type="slidenum">
              <a:rPr lang="en-US" smtClean="0"/>
              <a:t>‹#›</a:t>
            </a:fld>
            <a:endParaRPr lang="en-US"/>
          </a:p>
        </p:txBody>
      </p:sp>
    </p:spTree>
    <p:extLst>
      <p:ext uri="{BB962C8B-B14F-4D97-AF65-F5344CB8AC3E}">
        <p14:creationId xmlns:p14="http://schemas.microsoft.com/office/powerpoint/2010/main" val="22604292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6248A2E-5D8D-4E54-A914-E964FD31E495}" type="datetimeFigureOut">
              <a:rPr lang="en-US" smtClean="0"/>
              <a:t>6/20/2018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603891-E1B0-4CF3-8827-86D0A0749868}" type="slidenum">
              <a:rPr lang="en-US" smtClean="0"/>
              <a:t>‹#›</a:t>
            </a:fld>
            <a:endParaRPr lang="en-US"/>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0996335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6248A2E-5D8D-4E54-A914-E964FD31E495}" type="datetimeFigureOut">
              <a:rPr lang="en-US" smtClean="0"/>
              <a:t>6/20/2018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603891-E1B0-4CF3-8827-86D0A0749868}" type="slidenum">
              <a:rPr lang="en-US" smtClean="0"/>
              <a:t>‹#›</a:t>
            </a:fld>
            <a:endParaRPr lang="en-US"/>
          </a:p>
        </p:txBody>
      </p:sp>
    </p:spTree>
    <p:extLst>
      <p:ext uri="{BB962C8B-B14F-4D97-AF65-F5344CB8AC3E}">
        <p14:creationId xmlns:p14="http://schemas.microsoft.com/office/powerpoint/2010/main" val="5370800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76248A2E-5D8D-4E54-A914-E964FD31E495}" type="datetimeFigureOut">
              <a:rPr lang="en-US" smtClean="0"/>
              <a:t>6/20/2018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3603891-E1B0-4CF3-8827-86D0A0749868}" type="slidenum">
              <a:rPr lang="en-US" smtClean="0"/>
              <a:t>‹#›</a:t>
            </a:fld>
            <a:endParaRPr lang="en-US"/>
          </a:p>
        </p:txBody>
      </p:sp>
    </p:spTree>
    <p:extLst>
      <p:ext uri="{BB962C8B-B14F-4D97-AF65-F5344CB8AC3E}">
        <p14:creationId xmlns:p14="http://schemas.microsoft.com/office/powerpoint/2010/main" val="32177072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76248A2E-5D8D-4E54-A914-E964FD31E495}" type="datetimeFigureOut">
              <a:rPr lang="en-US" smtClean="0"/>
              <a:t>6/20/2018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3603891-E1B0-4CF3-8827-86D0A0749868}" type="slidenum">
              <a:rPr lang="en-US" smtClean="0"/>
              <a:t>‹#›</a:t>
            </a:fld>
            <a:endParaRPr lang="en-US"/>
          </a:p>
        </p:txBody>
      </p:sp>
    </p:spTree>
    <p:extLst>
      <p:ext uri="{BB962C8B-B14F-4D97-AF65-F5344CB8AC3E}">
        <p14:creationId xmlns:p14="http://schemas.microsoft.com/office/powerpoint/2010/main" val="25089992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6248A2E-5D8D-4E54-A914-E964FD31E495}" type="datetimeFigureOut">
              <a:rPr lang="en-US" smtClean="0"/>
              <a:t>6/20/2018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603891-E1B0-4CF3-8827-86D0A0749868}" type="slidenum">
              <a:rPr lang="en-US" smtClean="0"/>
              <a:t>‹#›</a:t>
            </a:fld>
            <a:endParaRPr lang="en-US"/>
          </a:p>
        </p:txBody>
      </p:sp>
    </p:spTree>
    <p:extLst>
      <p:ext uri="{BB962C8B-B14F-4D97-AF65-F5344CB8AC3E}">
        <p14:creationId xmlns:p14="http://schemas.microsoft.com/office/powerpoint/2010/main" val="25519793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6248A2E-5D8D-4E54-A914-E964FD31E495}" type="datetimeFigureOut">
              <a:rPr lang="en-US" smtClean="0"/>
              <a:t>6/20/2018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603891-E1B0-4CF3-8827-86D0A0749868}" type="slidenum">
              <a:rPr lang="en-US" smtClean="0"/>
              <a:t>‹#›</a:t>
            </a:fld>
            <a:endParaRPr lang="en-US"/>
          </a:p>
        </p:txBody>
      </p:sp>
    </p:spTree>
    <p:extLst>
      <p:ext uri="{BB962C8B-B14F-4D97-AF65-F5344CB8AC3E}">
        <p14:creationId xmlns:p14="http://schemas.microsoft.com/office/powerpoint/2010/main" val="28892945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6248A2E-5D8D-4E54-A914-E964FD31E495}" type="datetimeFigureOut">
              <a:rPr lang="en-US" smtClean="0"/>
              <a:t>6/20/2018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603891-E1B0-4CF3-8827-86D0A0749868}" type="slidenum">
              <a:rPr lang="en-US" smtClean="0"/>
              <a:t>‹#›</a:t>
            </a:fld>
            <a:endParaRPr lang="en-US"/>
          </a:p>
        </p:txBody>
      </p:sp>
    </p:spTree>
    <p:extLst>
      <p:ext uri="{BB962C8B-B14F-4D97-AF65-F5344CB8AC3E}">
        <p14:creationId xmlns:p14="http://schemas.microsoft.com/office/powerpoint/2010/main" val="17882799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n-US" smtClean="0"/>
              <a:t>Click to edit Master title style</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6248A2E-5D8D-4E54-A914-E964FD31E495}" type="datetimeFigureOut">
              <a:rPr lang="en-US" smtClean="0"/>
              <a:t>6/20/2018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603891-E1B0-4CF3-8827-86D0A0749868}" type="slidenum">
              <a:rPr lang="en-US" smtClean="0"/>
              <a:t>‹#›</a:t>
            </a:fld>
            <a:endParaRPr lang="en-US"/>
          </a:p>
        </p:txBody>
      </p:sp>
    </p:spTree>
    <p:extLst>
      <p:ext uri="{BB962C8B-B14F-4D97-AF65-F5344CB8AC3E}">
        <p14:creationId xmlns:p14="http://schemas.microsoft.com/office/powerpoint/2010/main" val="37621213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6248A2E-5D8D-4E54-A914-E964FD31E495}" type="datetimeFigureOut">
              <a:rPr lang="en-US" smtClean="0"/>
              <a:t>6/20/2018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603891-E1B0-4CF3-8827-86D0A0749868}" type="slidenum">
              <a:rPr lang="en-US" smtClean="0"/>
              <a:t>‹#›</a:t>
            </a:fld>
            <a:endParaRPr lang="en-US"/>
          </a:p>
        </p:txBody>
      </p:sp>
    </p:spTree>
    <p:extLst>
      <p:ext uri="{BB962C8B-B14F-4D97-AF65-F5344CB8AC3E}">
        <p14:creationId xmlns:p14="http://schemas.microsoft.com/office/powerpoint/2010/main" val="25102727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6248A2E-5D8D-4E54-A914-E964FD31E495}" type="datetimeFigureOut">
              <a:rPr lang="en-US" smtClean="0"/>
              <a:t>6/20/2018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3603891-E1B0-4CF3-8827-86D0A0749868}" type="slidenum">
              <a:rPr lang="en-US" smtClean="0"/>
              <a:t>‹#›</a:t>
            </a:fld>
            <a:endParaRPr lang="en-US"/>
          </a:p>
        </p:txBody>
      </p:sp>
    </p:spTree>
    <p:extLst>
      <p:ext uri="{BB962C8B-B14F-4D97-AF65-F5344CB8AC3E}">
        <p14:creationId xmlns:p14="http://schemas.microsoft.com/office/powerpoint/2010/main" val="39448902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6248A2E-5D8D-4E54-A914-E964FD31E495}" type="datetimeFigureOut">
              <a:rPr lang="en-US" smtClean="0"/>
              <a:t>6/20/2018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3603891-E1B0-4CF3-8827-86D0A0749868}" type="slidenum">
              <a:rPr lang="en-US" smtClean="0"/>
              <a:t>‹#›</a:t>
            </a:fld>
            <a:endParaRPr lang="en-US"/>
          </a:p>
        </p:txBody>
      </p:sp>
    </p:spTree>
    <p:extLst>
      <p:ext uri="{BB962C8B-B14F-4D97-AF65-F5344CB8AC3E}">
        <p14:creationId xmlns:p14="http://schemas.microsoft.com/office/powerpoint/2010/main" val="22973663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248A2E-5D8D-4E54-A914-E964FD31E495}" type="datetimeFigureOut">
              <a:rPr lang="en-US" smtClean="0"/>
              <a:t>6/20/2018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3603891-E1B0-4CF3-8827-86D0A0749868}" type="slidenum">
              <a:rPr lang="en-US" smtClean="0"/>
              <a:t>‹#›</a:t>
            </a:fld>
            <a:endParaRPr lang="en-US"/>
          </a:p>
        </p:txBody>
      </p:sp>
    </p:spTree>
    <p:extLst>
      <p:ext uri="{BB962C8B-B14F-4D97-AF65-F5344CB8AC3E}">
        <p14:creationId xmlns:p14="http://schemas.microsoft.com/office/powerpoint/2010/main" val="40502575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n-US" smtClean="0"/>
              <a:t>Click to edit Master title style</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6248A2E-5D8D-4E54-A914-E964FD31E495}" type="datetimeFigureOut">
              <a:rPr lang="en-US" smtClean="0"/>
              <a:t>6/20/2018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603891-E1B0-4CF3-8827-86D0A0749868}" type="slidenum">
              <a:rPr lang="en-US" smtClean="0"/>
              <a:t>‹#›</a:t>
            </a:fld>
            <a:endParaRPr lang="en-US"/>
          </a:p>
        </p:txBody>
      </p:sp>
    </p:spTree>
    <p:extLst>
      <p:ext uri="{BB962C8B-B14F-4D97-AF65-F5344CB8AC3E}">
        <p14:creationId xmlns:p14="http://schemas.microsoft.com/office/powerpoint/2010/main" val="18762139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6248A2E-5D8D-4E54-A914-E964FD31E495}" type="datetimeFigureOut">
              <a:rPr lang="en-US" smtClean="0"/>
              <a:t>6/20/2018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603891-E1B0-4CF3-8827-86D0A0749868}" type="slidenum">
              <a:rPr lang="en-US" smtClean="0"/>
              <a:t>‹#›</a:t>
            </a:fld>
            <a:endParaRPr lang="en-US"/>
          </a:p>
        </p:txBody>
      </p:sp>
    </p:spTree>
    <p:extLst>
      <p:ext uri="{BB962C8B-B14F-4D97-AF65-F5344CB8AC3E}">
        <p14:creationId xmlns:p14="http://schemas.microsoft.com/office/powerpoint/2010/main" val="28128521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76248A2E-5D8D-4E54-A914-E964FD31E495}" type="datetimeFigureOut">
              <a:rPr lang="en-US" smtClean="0"/>
              <a:t>6/20/2018</a:t>
            </a:fld>
            <a:endParaRPr lang="en-US"/>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93603891-E1B0-4CF3-8827-86D0A0749868}" type="slidenum">
              <a:rPr lang="en-US" smtClean="0"/>
              <a:t>‹#›</a:t>
            </a:fld>
            <a:endParaRPr lang="en-US"/>
          </a:p>
        </p:txBody>
      </p:sp>
    </p:spTree>
    <p:extLst>
      <p:ext uri="{BB962C8B-B14F-4D97-AF65-F5344CB8AC3E}">
        <p14:creationId xmlns:p14="http://schemas.microsoft.com/office/powerpoint/2010/main" val="517065068"/>
      </p:ext>
    </p:extLst>
  </p:cSld>
  <p:clrMap bg1="dk1" tx1="lt1" bg2="dk2" tx2="lt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 id="2147483741" r:id="rId12"/>
    <p:sldLayoutId id="2147483742" r:id="rId13"/>
    <p:sldLayoutId id="2147483743" r:id="rId14"/>
    <p:sldLayoutId id="2147483744" r:id="rId15"/>
    <p:sldLayoutId id="2147483745" r:id="rId16"/>
    <p:sldLayoutId id="2147483746" r:id="rId17"/>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flippedtips.com/plegal/tips/worksheet1.doc" TargetMode="External"/><Relationship Id="rId2" Type="http://schemas.openxmlformats.org/officeDocument/2006/relationships/hyperlink" Target="http://flippedtips.com/plegal/tips/select.html" TargetMode="External"/><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hyperlink" Target="https://goo.gl/images/da5GND"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encrypted-tbn0.gstatic.com/images?q=tbn:ANd9GcQ9_nYoVQZlWUfDdkjvpXkXLLy8HzPoLi7VhlnnjLi94dyHA2zrjA" TargetMode="External"/><Relationship Id="rId2" Type="http://schemas.openxmlformats.org/officeDocument/2006/relationships/hyperlink" Target="http://flippedtips.com/plegal/tips/worksheet2.doc" TargetMode="Externa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hyperlink" Target="https://kguerra95.files.wordpress.com/2016/04/cellphones.jpg?w=628&amp;h=373" TargetMode="External"/><Relationship Id="rId2" Type="http://schemas.openxmlformats.org/officeDocument/2006/relationships/hyperlink" Target="http://flippedtips.com/plegal/tips/worksheet3.doc" TargetMode="Externa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hyperlink" Target="http://www.blakeacademy.com/wp-content/uploads/2015/08/Cell-Phone-Use-Sign-PKE-22650_300.gif" TargetMode="External"/><Relationship Id="rId2" Type="http://schemas.openxmlformats.org/officeDocument/2006/relationships/hyperlink" Target="http://flippedtips.com/plegal/tips/worksheet4.doc" TargetMode="External"/><Relationship Id="rId1" Type="http://schemas.openxmlformats.org/officeDocument/2006/relationships/slideLayout" Target="../slideLayouts/slideLayout2.xml"/><Relationship Id="rId4" Type="http://schemas.openxmlformats.org/officeDocument/2006/relationships/image" Target="../media/image5.gif"/></Relationships>
</file>

<file path=ppt/slides/_rels/slide5.xml.rels><?xml version="1.0" encoding="UTF-8" standalone="yes"?>
<Relationships xmlns="http://schemas.openxmlformats.org/package/2006/relationships"><Relationship Id="rId3" Type="http://schemas.openxmlformats.org/officeDocument/2006/relationships/hyperlink" Target="http://1.bp.blogspot.com/-n2FQBrEHjhk/UAh6Hrv3hEI/AAAAAAAAAXg/Tju2Ha1gsyc/s1600/Cell-Phone-Policy-1-2g3t5cg.jpg" TargetMode="External"/><Relationship Id="rId2" Type="http://schemas.openxmlformats.org/officeDocument/2006/relationships/hyperlink" Target="http://flippedtips.com/plegal/tips/worksheet5.doc" TargetMode="Externa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3" Type="http://schemas.openxmlformats.org/officeDocument/2006/relationships/hyperlink" Target="https://www.gannett-cdn.com/-mm-/ee570e811d0ab57debd6d0cd89d894949db30fa9/c=0-0-2797-2103&amp;r=x404&amp;c=534x401/local/-/media/BattleCreek/2015/01/09/B9315806261Z.1_20150109144403_000_G3H9KO29M.1-0.jpg" TargetMode="External"/><Relationship Id="rId2" Type="http://schemas.openxmlformats.org/officeDocument/2006/relationships/hyperlink" Target="http://flippedtips.com/plegal/tips/worksheet6.doc" TargetMode="Externa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hyperlink" Target="https://www.google.com/imgres?imgurl=https://i.ytimg.com/vi/V2q7Q2j7ESs/maxresdefault.jpg&amp;imgrefurl=https://www.youtube.com/watch?v%3DV2q7Q2j7ESs&amp;docid=DoaR5_Ze-NCQ7M&amp;tbnid=FVnsDtQO8ODcuM:&amp;vet=10ahUKEwjy5qLnv-LbAhVj4oMKHW2HDY4QMwh1KCowKg..i&amp;w=1920&amp;h=1080&amp;safe=active&amp;bih=520&amp;biw=1094&amp;q=Project%20presentation%20methods&amp;ved=0ahUKEwjy5qLnv-LbAhVj4oMKHW2HDY4QMwh1KCowKg&amp;iact=mrc&amp;uact=8"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eb.a.ebscohost.com/abstract?direct=true&amp;profile=ehost&amp;scope=site&amp;authtype=crawler&amp;jrnl=01463934&amp;AN=54016513&amp;h=J848ImQ7dAmqftQpHU9oDyMd0nmJb3D%2b6a86PriSIm328IxPkfIh1emnO6FFHuCVe0wRtFDACCt5eB%2bUYX44hQ%3d%3d&amp;crl=c&amp;resultNs=AdminWebAuth&amp;resultLocal=ErrCrlNotAuth&amp;crlhashurl=login.aspx?direct%3dtrue%26profile%3dehost%26scope%3dsite%26authtype%3dcrawler%26jrnl%3d01463934%26AN%3d54016513" TargetMode="External"/><Relationship Id="rId7" Type="http://schemas.openxmlformats.org/officeDocument/2006/relationships/hyperlink" Target="http://schools.nyc.gov/ChancellorsRegs." TargetMode="External"/><Relationship Id="rId2" Type="http://schemas.openxmlformats.org/officeDocument/2006/relationships/hyperlink" Target="https://www.youtube.com/watch?v=THqnUyuvSUo" TargetMode="External"/><Relationship Id="rId1" Type="http://schemas.openxmlformats.org/officeDocument/2006/relationships/slideLayout" Target="../slideLayouts/slideLayout2.xml"/><Relationship Id="rId6" Type="http://schemas.openxmlformats.org/officeDocument/2006/relationships/hyperlink" Target="http://www.fda1.org/school-calendar/" TargetMode="External"/><Relationship Id="rId5" Type="http://schemas.openxmlformats.org/officeDocument/2006/relationships/hyperlink" Target="https://healthresearchfunding.org/cell-phones-classroom-pros-cons/" TargetMode="External"/><Relationship Id="rId4" Type="http://schemas.openxmlformats.org/officeDocument/2006/relationships/hyperlink" Target="https://www.useoftechnology.com/pros-cons-cell-phones-school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12192000" cy="1531619"/>
          </a:xfrm>
        </p:spPr>
        <p:txBody>
          <a:bodyPr>
            <a:normAutofit/>
          </a:bodyPr>
          <a:lstStyle/>
          <a:p>
            <a:r>
              <a:rPr lang="en-US" dirty="0" smtClean="0"/>
              <a:t>When is cell phone use in FDA1 building unauthorized?</a:t>
            </a:r>
            <a:endParaRPr lang="en-US" dirty="0"/>
          </a:p>
        </p:txBody>
      </p:sp>
      <p:sp>
        <p:nvSpPr>
          <p:cNvPr id="3" name="Subtitle 2"/>
          <p:cNvSpPr>
            <a:spLocks noGrp="1"/>
          </p:cNvSpPr>
          <p:nvPr>
            <p:ph type="subTitle" idx="1"/>
          </p:nvPr>
        </p:nvSpPr>
        <p:spPr>
          <a:xfrm>
            <a:off x="0" y="1531619"/>
            <a:ext cx="12192000" cy="5326381"/>
          </a:xfrm>
        </p:spPr>
        <p:txBody>
          <a:bodyPr/>
          <a:lstStyle/>
          <a:p>
            <a:pPr>
              <a:lnSpc>
                <a:spcPct val="107000"/>
              </a:lnSpc>
              <a:spcBef>
                <a:spcPts val="0"/>
              </a:spcBef>
              <a:spcAft>
                <a:spcPts val="800"/>
              </a:spcAft>
            </a:pPr>
            <a:r>
              <a:rPr lang="en-US" dirty="0" smtClean="0"/>
              <a:t>Working in your groups of four or less, you will be identifying various uses of the cell phone by students that is against the rules that disrupts normal academic activities. You will be using the tool provided in Public Policy Analysis, PPA @ </a:t>
            </a:r>
            <a:r>
              <a:rPr lang="en-US" dirty="0" smtClean="0">
                <a:hlinkClick r:id="rId2"/>
              </a:rPr>
              <a:t>http://flippedtips.com/plegal/tips/select.html</a:t>
            </a:r>
            <a:r>
              <a:rPr lang="en-US" dirty="0" smtClean="0"/>
              <a:t>, as well as: </a:t>
            </a:r>
            <a:r>
              <a:rPr lang="en-US" u="sng" dirty="0">
                <a:solidFill>
                  <a:srgbClr val="0563C1"/>
                </a:solidFill>
                <a:latin typeface="Calibri" panose="020F0502020204030204" pitchFamily="34" charset="0"/>
                <a:ea typeface="Times New Roman" panose="02020603050405020304" pitchFamily="18" charset="0"/>
                <a:cs typeface="Times New Roman" panose="02020603050405020304" pitchFamily="18" charset="0"/>
                <a:hlinkClick r:id="rId3"/>
              </a:rPr>
              <a:t>Define the Problem: Worksheet#1</a:t>
            </a:r>
            <a:endParaRPr lang="en-US" dirty="0">
              <a:latin typeface="Calibri" panose="020F0502020204030204" pitchFamily="34" charset="0"/>
              <a:ea typeface="Times New Roman" panose="02020603050405020304" pitchFamily="18" charset="0"/>
              <a:cs typeface="Times New Roman" panose="02020603050405020304" pitchFamily="18" charset="0"/>
            </a:endParaRPr>
          </a:p>
          <a:p>
            <a:endParaRPr lang="en-US" dirty="0" smtClean="0"/>
          </a:p>
          <a:p>
            <a:endParaRPr lang="en-US" dirty="0"/>
          </a:p>
        </p:txBody>
      </p:sp>
      <p:pic>
        <p:nvPicPr>
          <p:cNvPr id="4" name="Picture 3" descr="Image result for cell phones are a distraction in school essay">
            <a:hlinkClick r:id="rId4"/>
          </p:cNvPr>
          <p:cNvPicPr/>
          <p:nvPr/>
        </p:nvPicPr>
        <p:blipFill>
          <a:blip r:embed="rId5">
            <a:extLst>
              <a:ext uri="{28A0092B-C50C-407E-A947-70E740481C1C}">
                <a14:useLocalDpi xmlns:a14="http://schemas.microsoft.com/office/drawing/2010/main" val="0"/>
              </a:ext>
            </a:extLst>
          </a:blip>
          <a:srcRect/>
          <a:stretch>
            <a:fillRect/>
          </a:stretch>
        </p:blipFill>
        <p:spPr bwMode="auto">
          <a:xfrm>
            <a:off x="2832100" y="3176336"/>
            <a:ext cx="6959600" cy="3681663"/>
          </a:xfrm>
          <a:prstGeom prst="rect">
            <a:avLst/>
          </a:prstGeom>
          <a:noFill/>
          <a:ln>
            <a:noFill/>
          </a:ln>
        </p:spPr>
      </p:pic>
    </p:spTree>
    <p:extLst>
      <p:ext uri="{BB962C8B-B14F-4D97-AF65-F5344CB8AC3E}">
        <p14:creationId xmlns:p14="http://schemas.microsoft.com/office/powerpoint/2010/main" val="37453028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066799"/>
          </a:xfrm>
        </p:spPr>
        <p:txBody>
          <a:bodyPr>
            <a:normAutofit/>
          </a:bodyPr>
          <a:lstStyle/>
          <a:p>
            <a:r>
              <a:rPr lang="en-US" dirty="0" smtClean="0"/>
              <a:t>What is the proof that this problem exists in FDA1 building?</a:t>
            </a:r>
            <a:endParaRPr lang="en-US" dirty="0"/>
          </a:p>
        </p:txBody>
      </p:sp>
      <p:sp>
        <p:nvSpPr>
          <p:cNvPr id="3" name="Content Placeholder 2"/>
          <p:cNvSpPr>
            <a:spLocks noGrp="1"/>
          </p:cNvSpPr>
          <p:nvPr>
            <p:ph idx="1"/>
          </p:nvPr>
        </p:nvSpPr>
        <p:spPr>
          <a:xfrm>
            <a:off x="0" y="1066800"/>
            <a:ext cx="12192000" cy="5791200"/>
          </a:xfrm>
        </p:spPr>
        <p:txBody>
          <a:bodyPr/>
          <a:lstStyle/>
          <a:p>
            <a:pPr marL="0" indent="0">
              <a:buNone/>
            </a:pPr>
            <a:r>
              <a:rPr lang="en-US" dirty="0" smtClean="0"/>
              <a:t>Working in your groups you will interview students, teachers, parents and other staff in the building and document your findings as evidence that this problem of unauthorized use of cell phone exists in FDA1 building. You may take some pictures and videos as further proof. Use: </a:t>
            </a:r>
            <a:r>
              <a:rPr lang="en-US" u="sng" dirty="0" smtClean="0">
                <a:hlinkClick r:id="rId2"/>
              </a:rPr>
              <a:t>Gather </a:t>
            </a:r>
            <a:r>
              <a:rPr lang="en-US" u="sng" dirty="0">
                <a:hlinkClick r:id="rId2"/>
              </a:rPr>
              <a:t>the Evidence: Worksheet #2</a:t>
            </a:r>
            <a:endParaRPr lang="en-US" dirty="0" smtClean="0"/>
          </a:p>
          <a:p>
            <a:pPr marL="0" indent="0">
              <a:buNone/>
            </a:pPr>
            <a:endParaRPr lang="en-US" dirty="0" smtClean="0"/>
          </a:p>
          <a:p>
            <a:pPr marL="0" indent="0">
              <a:buNone/>
            </a:pPr>
            <a:endParaRPr lang="en-US" dirty="0"/>
          </a:p>
        </p:txBody>
      </p:sp>
      <p:pic>
        <p:nvPicPr>
          <p:cNvPr id="4" name="Picture 3">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63700" y="2614863"/>
            <a:ext cx="6946900" cy="4243137"/>
          </a:xfrm>
          <a:prstGeom prst="rect">
            <a:avLst/>
          </a:prstGeom>
        </p:spPr>
      </p:pic>
    </p:spTree>
    <p:extLst>
      <p:ext uri="{BB962C8B-B14F-4D97-AF65-F5344CB8AC3E}">
        <p14:creationId xmlns:p14="http://schemas.microsoft.com/office/powerpoint/2010/main" val="13071699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622299"/>
          </a:xfrm>
        </p:spPr>
        <p:txBody>
          <a:bodyPr>
            <a:normAutofit/>
          </a:bodyPr>
          <a:lstStyle/>
          <a:p>
            <a:r>
              <a:rPr lang="en-US" dirty="0" smtClean="0"/>
              <a:t>What are the causes of this problem?</a:t>
            </a:r>
            <a:endParaRPr lang="en-US" dirty="0"/>
          </a:p>
        </p:txBody>
      </p:sp>
      <p:sp>
        <p:nvSpPr>
          <p:cNvPr id="3" name="Content Placeholder 2"/>
          <p:cNvSpPr>
            <a:spLocks noGrp="1"/>
          </p:cNvSpPr>
          <p:nvPr>
            <p:ph idx="1"/>
          </p:nvPr>
        </p:nvSpPr>
        <p:spPr>
          <a:xfrm>
            <a:off x="0" y="622300"/>
            <a:ext cx="12192000" cy="6235700"/>
          </a:xfrm>
        </p:spPr>
        <p:txBody>
          <a:bodyPr/>
          <a:lstStyle/>
          <a:p>
            <a:pPr marL="0" indent="0">
              <a:buNone/>
            </a:pPr>
            <a:r>
              <a:rPr lang="en-US" dirty="0" smtClean="0"/>
              <a:t>You will brainstorm in your groups and with the help of your interview data and other sources like articles, journals, magazines, websites identify the causes of this problem in the building. Trace the historical development of this problem especially as related to the development of the cell phone and its availability and affordability. Use: </a:t>
            </a:r>
            <a:r>
              <a:rPr lang="en-US" u="sng" dirty="0" smtClean="0">
                <a:hlinkClick r:id="rId2"/>
              </a:rPr>
              <a:t>Identify </a:t>
            </a:r>
            <a:r>
              <a:rPr lang="en-US" u="sng" dirty="0">
                <a:hlinkClick r:id="rId2"/>
              </a:rPr>
              <a:t>the Causes: Worksheet #3</a:t>
            </a:r>
            <a:endParaRPr lang="en-US" dirty="0"/>
          </a:p>
          <a:p>
            <a:pPr marL="0" indent="0">
              <a:buNone/>
            </a:pPr>
            <a:endParaRPr lang="en-US" dirty="0" smtClean="0"/>
          </a:p>
          <a:p>
            <a:pPr marL="0" indent="0">
              <a:buNone/>
            </a:pPr>
            <a:endParaRPr lang="en-US" dirty="0" smtClean="0"/>
          </a:p>
          <a:p>
            <a:pPr marL="0" indent="0">
              <a:buNone/>
            </a:pPr>
            <a:endParaRPr lang="en-US" dirty="0"/>
          </a:p>
        </p:txBody>
      </p:sp>
      <p:pic>
        <p:nvPicPr>
          <p:cNvPr id="4" name="Picture 3">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02568" y="2679032"/>
            <a:ext cx="6946232" cy="3834063"/>
          </a:xfrm>
          <a:prstGeom prst="rect">
            <a:avLst/>
          </a:prstGeom>
        </p:spPr>
      </p:pic>
    </p:spTree>
    <p:extLst>
      <p:ext uri="{BB962C8B-B14F-4D97-AF65-F5344CB8AC3E}">
        <p14:creationId xmlns:p14="http://schemas.microsoft.com/office/powerpoint/2010/main" val="41503723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
            <a:ext cx="12079705" cy="1443788"/>
          </a:xfrm>
        </p:spPr>
        <p:txBody>
          <a:bodyPr>
            <a:normAutofit/>
          </a:bodyPr>
          <a:lstStyle/>
          <a:p>
            <a:r>
              <a:rPr lang="en-US" dirty="0" smtClean="0"/>
              <a:t>What policies exist about cell phone use in FDA1 building and in NYC DOE schools?</a:t>
            </a:r>
            <a:endParaRPr lang="en-US" dirty="0"/>
          </a:p>
        </p:txBody>
      </p:sp>
      <p:sp>
        <p:nvSpPr>
          <p:cNvPr id="3" name="Content Placeholder 2"/>
          <p:cNvSpPr>
            <a:spLocks noGrp="1"/>
          </p:cNvSpPr>
          <p:nvPr>
            <p:ph idx="1"/>
          </p:nvPr>
        </p:nvSpPr>
        <p:spPr>
          <a:xfrm>
            <a:off x="0" y="1443788"/>
            <a:ext cx="12192000" cy="5414211"/>
          </a:xfrm>
        </p:spPr>
        <p:txBody>
          <a:bodyPr/>
          <a:lstStyle/>
          <a:p>
            <a:pPr marL="0" indent="0">
              <a:buNone/>
            </a:pPr>
            <a:r>
              <a:rPr lang="en-US" dirty="0" smtClean="0"/>
              <a:t>You will explore and evaluate the existing policies about the use of cell phone in the building as well as the NYC DOE schools. Evaluate the effectiveness of the existing policies and compare the existing policies with the ones that are used in other school districts in the State and the nation. Use: </a:t>
            </a:r>
            <a:r>
              <a:rPr lang="en-US" u="sng" dirty="0" smtClean="0">
                <a:hlinkClick r:id="rId2"/>
              </a:rPr>
              <a:t>Evaluate </a:t>
            </a:r>
            <a:r>
              <a:rPr lang="en-US" u="sng" dirty="0">
                <a:hlinkClick r:id="rId2"/>
              </a:rPr>
              <a:t>an Existing Policy: Worksheet #4</a:t>
            </a:r>
            <a:endParaRPr lang="en-US" dirty="0"/>
          </a:p>
          <a:p>
            <a:pPr marL="0" indent="0">
              <a:buNone/>
            </a:pPr>
            <a:endParaRPr lang="en-US" dirty="0" smtClean="0"/>
          </a:p>
          <a:p>
            <a:pPr marL="0" indent="0">
              <a:buNone/>
            </a:pPr>
            <a:endParaRPr lang="en-US" dirty="0"/>
          </a:p>
        </p:txBody>
      </p:sp>
      <p:pic>
        <p:nvPicPr>
          <p:cNvPr id="5" name="Picture 4">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67250" y="3331745"/>
            <a:ext cx="2857500" cy="2857500"/>
          </a:xfrm>
          <a:prstGeom prst="rect">
            <a:avLst/>
          </a:prstGeom>
        </p:spPr>
      </p:pic>
    </p:spTree>
    <p:extLst>
      <p:ext uri="{BB962C8B-B14F-4D97-AF65-F5344CB8AC3E}">
        <p14:creationId xmlns:p14="http://schemas.microsoft.com/office/powerpoint/2010/main" val="32819101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171073"/>
          </a:xfrm>
        </p:spPr>
        <p:txBody>
          <a:bodyPr>
            <a:normAutofit/>
          </a:bodyPr>
          <a:lstStyle/>
          <a:p>
            <a:r>
              <a:rPr lang="en-US" dirty="0" smtClean="0"/>
              <a:t>Could cell phone use in the building be beneficial to learning?</a:t>
            </a:r>
            <a:endParaRPr lang="en-US" dirty="0"/>
          </a:p>
        </p:txBody>
      </p:sp>
      <p:sp>
        <p:nvSpPr>
          <p:cNvPr id="3" name="Content Placeholder 2"/>
          <p:cNvSpPr>
            <a:spLocks noGrp="1"/>
          </p:cNvSpPr>
          <p:nvPr>
            <p:ph idx="1"/>
          </p:nvPr>
        </p:nvSpPr>
        <p:spPr>
          <a:xfrm>
            <a:off x="0" y="1171072"/>
            <a:ext cx="12192000" cy="5686927"/>
          </a:xfrm>
        </p:spPr>
        <p:txBody>
          <a:bodyPr/>
          <a:lstStyle/>
          <a:p>
            <a:pPr marL="0" indent="0">
              <a:buNone/>
            </a:pPr>
            <a:r>
              <a:rPr lang="en-US" dirty="0" smtClean="0"/>
              <a:t>You will as well explore the pros and cones of cell phone use in the building with a view to making it beneficial to learning. </a:t>
            </a:r>
          </a:p>
          <a:p>
            <a:pPr marL="0" indent="0">
              <a:buNone/>
            </a:pPr>
            <a:r>
              <a:rPr lang="en-US" dirty="0" smtClean="0"/>
              <a:t>Use:</a:t>
            </a:r>
            <a:r>
              <a:rPr lang="en-US" dirty="0"/>
              <a:t> </a:t>
            </a:r>
            <a:r>
              <a:rPr lang="en-US" u="sng" dirty="0">
                <a:hlinkClick r:id="rId2"/>
              </a:rPr>
              <a:t>Develop Solutions: Worksheet #5</a:t>
            </a:r>
            <a:endParaRPr lang="en-US" dirty="0"/>
          </a:p>
        </p:txBody>
      </p:sp>
      <p:pic>
        <p:nvPicPr>
          <p:cNvPr id="4" name="Picture 3">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18969" y="2598821"/>
            <a:ext cx="8729472" cy="3500545"/>
          </a:xfrm>
          <a:prstGeom prst="rect">
            <a:avLst/>
          </a:prstGeom>
        </p:spPr>
      </p:pic>
    </p:spTree>
    <p:extLst>
      <p:ext uri="{BB962C8B-B14F-4D97-AF65-F5344CB8AC3E}">
        <p14:creationId xmlns:p14="http://schemas.microsoft.com/office/powerpoint/2010/main" val="18358882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283367"/>
          </a:xfrm>
        </p:spPr>
        <p:txBody>
          <a:bodyPr>
            <a:normAutofit fontScale="90000"/>
          </a:bodyPr>
          <a:lstStyle/>
          <a:p>
            <a:r>
              <a:rPr lang="en-US" dirty="0" smtClean="0"/>
              <a:t>What are the best ways to solve the problem of unauthorized cell phone use in FDA1 building?</a:t>
            </a:r>
            <a:endParaRPr lang="en-US" dirty="0"/>
          </a:p>
        </p:txBody>
      </p:sp>
      <p:sp>
        <p:nvSpPr>
          <p:cNvPr id="3" name="Content Placeholder 2"/>
          <p:cNvSpPr>
            <a:spLocks noGrp="1"/>
          </p:cNvSpPr>
          <p:nvPr>
            <p:ph idx="1"/>
          </p:nvPr>
        </p:nvSpPr>
        <p:spPr>
          <a:xfrm>
            <a:off x="0" y="1283367"/>
            <a:ext cx="12192000" cy="5574634"/>
          </a:xfrm>
        </p:spPr>
        <p:txBody>
          <a:bodyPr/>
          <a:lstStyle/>
          <a:p>
            <a:pPr marL="0" indent="0">
              <a:buNone/>
            </a:pPr>
            <a:r>
              <a:rPr lang="en-US" dirty="0" smtClean="0"/>
              <a:t>Having examined existing policies and evaluated several solutions, suggest to the principal and the community of FDA1, what you believe is the best solution to put a stop to the problem of unauthorized use of cell phones in the building. </a:t>
            </a:r>
          </a:p>
          <a:p>
            <a:pPr marL="0" indent="0">
              <a:buNone/>
            </a:pPr>
            <a:r>
              <a:rPr lang="en-US" dirty="0" smtClean="0"/>
              <a:t>Use: </a:t>
            </a:r>
            <a:r>
              <a:rPr lang="en-US" u="sng" dirty="0" smtClean="0">
                <a:hlinkClick r:id="rId2"/>
              </a:rPr>
              <a:t>Select </a:t>
            </a:r>
            <a:r>
              <a:rPr lang="en-US" u="sng" dirty="0">
                <a:hlinkClick r:id="rId2"/>
              </a:rPr>
              <a:t>the Best Solution: Worksheet#6 </a:t>
            </a:r>
            <a:r>
              <a:rPr lang="en-US" dirty="0"/>
              <a:t> </a:t>
            </a:r>
            <a:endParaRPr lang="en-US" dirty="0" smtClean="0"/>
          </a:p>
          <a:p>
            <a:pPr marL="0" indent="0">
              <a:buNone/>
            </a:pPr>
            <a:endParaRPr lang="en-US" dirty="0"/>
          </a:p>
        </p:txBody>
      </p:sp>
      <p:pic>
        <p:nvPicPr>
          <p:cNvPr id="4" name="Picture 3">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83832" y="3192379"/>
            <a:ext cx="5710989" cy="3450554"/>
          </a:xfrm>
          <a:prstGeom prst="rect">
            <a:avLst/>
          </a:prstGeom>
        </p:spPr>
      </p:pic>
    </p:spTree>
    <p:extLst>
      <p:ext uri="{BB962C8B-B14F-4D97-AF65-F5344CB8AC3E}">
        <p14:creationId xmlns:p14="http://schemas.microsoft.com/office/powerpoint/2010/main" val="24379183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074820"/>
          </a:xfrm>
        </p:spPr>
        <p:txBody>
          <a:bodyPr>
            <a:normAutofit fontScale="90000"/>
          </a:bodyPr>
          <a:lstStyle/>
          <a:p>
            <a:r>
              <a:rPr lang="en-US" dirty="0" smtClean="0"/>
              <a:t>How do you present and convince the principal and the FDA1 community about your solution?</a:t>
            </a:r>
            <a:endParaRPr lang="en-US" dirty="0"/>
          </a:p>
        </p:txBody>
      </p:sp>
      <p:sp>
        <p:nvSpPr>
          <p:cNvPr id="3" name="Content Placeholder 2"/>
          <p:cNvSpPr>
            <a:spLocks noGrp="1"/>
          </p:cNvSpPr>
          <p:nvPr>
            <p:ph idx="1"/>
          </p:nvPr>
        </p:nvSpPr>
        <p:spPr>
          <a:xfrm>
            <a:off x="0" y="1074822"/>
            <a:ext cx="12192000" cy="5783178"/>
          </a:xfrm>
        </p:spPr>
        <p:txBody>
          <a:bodyPr/>
          <a:lstStyle/>
          <a:p>
            <a:pPr marL="0" indent="0">
              <a:buNone/>
            </a:pPr>
            <a:r>
              <a:rPr lang="en-US" dirty="0" smtClean="0"/>
              <a:t>Choose a suitable presentation method; posters, video podcast, a journal, a magazine, school newspaper, a power point and so on to deliver your solution to the school community. </a:t>
            </a:r>
          </a:p>
          <a:p>
            <a:pPr marL="0" indent="0">
              <a:buNone/>
            </a:pPr>
            <a:endParaRPr lang="en-US" dirty="0"/>
          </a:p>
        </p:txBody>
      </p:sp>
      <p:pic>
        <p:nvPicPr>
          <p:cNvPr id="4" name="Picture 3">
            <a:hlinkClick r:id="rId2"/>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3599" y="2628900"/>
            <a:ext cx="7716253" cy="3707732"/>
          </a:xfrm>
          <a:prstGeom prst="rect">
            <a:avLst/>
          </a:prstGeom>
        </p:spPr>
      </p:pic>
    </p:spTree>
    <p:extLst>
      <p:ext uri="{BB962C8B-B14F-4D97-AF65-F5344CB8AC3E}">
        <p14:creationId xmlns:p14="http://schemas.microsoft.com/office/powerpoint/2010/main" val="36924246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705852"/>
          </a:xfrm>
        </p:spPr>
        <p:txBody>
          <a:bodyPr>
            <a:normAutofit fontScale="90000"/>
          </a:bodyPr>
          <a:lstStyle/>
          <a:p>
            <a:r>
              <a:rPr lang="en-US" dirty="0" smtClean="0"/>
              <a:t>What are your resources and or references?</a:t>
            </a:r>
            <a:endParaRPr lang="en-US" dirty="0"/>
          </a:p>
        </p:txBody>
      </p:sp>
      <p:sp>
        <p:nvSpPr>
          <p:cNvPr id="3" name="Content Placeholder 2"/>
          <p:cNvSpPr>
            <a:spLocks noGrp="1"/>
          </p:cNvSpPr>
          <p:nvPr>
            <p:ph idx="1"/>
          </p:nvPr>
        </p:nvSpPr>
        <p:spPr>
          <a:xfrm>
            <a:off x="0" y="705852"/>
            <a:ext cx="12192000" cy="6152147"/>
          </a:xfrm>
        </p:spPr>
        <p:txBody>
          <a:bodyPr/>
          <a:lstStyle/>
          <a:p>
            <a:pPr marL="0" indent="0">
              <a:buNone/>
            </a:pPr>
            <a:r>
              <a:rPr lang="en-US" dirty="0" smtClean="0"/>
              <a:t>Document your resources and references, for example;</a:t>
            </a:r>
          </a:p>
          <a:p>
            <a:pPr lvl="0"/>
            <a:r>
              <a:rPr lang="en-US" dirty="0"/>
              <a:t>https://www.familyeducation.com › Kids › Kids and Cell Phones</a:t>
            </a:r>
          </a:p>
          <a:p>
            <a:pPr lvl="0"/>
            <a:r>
              <a:rPr lang="en-US" u="sng" dirty="0">
                <a:hlinkClick r:id="rId2"/>
              </a:rPr>
              <a:t>https://www.youtube.com/watch?v=THqnUyuvSUo</a:t>
            </a:r>
            <a:endParaRPr lang="en-US" dirty="0"/>
          </a:p>
          <a:p>
            <a:pPr lvl="0"/>
            <a:r>
              <a:rPr lang="en-US" u="sng" dirty="0">
                <a:hlinkClick r:id="rId3"/>
              </a:rPr>
              <a:t>Cell phone use in classrooms scholarly articles</a:t>
            </a:r>
            <a:endParaRPr lang="en-US" dirty="0"/>
          </a:p>
          <a:p>
            <a:pPr lvl="0"/>
            <a:r>
              <a:rPr lang="en-US" u="sng" dirty="0">
                <a:hlinkClick r:id="rId4"/>
              </a:rPr>
              <a:t>Cell phone use in schools, the pros and cons</a:t>
            </a:r>
            <a:endParaRPr lang="en-US" dirty="0"/>
          </a:p>
          <a:p>
            <a:pPr lvl="0"/>
            <a:r>
              <a:rPr lang="en-US" u="sng" dirty="0">
                <a:hlinkClick r:id="rId5"/>
              </a:rPr>
              <a:t>Cell phone use in schools, pros and cons1</a:t>
            </a:r>
            <a:endParaRPr lang="en-US" dirty="0"/>
          </a:p>
          <a:p>
            <a:pPr lvl="0"/>
            <a:r>
              <a:rPr lang="en-US" u="sng" dirty="0">
                <a:hlinkClick r:id="rId6"/>
              </a:rPr>
              <a:t>See FDA1 students handbook</a:t>
            </a:r>
            <a:endParaRPr lang="en-US" dirty="0"/>
          </a:p>
          <a:p>
            <a:r>
              <a:rPr lang="en-US" u="sng" dirty="0">
                <a:hlinkClick r:id="rId7"/>
              </a:rPr>
              <a:t>See Chancellors Regulation</a:t>
            </a:r>
            <a:endParaRPr lang="en-US" dirty="0"/>
          </a:p>
        </p:txBody>
      </p:sp>
    </p:spTree>
    <p:extLst>
      <p:ext uri="{BB962C8B-B14F-4D97-AF65-F5344CB8AC3E}">
        <p14:creationId xmlns:p14="http://schemas.microsoft.com/office/powerpoint/2010/main" val="114796154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docProps/app.xml><?xml version="1.0" encoding="utf-8"?>
<Properties xmlns="http://schemas.openxmlformats.org/officeDocument/2006/extended-properties" xmlns:vt="http://schemas.openxmlformats.org/officeDocument/2006/docPropsVTypes">
  <Template>Damask</Template>
  <TotalTime>159</TotalTime>
  <Words>517</Words>
  <Application>Microsoft Office PowerPoint</Application>
  <PresentationFormat>Widescreen</PresentationFormat>
  <Paragraphs>26</Paragraphs>
  <Slides>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Bookman Old Style</vt:lpstr>
      <vt:lpstr>Calibri</vt:lpstr>
      <vt:lpstr>Rockwell</vt:lpstr>
      <vt:lpstr>Times New Roman</vt:lpstr>
      <vt:lpstr>Damask</vt:lpstr>
      <vt:lpstr>When is cell phone use in FDA1 building unauthorized?</vt:lpstr>
      <vt:lpstr>What is the proof that this problem exists in FDA1 building?</vt:lpstr>
      <vt:lpstr>What are the causes of this problem?</vt:lpstr>
      <vt:lpstr>What policies exist about cell phone use in FDA1 building and in NYC DOE schools?</vt:lpstr>
      <vt:lpstr>Could cell phone use in the building be beneficial to learning?</vt:lpstr>
      <vt:lpstr>What are the best ways to solve the problem of unauthorized cell phone use in FDA1 building?</vt:lpstr>
      <vt:lpstr>How do you present and convince the principal and the FDA1 community about your solution?</vt:lpstr>
      <vt:lpstr>What are your resources and or references?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When is cell phone use in FDA1 building unauthorized?</dc:title>
  <dc:creator>Peter Asike</dc:creator>
  <cp:lastModifiedBy>Peter Asike</cp:lastModifiedBy>
  <cp:revision>39</cp:revision>
  <dcterms:created xsi:type="dcterms:W3CDTF">2018-06-19T11:27:18Z</dcterms:created>
  <dcterms:modified xsi:type="dcterms:W3CDTF">2018-06-20T15:41:04Z</dcterms:modified>
</cp:coreProperties>
</file>