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9730F9-AF34-4C16-B33E-2FC03C1F9B9E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415B0F-1956-445A-BEC6-5EDCA7AA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1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7467600" cy="1894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Defining the Problem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 1 of the Public Policy Analyst</a:t>
            </a:r>
            <a:endParaRPr lang="en-US" sz="2400" dirty="0"/>
          </a:p>
        </p:txBody>
      </p:sp>
      <p:pic>
        <p:nvPicPr>
          <p:cNvPr id="5" name="~PP209.WAV">
            <a:hlinkClick r:id="" action="ppaction://media"/>
          </p:cNvPr>
          <p:cNvPicPr>
            <a:picLocks noRot="1" noChangeAspect="1"/>
          </p:cNvPicPr>
          <p:nvPr>
            <a:wavAudioFile r:embed="rId1" name="~PP209.WAV"/>
          </p:nvPr>
        </p:nvPicPr>
        <p:blipFill>
          <a:blip r:embed="rId3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PPA formats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r>
              <a:rPr lang="en-US" dirty="0" smtClean="0"/>
              <a:t>The previous slides apply to a current problem in the United States.</a:t>
            </a:r>
          </a:p>
          <a:p>
            <a:r>
              <a:rPr lang="en-US" dirty="0" smtClean="0"/>
              <a:t>If you wanted to explore a current global problem, then you should use the IPPA</a:t>
            </a:r>
          </a:p>
          <a:p>
            <a:pPr lvl="1"/>
            <a:r>
              <a:rPr lang="en-US" dirty="0" smtClean="0"/>
              <a:t>(i.e. </a:t>
            </a:r>
            <a:r>
              <a:rPr lang="en-US" i="1" dirty="0" smtClean="0"/>
              <a:t>Thousands of acres of the rainforest are destroyed each year</a:t>
            </a:r>
            <a:r>
              <a:rPr lang="en-US" dirty="0" smtClean="0"/>
              <a:t>.)</a:t>
            </a:r>
          </a:p>
          <a:p>
            <a:r>
              <a:rPr lang="en-US" dirty="0" smtClean="0"/>
              <a:t>If you want to explore an historical problem, then you would use the AHPPA or the GHPPA</a:t>
            </a:r>
          </a:p>
          <a:p>
            <a:pPr lvl="1"/>
            <a:r>
              <a:rPr lang="en-US" dirty="0" smtClean="0"/>
              <a:t>(i.e. </a:t>
            </a:r>
            <a:r>
              <a:rPr lang="en-US" i="1" dirty="0" smtClean="0"/>
              <a:t>Sectional differences </a:t>
            </a:r>
            <a:r>
              <a:rPr lang="en-US" i="1" dirty="0" smtClean="0"/>
              <a:t>escalated in </a:t>
            </a:r>
            <a:r>
              <a:rPr lang="en-US" i="1" dirty="0" smtClean="0"/>
              <a:t>the 1850s </a:t>
            </a:r>
            <a:r>
              <a:rPr lang="en-US" i="1" dirty="0" smtClean="0"/>
              <a:t>in the U.S.</a:t>
            </a:r>
            <a:r>
              <a:rPr lang="en-US" i="1" dirty="0" smtClean="0"/>
              <a:t>) </a:t>
            </a:r>
            <a:endParaRPr lang="en-US" i="1" dirty="0"/>
          </a:p>
        </p:txBody>
      </p:sp>
      <p:pic>
        <p:nvPicPr>
          <p:cNvPr id="5" name="~PP3881.WAV">
            <a:hlinkClick r:id="" action="ppaction://media"/>
          </p:cNvPr>
          <p:cNvPicPr>
            <a:picLocks noRot="1" noChangeAspect="1"/>
          </p:cNvPicPr>
          <p:nvPr>
            <a:wavAudioFile r:embed="rId1" name="~PP3881.WAV"/>
          </p:nvPr>
        </p:nvPicPr>
        <p:blipFill>
          <a:blip r:embed="rId3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Clear declarative statement of a measureable problem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It is a problem, not a policy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Location is specified (school, city, country)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Do not include </a:t>
            </a:r>
            <a:r>
              <a:rPr lang="en-US" dirty="0" smtClean="0"/>
              <a:t>evidence, causes or </a:t>
            </a:r>
            <a:r>
              <a:rPr lang="en-US" dirty="0" smtClean="0"/>
              <a:t>solutions at this step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~PP316.WAV">
            <a:hlinkClick r:id="" action="ppaction://media"/>
          </p:cNvPr>
          <p:cNvPicPr>
            <a:picLocks noRot="1" noChangeAspect="1"/>
          </p:cNvPicPr>
          <p:nvPr>
            <a:wavAudioFile r:embed="rId2" name="~PP316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 The First LTG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Come up with two social problems which you want your students to examine.</a:t>
            </a:r>
          </a:p>
          <a:p>
            <a:pPr lvl="1"/>
            <a:r>
              <a:rPr lang="en-US" sz="2400" dirty="0" smtClean="0"/>
              <a:t>These problems can come from your school, community, state, country or be an international problem</a:t>
            </a:r>
          </a:p>
          <a:p>
            <a:pPr lvl="1"/>
            <a:r>
              <a:rPr lang="en-US" sz="2400" dirty="0" smtClean="0"/>
              <a:t>The problems can also come from your curriculum (i.e. a topic your students will be exploring in the text book or an assigned reading)</a:t>
            </a:r>
            <a:endParaRPr lang="en-US" sz="2400" dirty="0"/>
          </a:p>
        </p:txBody>
      </p:sp>
      <p:pic>
        <p:nvPicPr>
          <p:cNvPr id="5" name="~PP347.WAV">
            <a:hlinkClick r:id="" action="ppaction://media"/>
          </p:cNvPr>
          <p:cNvPicPr>
            <a:picLocks noRot="1" noChangeAspect="1"/>
          </p:cNvPicPr>
          <p:nvPr>
            <a:wavAudioFile r:embed="rId2" name="~PP347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Steps of the PPA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Gather the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the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Examine an Existing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New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Select the Best Solution</a:t>
            </a:r>
          </a:p>
          <a:p>
            <a:pPr lvl="1"/>
            <a:r>
              <a:rPr lang="en-US" sz="2400" dirty="0" smtClean="0"/>
              <a:t>Feasibility vs. Effectiveness</a:t>
            </a:r>
            <a:endParaRPr lang="en-US" sz="2400" dirty="0"/>
          </a:p>
        </p:txBody>
      </p:sp>
      <p:pic>
        <p:nvPicPr>
          <p:cNvPr id="5" name="~PP557.WAV">
            <a:hlinkClick r:id="" action="ppaction://media"/>
          </p:cNvPr>
          <p:cNvPicPr>
            <a:picLocks noRot="1" noChangeAspect="1"/>
          </p:cNvPicPr>
          <p:nvPr>
            <a:wavAudioFile r:embed="rId2" name="~PP557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534400" cy="5334000"/>
          </a:xfrm>
        </p:spPr>
        <p:txBody>
          <a:bodyPr/>
          <a:lstStyle/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“</a:t>
            </a:r>
            <a:r>
              <a:rPr lang="en-US" i="1" dirty="0"/>
              <a:t>A problem well defined is a problem half-solved.”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John </a:t>
            </a:r>
            <a:r>
              <a:rPr lang="en-US" dirty="0" smtClean="0"/>
              <a:t>Dewey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“</a:t>
            </a:r>
            <a:r>
              <a:rPr lang="en-US" i="1" dirty="0"/>
              <a:t>If I had an hour to solve a problem I'd spend 55 minutes thinking about the problem and 5 minutes thinking about solutions.”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Albert Einstein</a:t>
            </a:r>
          </a:p>
          <a:p>
            <a:endParaRPr lang="en-US" dirty="0"/>
          </a:p>
        </p:txBody>
      </p:sp>
      <p:pic>
        <p:nvPicPr>
          <p:cNvPr id="4" name="~PP2486.WAV">
            <a:hlinkClick r:id="" action="ppaction://media"/>
          </p:cNvPr>
          <p:cNvPicPr>
            <a:picLocks noRot="1" noChangeAspect="1"/>
          </p:cNvPicPr>
          <p:nvPr>
            <a:wavAudioFile r:embed="rId2" name="~PP2486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/>
          </a:bodyPr>
          <a:lstStyle/>
          <a:p>
            <a:r>
              <a:rPr lang="en-US" sz="2800" dirty="0"/>
              <a:t>A social problem is a condition that at least some people in a community view as being undesirable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example: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The problem we will be analyzing is the high crime rate in our city.</a:t>
            </a:r>
            <a:endParaRPr lang="en-US" sz="2800" i="1" dirty="0"/>
          </a:p>
        </p:txBody>
      </p:sp>
      <p:pic>
        <p:nvPicPr>
          <p:cNvPr id="5" name="~PP788.WAV">
            <a:hlinkClick r:id="" action="ppaction://media"/>
          </p:cNvPr>
          <p:cNvPicPr>
            <a:picLocks noRot="1" noChangeAspect="1"/>
          </p:cNvPicPr>
          <p:nvPr>
            <a:wavAudioFile r:embed="rId2" name="~PP788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NOT a social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077200" cy="47213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Anything that begins with or asks a question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(i.e. “Should we pass a law . . . ?”)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 debate of a moral issue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(i.e. Is the Death Penalty constitutional?)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 problem could be improperly stated based on the evidence (step 2 of the PPA)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(The teenage pregnancy rate is rising in the U.S.)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~PP3203.WAV">
            <a:hlinkClick r:id="" action="ppaction://media"/>
          </p:cNvPr>
          <p:cNvPicPr>
            <a:picLocks noRot="1" noChangeAspect="1"/>
          </p:cNvPicPr>
          <p:nvPr>
            <a:wavAudioFile r:embed="rId2" name="~PP3203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Location of the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Social </a:t>
            </a:r>
            <a:r>
              <a:rPr lang="en-US" sz="2800" dirty="0"/>
              <a:t>problems can be found at </a:t>
            </a:r>
            <a:r>
              <a:rPr lang="en-US" sz="2800" dirty="0" smtClean="0"/>
              <a:t>many different levels.  Therefore it is important that you are clear at which level you will be examining.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Specific community locations</a:t>
            </a:r>
          </a:p>
          <a:p>
            <a:r>
              <a:rPr lang="en-US" dirty="0" smtClean="0"/>
              <a:t>your class, school or school </a:t>
            </a:r>
            <a:r>
              <a:rPr lang="en-US" dirty="0"/>
              <a:t>district;</a:t>
            </a:r>
          </a:p>
          <a:p>
            <a:r>
              <a:rPr lang="en-US" dirty="0"/>
              <a:t>your village, </a:t>
            </a:r>
            <a:r>
              <a:rPr lang="en-US" dirty="0" smtClean="0"/>
              <a:t>town, city</a:t>
            </a:r>
            <a:r>
              <a:rPr lang="en-US" dirty="0"/>
              <a:t>;</a:t>
            </a:r>
          </a:p>
          <a:p>
            <a:r>
              <a:rPr lang="en-US" dirty="0"/>
              <a:t>your </a:t>
            </a:r>
            <a:r>
              <a:rPr lang="en-US" dirty="0" smtClean="0"/>
              <a:t>county or state;</a:t>
            </a:r>
          </a:p>
          <a:p>
            <a:r>
              <a:rPr lang="en-US" dirty="0" smtClean="0"/>
              <a:t>the United States.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~PP3331.WAV">
            <a:hlinkClick r:id="" action="ppaction://media"/>
          </p:cNvPr>
          <p:cNvPicPr>
            <a:picLocks noRot="1" noChangeAspect="1"/>
          </p:cNvPicPr>
          <p:nvPr>
            <a:wavAudioFile r:embed="rId2" name="~PP3331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list of social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6868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Below </a:t>
            </a:r>
            <a:r>
              <a:rPr lang="en-US" sz="2800" dirty="0" smtClean="0"/>
              <a:t>are lists </a:t>
            </a:r>
            <a:r>
              <a:rPr lang="en-US" sz="2800" dirty="0"/>
              <a:t>of some general types of school and community problems. 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514600"/>
          <a:ext cx="84582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9471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SCHOOL LEVEL</a:t>
                      </a:r>
                    </a:p>
                    <a:p>
                      <a:pPr lvl="1"/>
                      <a:r>
                        <a:rPr lang="en-US" sz="2000" dirty="0" smtClean="0"/>
                        <a:t>Low student morale</a:t>
                      </a:r>
                    </a:p>
                    <a:p>
                      <a:pPr lvl="1"/>
                      <a:r>
                        <a:rPr lang="en-US" sz="2000" dirty="0" smtClean="0"/>
                        <a:t>Smoking in lavatories</a:t>
                      </a:r>
                    </a:p>
                    <a:p>
                      <a:pPr lvl="1"/>
                      <a:r>
                        <a:rPr lang="en-US" sz="2000" dirty="0" smtClean="0"/>
                        <a:t>Poor academic performance</a:t>
                      </a:r>
                    </a:p>
                    <a:p>
                      <a:pPr lvl="1"/>
                      <a:r>
                        <a:rPr lang="en-US" sz="2000" dirty="0" smtClean="0"/>
                        <a:t>High dropout rate</a:t>
                      </a:r>
                    </a:p>
                    <a:p>
                      <a:pPr lvl="1"/>
                      <a:r>
                        <a:rPr lang="en-US" sz="2000" dirty="0" smtClean="0"/>
                        <a:t>Vandalism</a:t>
                      </a:r>
                    </a:p>
                    <a:p>
                      <a:pPr lvl="1"/>
                      <a:r>
                        <a:rPr lang="en-US" sz="2000" dirty="0" smtClean="0"/>
                        <a:t>High absenteeism/skipping classes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COMMUNITY LEVEL</a:t>
                      </a:r>
                    </a:p>
                    <a:p>
                      <a:pPr lvl="1"/>
                      <a:r>
                        <a:rPr lang="en-US" sz="2000" dirty="0" smtClean="0"/>
                        <a:t>Increased traffic fatalities</a:t>
                      </a:r>
                    </a:p>
                    <a:p>
                      <a:pPr lvl="1"/>
                      <a:r>
                        <a:rPr lang="en-US" sz="2000" dirty="0" smtClean="0"/>
                        <a:t>Environmental problems</a:t>
                      </a:r>
                    </a:p>
                    <a:p>
                      <a:pPr lvl="1"/>
                      <a:r>
                        <a:rPr lang="en-US" sz="2000" dirty="0" smtClean="0"/>
                        <a:t>Air or water pollution</a:t>
                      </a:r>
                    </a:p>
                    <a:p>
                      <a:pPr lvl="1"/>
                      <a:r>
                        <a:rPr lang="en-US" sz="2000" dirty="0" smtClean="0"/>
                        <a:t>Solid waste disposal/landfills</a:t>
                      </a:r>
                    </a:p>
                    <a:p>
                      <a:pPr lvl="1"/>
                      <a:r>
                        <a:rPr lang="en-US" sz="2000" dirty="0" smtClean="0"/>
                        <a:t>Poor sanitation</a:t>
                      </a:r>
                    </a:p>
                    <a:p>
                      <a:pPr lvl="1"/>
                      <a:r>
                        <a:rPr lang="en-US" sz="2000" dirty="0" smtClean="0"/>
                        <a:t>High crime rates</a:t>
                      </a:r>
                    </a:p>
                    <a:p>
                      <a:pPr lvl="1"/>
                      <a:r>
                        <a:rPr lang="en-US" sz="2000" dirty="0" smtClean="0"/>
                        <a:t>Violent crime</a:t>
                      </a:r>
                    </a:p>
                    <a:p>
                      <a:pPr lvl="1"/>
                      <a:r>
                        <a:rPr lang="en-US" sz="2000" dirty="0" smtClean="0"/>
                        <a:t>Drugs</a:t>
                      </a:r>
                    </a:p>
                    <a:p>
                      <a:pPr lvl="1"/>
                      <a:r>
                        <a:rPr lang="en-US" sz="2000" dirty="0" smtClean="0"/>
                        <a:t>Hate crimes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~PP3211.WAV">
            <a:hlinkClick r:id="" action="ppaction://media"/>
          </p:cNvPr>
          <p:cNvPicPr>
            <a:picLocks noRot="1" noChangeAspect="1"/>
          </p:cNvPicPr>
          <p:nvPr>
            <a:wavAudioFile r:embed="rId1" name="~PP3211.WAV"/>
          </p:nvPr>
        </p:nvPicPr>
        <p:blipFill>
          <a:blip r:embed="rId3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62075"/>
            <a:ext cx="36671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sample list of social problems that can be used in a language arts or literature class</a:t>
            </a:r>
          </a:p>
        </p:txBody>
      </p:sp>
      <p:pic>
        <p:nvPicPr>
          <p:cNvPr id="5" name="~PP2541.WAV">
            <a:hlinkClick r:id="" action="ppaction://media"/>
          </p:cNvPr>
          <p:cNvPicPr>
            <a:picLocks noRot="1" noChangeAspect="1"/>
          </p:cNvPicPr>
          <p:nvPr>
            <a:wavAudioFile r:embed="rId2" name="~PP2541.WAV"/>
          </p:nvPr>
        </p:nvPicPr>
        <p:blipFill>
          <a:blip r:embed="rId5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Worksheet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172200"/>
            <a:ext cx="7924800" cy="533400"/>
          </a:xfrm>
        </p:spPr>
        <p:txBody>
          <a:bodyPr/>
          <a:lstStyle/>
          <a:p>
            <a:r>
              <a:rPr lang="en-US" sz="2000" dirty="0" smtClean="0">
                <a:hlinkClick r:id="rId3"/>
              </a:rPr>
              <a:t>http://www2.maxwell.syr.edu/plegal/TIPS/worksheet1.html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833260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676.WAV">
            <a:hlinkClick r:id="" action="ppaction://media"/>
          </p:cNvPr>
          <p:cNvPicPr>
            <a:picLocks noRot="1" noChangeAspect="1"/>
          </p:cNvPicPr>
          <p:nvPr>
            <a:wavAudioFile r:embed="rId1" name="~PP2676.WAV"/>
          </p:nvPr>
        </p:nvPicPr>
        <p:blipFill>
          <a:blip r:embed="rId5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3.6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459</Words>
  <Application>Microsoft Office PowerPoint</Application>
  <PresentationFormat>On-screen Show (4:3)</PresentationFormat>
  <Paragraphs>74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Defining the Problem</vt:lpstr>
      <vt:lpstr>Steps of the PPA Process</vt:lpstr>
      <vt:lpstr>Slide 3</vt:lpstr>
      <vt:lpstr>Definition</vt:lpstr>
      <vt:lpstr>What is NOT a social problem</vt:lpstr>
      <vt:lpstr>Location of the Problem</vt:lpstr>
      <vt:lpstr>Sample list of social problems</vt:lpstr>
      <vt:lpstr>Slide 8</vt:lpstr>
      <vt:lpstr>Worksheet 1</vt:lpstr>
      <vt:lpstr>Other PPA formats</vt:lpstr>
      <vt:lpstr>Summary</vt:lpstr>
      <vt:lpstr>For The First LTG Workshop</vt:lpstr>
    </vt:vector>
  </TitlesOfParts>
  <Company>Blackstone Valley RTVHS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the Problem</dc:title>
  <dc:creator>ann nigro</dc:creator>
  <cp:lastModifiedBy>ann nigro</cp:lastModifiedBy>
  <cp:revision>26</cp:revision>
  <dcterms:created xsi:type="dcterms:W3CDTF">2014-01-21T14:48:43Z</dcterms:created>
  <dcterms:modified xsi:type="dcterms:W3CDTF">2014-01-28T19:56:34Z</dcterms:modified>
</cp:coreProperties>
</file>