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0" r:id="rId2"/>
    <p:sldId id="276" r:id="rId3"/>
    <p:sldId id="283" r:id="rId4"/>
    <p:sldId id="284" r:id="rId5"/>
    <p:sldId id="279" r:id="rId6"/>
    <p:sldId id="280" r:id="rId7"/>
    <p:sldId id="281" r:id="rId8"/>
    <p:sldId id="291" r:id="rId9"/>
    <p:sldId id="288" r:id="rId10"/>
    <p:sldId id="292" r:id="rId11"/>
    <p:sldId id="294" r:id="rId12"/>
    <p:sldId id="256" r:id="rId13"/>
    <p:sldId id="257" r:id="rId14"/>
    <p:sldId id="258" r:id="rId15"/>
    <p:sldId id="259" r:id="rId16"/>
    <p:sldId id="260" r:id="rId17"/>
    <p:sldId id="261" r:id="rId18"/>
    <p:sldId id="263" r:id="rId19"/>
    <p:sldId id="262" r:id="rId20"/>
    <p:sldId id="264" r:id="rId21"/>
    <p:sldId id="267" r:id="rId22"/>
    <p:sldId id="268" r:id="rId23"/>
    <p:sldId id="266" r:id="rId24"/>
    <p:sldId id="269" r:id="rId25"/>
    <p:sldId id="270" r:id="rId26"/>
    <p:sldId id="265" r:id="rId27"/>
    <p:sldId id="272" r:id="rId28"/>
    <p:sldId id="286" r:id="rId29"/>
    <p:sldId id="289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FF"/>
    <a:srgbClr val="FF0000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625B2B-41BA-4FF8-A419-2DFEFE8CF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64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4D1B6-EDFC-418D-9153-304971F79A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107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1A205-7215-47D8-8CC7-B2C4F79808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896BF-6A5F-4D00-890F-7F34DADDB3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BAF1D-6AB3-45EA-A76A-3F2C49FAF2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882-6462-4712-BF86-23CC9614D3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C9AC-D740-4FC7-A534-247A29451E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6BAC-9536-410D-B005-716CF194EF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7A396-3D67-4617-9D2A-CB22F3D1C1D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C819-1BEE-487D-9391-42C60F99CB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1204-9EB1-4489-81B9-6B0018445C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F9D1D-5D18-4078-B4D9-694383BBF5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7AE4E-9104-46F7-AD51-9D995D24F4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FFFF">
                <a:gamma/>
                <a:shade val="8313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FD0D43-B18A-43F8-A652-42EB876EF2F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lyrics.com/lyrics/bingcrosby/brothercanyouspareadime.html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viewpure.com/MZHEkU__Ijw" TargetMode="External"/><Relationship Id="rId4" Type="http://schemas.openxmlformats.org/officeDocument/2006/relationships/hyperlink" Target="http://teachertube.com/viewVideo.php?title=Brother_Can_You_Spare_A_Dime&amp;video_id=222320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sterkel.wfmt.com/explore/topics/great-depression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204.244.141.13/writ_den/h15/direct.htm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.uiuc.edu/maps/depression/photoessay.htm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ppa/usppari1.html" TargetMode="External"/><Relationship Id="rId2" Type="http://schemas.openxmlformats.org/officeDocument/2006/relationships/hyperlink" Target="https://flippedtips.com/plegal/ppa/usppaip1.htm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tips.com/plegal/tips/worksheet5.html" TargetMode="External"/><Relationship Id="rId2" Type="http://schemas.openxmlformats.org/officeDocument/2006/relationships/hyperlink" Target="https://flippedtips.com/plegal/tips/solutions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305800" cy="1470025"/>
          </a:xfrm>
        </p:spPr>
        <p:txBody>
          <a:bodyPr/>
          <a:lstStyle/>
          <a:p>
            <a:r>
              <a:rPr lang="en-US" dirty="0"/>
              <a:t>Using PowerPoint in Your Lessons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A sample for a lesson on the Great Depression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For STEPS 1 &amp; 2 of the AHPPA</a:t>
            </a:r>
          </a:p>
          <a:p>
            <a:pPr>
              <a:lnSpc>
                <a:spcPct val="8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By the </a:t>
            </a:r>
            <a:r>
              <a:rPr lang="en-US" sz="2000" dirty="0" smtClean="0"/>
              <a:t>Fred Fisher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NINETEEN THIRTIES IN AMERICA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buFontTx/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responsibilities</a:t>
            </a:r>
          </a:p>
          <a:p>
            <a:pPr lvl="1"/>
            <a:r>
              <a:rPr lang="en-US" dirty="0"/>
              <a:t>Slide Recorder</a:t>
            </a:r>
          </a:p>
          <a:p>
            <a:pPr lvl="1"/>
            <a:r>
              <a:rPr lang="en-US" dirty="0"/>
              <a:t>2 Slide Evaluators</a:t>
            </a:r>
          </a:p>
          <a:p>
            <a:pPr lvl="1"/>
            <a:r>
              <a:rPr lang="en-US" dirty="0"/>
              <a:t>PPA worksheet recorder</a:t>
            </a:r>
          </a:p>
          <a:p>
            <a:pPr lvl="1"/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VIEWING WORKSHEET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EVIDENCE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#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5438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 descr="g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391400" cy="32004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47800" y="5105400"/>
            <a:ext cx="563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0" y="2659063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95400" y="4191000"/>
            <a:ext cx="411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2600" y="236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3080" name="Picture 8" descr="GD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2743200" cy="2819400"/>
          </a:xfrm>
          <a:prstGeom prst="rect">
            <a:avLst/>
          </a:prstGeom>
          <a:noFill/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5181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1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WEST VIRGINIA 1934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14400" y="2438400"/>
            <a:ext cx="1981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Slide #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28800" y="2590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4114800"/>
            <a:ext cx="434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86000" y="1828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286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4108" name="Picture 12" descr="GD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371600"/>
            <a:ext cx="3429000" cy="2679700"/>
          </a:xfrm>
          <a:prstGeom prst="rect">
            <a:avLst/>
          </a:prstGeom>
          <a:noFill/>
        </p:spPr>
      </p:pic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1295400" y="457200"/>
            <a:ext cx="5486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1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BONUS MARCH ON WASHINGTON DC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66800" y="2286000"/>
            <a:ext cx="2057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G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133600"/>
            <a:ext cx="4022725" cy="3319463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19200" y="4800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5402263"/>
            <a:ext cx="2743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4419600" cy="8620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1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OKLAHOMA 1936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19200" y="3497263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33600" y="3048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7171" name="Picture 3" descr="GD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5761038" cy="2892425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739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FEDERAL GOVERNMENT STATISITCS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/>
              <a:t>SLIDE </a:t>
            </a:r>
            <a:r>
              <a:rPr lang="en-US" sz="2800" b="1" dirty="0"/>
              <a:t># 5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5783263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205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3581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8196" name="Picture 4" descr="G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133600"/>
            <a:ext cx="3189288" cy="3292475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95400" y="52578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715000" cy="685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18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ROUTE 66 TO CALIFORNIA</a:t>
            </a:r>
          </a:p>
        </p:txBody>
      </p:sp>
      <p:sp>
        <p:nvSpPr>
          <p:cNvPr id="11275" name="Text Box 1035"/>
          <p:cNvSpPr txBox="1">
            <a:spLocks noChangeArrowheads="1"/>
          </p:cNvSpPr>
          <p:nvPr/>
        </p:nvSpPr>
        <p:spPr bwMode="auto">
          <a:xfrm>
            <a:off x="1066800" y="3116263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95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GROSS NATIONAL PRODUCT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SLIDE # 7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62200" y="3581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10244" name="Picture 4" descr="GD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200650" cy="28194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33600" y="5257800"/>
            <a:ext cx="2971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581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9219" name="Picture 3" descr="GD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3044825" cy="2951163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0" y="8382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ARKANSAS  1936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8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53340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077200" cy="4038600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Aim: The “Great Depression”</a:t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Major Social Problem in American History</a:t>
            </a:r>
          </a:p>
        </p:txBody>
      </p:sp>
      <p:pic>
        <p:nvPicPr>
          <p:cNvPr id="46089" name="Picture 1033" descr="DL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2219325" cy="2619375"/>
          </a:xfrm>
          <a:prstGeom prst="rect">
            <a:avLst/>
          </a:prstGeom>
          <a:noFill/>
        </p:spPr>
      </p:pic>
      <p:pic>
        <p:nvPicPr>
          <p:cNvPr id="46091" name="Picture 1035" descr="21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98600"/>
            <a:ext cx="3581400" cy="286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3048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11267" name="Picture 3" descr="GD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6600"/>
            <a:ext cx="2286000" cy="1782763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19600" y="3200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11270" name="Picture 6" descr="GD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124200"/>
            <a:ext cx="2332038" cy="2160588"/>
          </a:xfrm>
          <a:prstGeom prst="rect">
            <a:avLst/>
          </a:prstGeom>
          <a:noFill/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5402263"/>
            <a:ext cx="243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600200" y="990600"/>
            <a:ext cx="5867400" cy="749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Lucida Sans Unicode"/>
                <a:cs typeface="Lucida Sans Unicode"/>
              </a:rPr>
              <a:t>Soup Kitchen 1935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505200" y="2125663"/>
            <a:ext cx="2743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0" y="2590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14340" name="Picture 4" descr="gd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3000375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458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LITHOGRAPH FROM THE DEWITT CLINTON H.S. LITERARY MAGAZINE 1938</a:t>
            </a:r>
          </a:p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10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0600" y="4343400"/>
            <a:ext cx="5562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609600"/>
            <a:ext cx="8839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Let’s sing along</a:t>
            </a:r>
            <a:r>
              <a:rPr lang="en-US" sz="2800" dirty="0"/>
              <a:t>: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“Brother Can You Spare A Dime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US" b="1" u="sng" dirty="0"/>
              <a:t>SLIDE # 11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4114800"/>
            <a:ext cx="4648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List Evidence </a:t>
            </a:r>
            <a:r>
              <a:rPr lang="en-US" dirty="0" smtClean="0"/>
              <a:t>for </a:t>
            </a:r>
            <a:r>
              <a:rPr lang="en-US" dirty="0"/>
              <a:t>The Great Depression in songs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1: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pic>
        <p:nvPicPr>
          <p:cNvPr id="15365" name="Picture 5" descr="en003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0"/>
            <a:ext cx="1763713" cy="1838325"/>
          </a:xfrm>
          <a:prstGeom prst="rect">
            <a:avLst/>
          </a:prstGeom>
          <a:noFill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28800" y="2133600"/>
            <a:ext cx="594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 smtClean="0">
                <a:hlinkClick r:id="rId3"/>
              </a:rPr>
              <a:t>Lyrics</a:t>
            </a:r>
            <a:endParaRPr lang="en-US" dirty="0" smtClean="0"/>
          </a:p>
          <a:p>
            <a:pPr algn="l" eaLnBrk="1" hangingPunct="1">
              <a:spcBef>
                <a:spcPct val="50000"/>
              </a:spcBef>
            </a:pPr>
            <a:endParaRPr lang="en-US" dirty="0"/>
          </a:p>
          <a:p>
            <a:pPr algn="l" eaLnBrk="1" hangingPunct="1">
              <a:spcBef>
                <a:spcPct val="50000"/>
              </a:spcBef>
            </a:pPr>
            <a:r>
              <a:rPr lang="en-US" dirty="0" smtClean="0">
                <a:hlinkClick r:id="rId4"/>
              </a:rPr>
              <a:t>TeacherTube Video</a:t>
            </a:r>
            <a:r>
              <a:rPr lang="en-US" dirty="0" smtClean="0"/>
              <a:t>    </a:t>
            </a:r>
            <a:r>
              <a:rPr lang="en-US" sz="1050" dirty="0" err="1" smtClean="0">
                <a:hlinkClick r:id="rId5"/>
              </a:rPr>
              <a:t>vp</a:t>
            </a:r>
            <a:r>
              <a:rPr lang="en-US" sz="105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61886" y="4958896"/>
            <a:ext cx="6096000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Gather Evidence for the PROBLEMS in the GREAT DEPRESSION from this website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524000" y="1447800"/>
            <a:ext cx="5581650" cy="723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An Oral History of the Great Depression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29000" y="19812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Slide # 12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28800" y="3352800"/>
            <a:ext cx="5943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 smtClean="0">
                <a:hlinkClick r:id="rId2"/>
              </a:rPr>
              <a:t>https://studsterkel.wfmt.com/explore/topics/great-depression</a:t>
            </a:r>
            <a:endParaRPr lang="en-US" dirty="0" smtClean="0"/>
          </a:p>
          <a:p>
            <a:pPr algn="l" eaLnBrk="1" hangingPunct="1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4876800"/>
            <a:ext cx="55626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 dirty="0">
              <a:solidFill>
                <a:schemeClr val="tx2"/>
              </a:solidFill>
            </a:endParaRP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066800" y="4114800"/>
            <a:ext cx="7537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      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http://204.244.141.13/writ_den/h15/direct.htm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endParaRPr lang="en-US" sz="2000" dirty="0">
              <a:solidFill>
                <a:schemeClr val="tx2"/>
              </a:solidFill>
            </a:endParaRPr>
          </a:p>
          <a:p>
            <a:pPr algn="l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667000" y="762000"/>
            <a:ext cx="3429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13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2057400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/>
              <a:t>Look at Images of the Great </a:t>
            </a:r>
            <a:r>
              <a:rPr lang="en-US" dirty="0" smtClean="0"/>
              <a:t>Depression at the hyperlink below</a:t>
            </a:r>
            <a:endParaRPr lang="en-US" dirty="0"/>
          </a:p>
          <a:p>
            <a:pPr algn="l" eaLnBrk="1" hangingPunct="1">
              <a:spcBef>
                <a:spcPct val="50000"/>
              </a:spcBef>
            </a:pPr>
            <a:r>
              <a:rPr lang="en-US" dirty="0" smtClean="0"/>
              <a:t>When you open it, click </a:t>
            </a:r>
            <a:r>
              <a:rPr lang="en-US" dirty="0"/>
              <a:t>on “words</a:t>
            </a:r>
            <a:r>
              <a:rPr lang="en-US" dirty="0" smtClean="0"/>
              <a:t>” and </a:t>
            </a:r>
            <a:r>
              <a:rPr lang="en-US" dirty="0"/>
              <a:t>gather evidence of the </a:t>
            </a:r>
            <a:r>
              <a:rPr lang="en-US" dirty="0" smtClean="0"/>
              <a:t>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GATHERING THE EVIDENCE Of Causes Of The Great Depression</a:t>
            </a:r>
          </a:p>
          <a:p>
            <a:pPr algn="l">
              <a:spcBef>
                <a:spcPct val="50000"/>
              </a:spcBef>
            </a:pPr>
            <a:r>
              <a:rPr lang="en-US" i="1" dirty="0"/>
              <a:t>Search Through The Images On The Website Below. </a:t>
            </a:r>
          </a:p>
          <a:p>
            <a:pPr algn="l">
              <a:spcBef>
                <a:spcPct val="50000"/>
              </a:spcBef>
            </a:pPr>
            <a:r>
              <a:rPr lang="en-US" b="1" dirty="0"/>
              <a:t>Write down evidence that you glean from the images shown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4495800"/>
            <a:ext cx="7772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hlinkClick r:id="rId2"/>
              </a:rPr>
              <a:t>http://www.english.uiuc.edu/maps/depression/photoessay.htm</a:t>
            </a:r>
            <a:endParaRPr lang="en-US" dirty="0"/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743200" y="83820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Slide #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153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1: Identify a social problem of the Great Depression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2: List evidence for the Great Depression using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            “Viewing Worksheets”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			</a:t>
            </a:r>
            <a:r>
              <a:rPr lang="en-US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LINKS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DEFINE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THE SOCIAL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PROBLEM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GATHER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EVIDENCE FOR THE SOCIAL PROBLEM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057400" y="1143000"/>
            <a:ext cx="4724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0" y="914400"/>
            <a:ext cx="40386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HOMEWORK ASSIGNMENT # 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95400" y="3124200"/>
            <a:ext cx="6248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TEACHER SUGGESTIONS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Homework Assignment #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5105400"/>
          </a:xfrm>
        </p:spPr>
        <p:txBody>
          <a:bodyPr/>
          <a:lstStyle/>
          <a:p>
            <a:r>
              <a:rPr lang="en-US" dirty="0"/>
              <a:t>Your task is to develop a </a:t>
            </a:r>
            <a:r>
              <a:rPr lang="en-US" b="1" u="sng" dirty="0">
                <a:hlinkClick r:id="rId2"/>
              </a:rPr>
              <a:t>Public Policy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using the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CRITICAL WORKSHEET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that the government could follow to reduce effects of the depression on Americans in the future.  </a:t>
            </a:r>
          </a:p>
          <a:p>
            <a:pPr>
              <a:buFontTx/>
              <a:buNone/>
            </a:pPr>
            <a:r>
              <a:rPr lang="en-US" dirty="0"/>
              <a:t>           </a:t>
            </a:r>
          </a:p>
          <a:p>
            <a:r>
              <a:rPr lang="en-US" dirty="0"/>
              <a:t> THERE WILL BE ANOTHER 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Follow-up Lesson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724400"/>
          </a:xfrm>
        </p:spPr>
        <p:txBody>
          <a:bodyPr/>
          <a:lstStyle/>
          <a:p>
            <a:r>
              <a:rPr lang="en-US" dirty="0"/>
              <a:t>Class debate on policies developed by students</a:t>
            </a:r>
          </a:p>
          <a:p>
            <a:r>
              <a:rPr lang="en-US" dirty="0"/>
              <a:t>Students debate the order of importance for causes of the Depression</a:t>
            </a:r>
          </a:p>
          <a:p>
            <a:r>
              <a:rPr lang="en-US" dirty="0"/>
              <a:t>PowerPoint of New Deal programs and policies- students make comparisons to their policies</a:t>
            </a:r>
          </a:p>
          <a:p>
            <a:r>
              <a:rPr lang="en-US" dirty="0"/>
              <a:t>Use AHPPA to evaluate the New Deal Programs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514600" y="10668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Suggestions: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/>
          <a:lstStyle/>
          <a:p>
            <a:r>
              <a:rPr lang="en-US" dirty="0"/>
              <a:t>The Great Depression of the 1930’s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been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2296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 dirty="0">
                <a:solidFill>
                  <a:srgbClr val="FF0066"/>
                </a:solidFill>
                <a:latin typeface="Curlz MT" pitchFamily="82" charset="0"/>
              </a:rPr>
              <a:t>Depressed</a:t>
            </a:r>
            <a:r>
              <a:rPr lang="en-US" sz="14200" dirty="0">
                <a:solidFill>
                  <a:srgbClr val="FF0066"/>
                </a:solidFill>
                <a:latin typeface="Curlz MT" pitchFamily="82" charset="0"/>
              </a:rPr>
              <a:t>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51816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>
                <a:solidFill>
                  <a:srgbClr val="FFFF00"/>
                </a:solidFill>
                <a:latin typeface="Arial" charset="0"/>
              </a:rPr>
              <a:t>How did you feel?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Depression?</a:t>
            </a:r>
          </a:p>
        </p:txBody>
      </p:sp>
      <p:pic>
        <p:nvPicPr>
          <p:cNvPr id="30723" name="Picture 3" descr="j028274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9038" y="2465388"/>
            <a:ext cx="1727200" cy="1663700"/>
          </a:xfrm>
          <a:noFill/>
          <a:ln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419600" y="22098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Is it just sadness?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Is it an illness?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Is it common?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Causes Depression in People?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8150"/>
          </a:xfrm>
        </p:spPr>
        <p:txBody>
          <a:bodyPr/>
          <a:lstStyle/>
          <a:p>
            <a:r>
              <a:rPr lang="en-US" sz="2800" dirty="0"/>
              <a:t>Loss of Friends</a:t>
            </a:r>
          </a:p>
          <a:p>
            <a:r>
              <a:rPr lang="en-US" sz="2800" dirty="0"/>
              <a:t>Death</a:t>
            </a:r>
          </a:p>
          <a:p>
            <a:r>
              <a:rPr lang="en-US" sz="2800" dirty="0"/>
              <a:t>Illness</a:t>
            </a:r>
          </a:p>
          <a:p>
            <a:r>
              <a:rPr lang="en-US" sz="2800" dirty="0"/>
              <a:t>Loss of income- job </a:t>
            </a:r>
          </a:p>
          <a:p>
            <a:r>
              <a:rPr lang="en-US" sz="2800" dirty="0"/>
              <a:t>Missed opportunities</a:t>
            </a:r>
          </a:p>
          <a:p>
            <a:r>
              <a:rPr lang="en-US" sz="2800" dirty="0"/>
              <a:t>A feeling of a loss of control over one’s future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" y="59436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66"/>
                </a:solidFill>
                <a:latin typeface="Lucida Calligraphy" pitchFamily="66" charset="0"/>
              </a:rPr>
              <a:t>Which of these do you think is the most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Definition of Depression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Write your own definition of the word “depression”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ECONOMIC DEPRESSION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u="sng" dirty="0"/>
              <a:t>Economics.</a:t>
            </a:r>
            <a:r>
              <a:rPr lang="en-US" dirty="0"/>
              <a:t> A period of drastic decline in a national or international economy, characterized by decreasing business activity, falling prices, and unemployment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Depression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66"/>
                </a:solidFill>
                <a:latin typeface="Lucida Calligraphy" pitchFamily="66" charset="0"/>
              </a:rPr>
              <a:t>How does this definition compare to you definition of “depression?”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66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>
            <a:rot lat="0" lon="20519999" rev="0"/>
          </a:camera>
          <a:lightRig rig="legacyHarsh3" dir="r"/>
        </a:scene3d>
        <a:sp3d extrusionH="430200" prstMaterial="legacyMatte">
          <a:bevelT w="13500" h="13500" prst="angle"/>
          <a:bevelB w="13500" h="13500" prst="angle"/>
          <a:extrusionClr>
            <a:srgbClr val="00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0066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530</Words>
  <Application>Microsoft Office PowerPoint</Application>
  <PresentationFormat>On-screen Show (4:3)</PresentationFormat>
  <Paragraphs>127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Using PowerPoint in Your Lessons </vt:lpstr>
      <vt:lpstr>Aim: The “Great Depression”        A Major Social Problem in American History</vt:lpstr>
      <vt:lpstr>The Great Depression of the 1930’s</vt:lpstr>
      <vt:lpstr>Have you ever been</vt:lpstr>
      <vt:lpstr>What Is Depression?</vt:lpstr>
      <vt:lpstr>What Causes Depression in People?</vt:lpstr>
      <vt:lpstr>A Definition of Depression</vt:lpstr>
      <vt:lpstr>ECONOMIC DEPRESSION</vt:lpstr>
      <vt:lpstr>Depression</vt:lpstr>
      <vt:lpstr>THE NINETEEN THIRTIES IN AMERICA</vt:lpstr>
      <vt:lpstr>VIEWING WORKSHEET</vt:lpstr>
      <vt:lpstr>Slide # 1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Homework Assignment # 2</vt:lpstr>
      <vt:lpstr>Follow-up Lesson</vt:lpstr>
    </vt:vector>
  </TitlesOfParts>
  <Company>NYC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evidence of “Depression” that you can find in these photographs</dc:title>
  <dc:creator>Fred Fisher</dc:creator>
  <cp:lastModifiedBy>Windows User</cp:lastModifiedBy>
  <cp:revision>33</cp:revision>
  <dcterms:created xsi:type="dcterms:W3CDTF">2003-03-23T17:27:15Z</dcterms:created>
  <dcterms:modified xsi:type="dcterms:W3CDTF">2019-01-07T21:19:57Z</dcterms:modified>
</cp:coreProperties>
</file>