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58" r:id="rId5"/>
    <p:sldId id="263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p.eleducation.org/differentiation/" TargetMode="External"/><Relationship Id="rId4" Type="http://schemas.openxmlformats.org/officeDocument/2006/relationships/hyperlink" Target="http://differentiationdaily.com/" TargetMode="External"/><Relationship Id="rId5" Type="http://schemas.openxmlformats.org/officeDocument/2006/relationships/hyperlink" Target="http://education.ky.gov/educational/diff/documents/strategiesthatdifferentiateinstruction4.12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achertools.londongt.org/index.php?page=differenti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" TargetMode="External"/><Relationship Id="rId4" Type="http://schemas.openxmlformats.org/officeDocument/2006/relationships/hyperlink" Target="http://www.pinterest.com/" TargetMode="External"/><Relationship Id="rId5" Type="http://schemas.openxmlformats.org/officeDocument/2006/relationships/hyperlink" Target="http://www.donorschoose.org/" TargetMode="External"/><Relationship Id="rId6" Type="http://schemas.openxmlformats.org/officeDocument/2006/relationships/hyperlink" Target="https://www.newsela.com/" TargetMode="External"/><Relationship Id="rId7" Type="http://schemas.openxmlformats.org/officeDocument/2006/relationships/hyperlink" Target="https://www.blendspace.com/" TargetMode="External"/><Relationship Id="rId8" Type="http://schemas.openxmlformats.org/officeDocument/2006/relationships/hyperlink" Target="https://truecolorsintl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ainpop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mi.org/educational-materials" TargetMode="External"/><Relationship Id="rId4" Type="http://schemas.openxmlformats.org/officeDocument/2006/relationships/hyperlink" Target="http://www.iflscience.com/" TargetMode="External"/><Relationship Id="rId5" Type="http://schemas.openxmlformats.org/officeDocument/2006/relationships/hyperlink" Target="http://phet.colorado.edu/en/simulations/category/new" TargetMode="External"/><Relationship Id="rId6" Type="http://schemas.openxmlformats.org/officeDocument/2006/relationships/hyperlink" Target="http://sciencenetlinks.com/collections/celebrating-our-national-park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scoveryeducation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teachers/classroommaterials/primarysourcesets/" TargetMode="External"/><Relationship Id="rId4" Type="http://schemas.openxmlformats.org/officeDocument/2006/relationships/hyperlink" Target="http://www.loc.gov/rr/program/bib/bibguide.html" TargetMode="External"/><Relationship Id="rId5" Type="http://schemas.openxmlformats.org/officeDocument/2006/relationships/hyperlink" Target="http://www.loc.gov/poetry/180/" TargetMode="External"/><Relationship Id="rId6" Type="http://schemas.openxmlformats.org/officeDocument/2006/relationships/hyperlink" Target="http://www.doi.gov/public/teachandlearn_teacher.cfm" TargetMode="External"/><Relationship Id="rId7" Type="http://schemas.openxmlformats.org/officeDocument/2006/relationships/hyperlink" Target="http://www.nps.gov/teachers/index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oc.gov/teacher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sdiscover.com/spotlight/national-parks-for-kids/" TargetMode="External"/><Relationship Id="rId4" Type="http://schemas.openxmlformats.org/officeDocument/2006/relationships/hyperlink" Target="http://www.nps.gov/webrangers/entry_gate.cfm" TargetMode="External"/><Relationship Id="rId5" Type="http://schemas.openxmlformats.org/officeDocument/2006/relationships/hyperlink" Target="http://www.nps.gov/getinvolved/artist-in-residence.htm" TargetMode="External"/><Relationship Id="rId6" Type="http://schemas.openxmlformats.org/officeDocument/2006/relationships/hyperlink" Target="http://www.nationalparks.org/our-work/programs/electronic-field-tri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bs.org/nationalparks/for-educator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history.org/education/teacher-workshops" TargetMode="External"/><Relationship Id="rId4" Type="http://schemas.openxmlformats.org/officeDocument/2006/relationships/hyperlink" Target="http://www.shelburnefarms.org/learn/for-educators-schools" TargetMode="External"/><Relationship Id="rId5" Type="http://schemas.openxmlformats.org/officeDocument/2006/relationships/hyperlink" Target="http://edibleschoolyard.org/" TargetMode="External"/><Relationship Id="rId6" Type="http://schemas.openxmlformats.org/officeDocument/2006/relationships/hyperlink" Target="http://shop.carlemuseum.org/category/workshops-classes/adults-educators" TargetMode="External"/><Relationship Id="rId7" Type="http://schemas.openxmlformats.org/officeDocument/2006/relationships/hyperlink" Target="http://www.redbirdcrafts.com/" TargetMode="External"/><Relationship Id="rId8" Type="http://schemas.openxmlformats.org/officeDocument/2006/relationships/hyperlink" Target="http://www.cbsnews.com/news/whats-stronger-than-steel-spider-silk/" TargetMode="External"/><Relationship Id="rId9" Type="http://schemas.openxmlformats.org/officeDocument/2006/relationships/hyperlink" Target="http://www.cbsnews.com/videos/wind-powered-beasts-that-are-works-of-art/" TargetMode="External"/><Relationship Id="rId10" Type="http://schemas.openxmlformats.org/officeDocument/2006/relationships/hyperlink" Target="http://zentangle.blogspot.com/" TargetMode="External"/><Relationship Id="rId11" Type="http://schemas.openxmlformats.org/officeDocument/2006/relationships/hyperlink" Target="http://www.cbsnews.com/videos/the-higher-purpose-of-doodlin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uggenheim.org/new-york/education/school-educator-progra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HELPFUL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DIFFERENTIATION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1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small sampling of Differentiated Instruction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http://www.caroltomlinson.com</a:t>
            </a:r>
            <a:r>
              <a:rPr lang="en-US" smtClean="0">
                <a:hlinkClick r:id="rId2"/>
              </a:rPr>
              <a:t>/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://teachertools.londongt.org/index.php?page=</a:t>
            </a:r>
            <a:r>
              <a:rPr lang="en-US" dirty="0" smtClean="0">
                <a:hlinkClick r:id="rId2"/>
              </a:rPr>
              <a:t>differentiation</a:t>
            </a:r>
            <a:endParaRPr lang="en-US" dirty="0" smtClean="0"/>
          </a:p>
          <a:p>
            <a:r>
              <a:rPr lang="en-US" dirty="0">
                <a:hlinkClick r:id="rId3"/>
              </a:rPr>
              <a:t>http://plp.eleducation.org/differentiation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en-US" dirty="0">
                <a:hlinkClick r:id="rId4"/>
              </a:rPr>
              <a:t>http://differentiationdaily.com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http://education.ky.gov/educational/diff/documents/strategiesthatdifferentiateinstruction4.12.</a:t>
            </a:r>
            <a:r>
              <a:rPr lang="en-US" dirty="0" smtClean="0">
                <a:hlinkClick r:id="rId5"/>
              </a:rPr>
              <a:t>pdf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4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YOUR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CONSIDER PROFESSIONAL ORGANIZATIONS</a:t>
            </a:r>
          </a:p>
          <a:p>
            <a:pPr lvl="1"/>
            <a:r>
              <a:rPr lang="en-US" dirty="0"/>
              <a:t>NSTA http://</a:t>
            </a:r>
            <a:r>
              <a:rPr lang="en-US" dirty="0" err="1"/>
              <a:t>www.nsta.org</a:t>
            </a:r>
            <a:endParaRPr lang="en-US" dirty="0"/>
          </a:p>
          <a:p>
            <a:pPr lvl="1"/>
            <a:r>
              <a:rPr lang="en-US" dirty="0"/>
              <a:t>NCTE http://</a:t>
            </a:r>
            <a:r>
              <a:rPr lang="en-US" dirty="0" err="1"/>
              <a:t>www.ncte.org</a:t>
            </a:r>
            <a:endParaRPr lang="en-US" dirty="0"/>
          </a:p>
          <a:p>
            <a:pPr lvl="1"/>
            <a:r>
              <a:rPr lang="en-US" dirty="0"/>
              <a:t>NCTM http://</a:t>
            </a:r>
            <a:r>
              <a:rPr lang="en-US" dirty="0" err="1"/>
              <a:t>www.nctm.org</a:t>
            </a:r>
            <a:endParaRPr lang="en-US" dirty="0"/>
          </a:p>
          <a:p>
            <a:pPr lvl="1"/>
            <a:r>
              <a:rPr lang="en-US" dirty="0"/>
              <a:t>NCSS http://</a:t>
            </a:r>
            <a:r>
              <a:rPr lang="en-US" dirty="0" err="1"/>
              <a:t>www.socialstudies.org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955" y="4521095"/>
            <a:ext cx="3071278" cy="907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4556" y="5248395"/>
            <a:ext cx="3319471" cy="86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Resources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8474" y="1349278"/>
            <a:ext cx="7556313" cy="4776886"/>
          </a:xfrm>
        </p:spPr>
        <p:txBody>
          <a:bodyPr>
            <a:normAutofit/>
          </a:bodyPr>
          <a:lstStyle/>
          <a:p>
            <a:pPr marL="51435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dirty="0" smtClean="0"/>
              <a:t>MANY YOU KNOW…</a:t>
            </a:r>
          </a:p>
          <a:p>
            <a:pPr lvl="1"/>
            <a:r>
              <a:rPr lang="en-US" dirty="0">
                <a:hlinkClick r:id="rId2"/>
              </a:rPr>
              <a:t>http://www.brainpop.com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https://www.khanacademy.org/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://www.pinterest.com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http://www.donorschoose.org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&amp; SOME YOU MAY NOT…</a:t>
            </a:r>
          </a:p>
          <a:p>
            <a:pPr lvl="1"/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://www.newsela.com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https://www.blendspace.com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8"/>
              </a:rPr>
              <a:t>https://truecolorsintl.com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1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Science-Related Resources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8474" y="1369120"/>
            <a:ext cx="7556313" cy="4757043"/>
          </a:xfrm>
        </p:spPr>
        <p:txBody>
          <a:bodyPr>
            <a:normAutofit/>
          </a:bodyPr>
          <a:lstStyle/>
          <a:p>
            <a:pPr marL="514350" lvl="1" indent="0">
              <a:buNone/>
            </a:pPr>
            <a:endParaRPr lang="en-US" dirty="0"/>
          </a:p>
          <a:p>
            <a:pPr marL="514350" lvl="1" indent="0">
              <a:buNone/>
            </a:pP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://www.discoveryeducation.com/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http://www.hhmi.org/educational-</a:t>
            </a:r>
            <a:r>
              <a:rPr lang="en-US" dirty="0" smtClean="0">
                <a:hlinkClick r:id="rId3"/>
              </a:rPr>
              <a:t>materials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http://www.iflscience.com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http://phet.colorado.edu/en/simulations/category/</a:t>
            </a:r>
            <a:r>
              <a:rPr lang="en-US" dirty="0" smtClean="0">
                <a:hlinkClick r:id="rId5"/>
              </a:rPr>
              <a:t>new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http://sciencenetlinks.com/collections/celebrating-our-national-parks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8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</a:t>
            </a:r>
            <a:r>
              <a:rPr lang="en-US" dirty="0"/>
              <a:t>for </a:t>
            </a:r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11170"/>
            <a:ext cx="7556313" cy="5014993"/>
          </a:xfrm>
        </p:spPr>
        <p:txBody>
          <a:bodyPr>
            <a:normAutofit/>
          </a:bodyPr>
          <a:lstStyle/>
          <a:p>
            <a:pPr marL="514350" lvl="1" indent="0">
              <a:buNone/>
            </a:pPr>
            <a:endParaRPr lang="en-US" dirty="0"/>
          </a:p>
          <a:p>
            <a:r>
              <a:rPr lang="en-US" dirty="0"/>
              <a:t>Government </a:t>
            </a:r>
            <a:r>
              <a:rPr lang="en-US" dirty="0" smtClean="0"/>
              <a:t>Organizations for the Humanities:</a:t>
            </a:r>
            <a:endParaRPr lang="en-US" dirty="0"/>
          </a:p>
          <a:p>
            <a:pPr lvl="1"/>
            <a:r>
              <a:rPr lang="en-US" dirty="0"/>
              <a:t>Library of Congress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://www.loc.gov/teachers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http://www.loc.gov/teachers/classroommaterials/primarysourcesets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http://www.loc.gov/rr/program/bib/</a:t>
            </a:r>
            <a:r>
              <a:rPr lang="en-US" dirty="0" smtClean="0">
                <a:hlinkClick r:id="rId4"/>
              </a:rPr>
              <a:t>bibguide.html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>
                <a:hlinkClick r:id="rId5"/>
              </a:rPr>
              <a:t>http://www.loc.gov/poetry/180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://www.doi.gov/public/</a:t>
            </a:r>
            <a:r>
              <a:rPr lang="en-US" dirty="0" smtClean="0">
                <a:hlinkClick r:id="rId6"/>
              </a:rPr>
              <a:t>teachandlearn_teacher.cfm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http://www.nps.gov/teachers/index.htm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4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TOPIC SPECIFIC…</a:t>
            </a:r>
            <a:br>
              <a:rPr lang="en-US" dirty="0" smtClean="0"/>
            </a:br>
            <a:r>
              <a:rPr lang="en-US" dirty="0" smtClean="0"/>
              <a:t>FOR EXAMPLE, NATIONAL PARKS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http://www.pbs.org/nationalparks/for-educators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http://www.kidsdiscover.com/spotlight/national-parks-for-kids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http://www.nps.gov/webrangers/</a:t>
            </a:r>
            <a:r>
              <a:rPr lang="en-US" dirty="0" smtClean="0">
                <a:hlinkClick r:id="rId4"/>
              </a:rPr>
              <a:t>entry_gate.cfm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http://www.nps.gov/getinvolved/artist-in-residence.htm</a:t>
            </a:r>
            <a:endParaRPr lang="en-US" dirty="0"/>
          </a:p>
          <a:p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://www.nationalparks.org/our-work/programs/electronic-field-</a:t>
            </a:r>
            <a:r>
              <a:rPr lang="en-US" dirty="0" smtClean="0">
                <a:hlinkClick r:id="rId6"/>
              </a:rPr>
              <a:t>trip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6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66760"/>
          </a:xfrm>
        </p:spPr>
        <p:txBody>
          <a:bodyPr/>
          <a:lstStyle/>
          <a:p>
            <a:r>
              <a:rPr lang="en-US" sz="3200" dirty="0" smtClean="0"/>
              <a:t>Resources in New </a:t>
            </a:r>
            <a:r>
              <a:rPr lang="en-US" sz="3200" dirty="0"/>
              <a:t>York City </a:t>
            </a:r>
            <a:r>
              <a:rPr lang="en-US" sz="3200" dirty="0" smtClean="0"/>
              <a:t>&amp; Beyond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8474" y="992116"/>
            <a:ext cx="7757422" cy="5134047"/>
          </a:xfrm>
        </p:spPr>
        <p:txBody>
          <a:bodyPr>
            <a:normAutofit fontScale="85000" lnSpcReduction="10000"/>
          </a:bodyPr>
          <a:lstStyle/>
          <a:p>
            <a:pPr marL="514350" lvl="1" indent="0">
              <a:buNone/>
            </a:pPr>
            <a:r>
              <a:rPr lang="en-US" dirty="0" smtClean="0"/>
              <a:t>THINK OUTSIDE OF THE BOX FOR SUPPORTS</a:t>
            </a:r>
            <a:endParaRPr lang="en-US" dirty="0"/>
          </a:p>
          <a:p>
            <a:pPr marL="514350" lvl="1" indent="0">
              <a:buNone/>
            </a:pP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://www.guggenheim.org/new-york/education/school-educator-</a:t>
            </a:r>
            <a:r>
              <a:rPr lang="en-US" dirty="0" smtClean="0">
                <a:hlinkClick r:id="rId2"/>
              </a:rPr>
              <a:t>programs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http://www.nyhistory.org/education/teacher-</a:t>
            </a:r>
            <a:r>
              <a:rPr lang="en-US" dirty="0" smtClean="0">
                <a:hlinkClick r:id="rId3"/>
              </a:rPr>
              <a:t>workshops</a:t>
            </a: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lvl="1"/>
            <a:r>
              <a:rPr lang="en-US" dirty="0">
                <a:hlinkClick r:id="rId4"/>
              </a:rPr>
              <a:t>http://www.shelburnefarms.org/learn/for-educators-</a:t>
            </a:r>
            <a:r>
              <a:rPr lang="en-US" dirty="0" smtClean="0">
                <a:hlinkClick r:id="rId4"/>
              </a:rPr>
              <a:t>schools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http://edibleschoolyard.org/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http://shop.carlemuseum.org/category/workshops-classes/adults-</a:t>
            </a:r>
            <a:r>
              <a:rPr lang="en-US" dirty="0" smtClean="0">
                <a:hlinkClick r:id="rId6"/>
              </a:rPr>
              <a:t>educators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http://www.redbirdcrafts.com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r>
              <a:rPr lang="en-US" dirty="0">
                <a:hlinkClick r:id="rId8"/>
              </a:rPr>
              <a:t>http://www.cbsnews.com/news/whats-stronger-than-steel-spider-silk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9"/>
              </a:rPr>
              <a:t>http://</a:t>
            </a:r>
            <a:r>
              <a:rPr lang="en-US" dirty="0" err="1">
                <a:hlinkClick r:id="rId9"/>
              </a:rPr>
              <a:t>www.cbsnews.com</a:t>
            </a:r>
            <a:r>
              <a:rPr lang="en-US" dirty="0">
                <a:hlinkClick r:id="rId9"/>
              </a:rPr>
              <a:t>/videos/wind-powered-beasts-that-are-works-of-art/</a:t>
            </a: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dirty="0" smtClean="0"/>
              <a:t>Doodling: </a:t>
            </a:r>
          </a:p>
          <a:p>
            <a:pPr lvl="1"/>
            <a:r>
              <a:rPr lang="en-US" dirty="0">
                <a:hlinkClick r:id="rId10"/>
              </a:rPr>
              <a:t>http://zentangle.blogspot.com</a:t>
            </a:r>
            <a:r>
              <a:rPr lang="en-US" dirty="0" smtClean="0">
                <a:hlinkClick r:id="rId10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11"/>
              </a:rPr>
              <a:t>http://www.cbsnews.com/videos/the-higher-purpose-of-doodling</a:t>
            </a:r>
            <a:r>
              <a:rPr lang="en-US" dirty="0" smtClean="0">
                <a:hlinkClick r:id="rId11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97530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3401</TotalTime>
  <Words>492</Words>
  <Application>Microsoft Macintosh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HELPFUL RESOURCES</vt:lpstr>
      <vt:lpstr>A small sampling of Differentiated Instruction Resources</vt:lpstr>
      <vt:lpstr>KNOWING YOUR CONTENT</vt:lpstr>
      <vt:lpstr>General Resources</vt:lpstr>
      <vt:lpstr>Science-Related Resources</vt:lpstr>
      <vt:lpstr>Other Sources for Materials</vt:lpstr>
      <vt:lpstr>THINKING TOPIC SPECIFIC… FOR EXAMPLE, NATIONAL PARKS</vt:lpstr>
      <vt:lpstr>Resources in New York City &amp; Beyond</vt:lpstr>
    </vt:vector>
  </TitlesOfParts>
  <Company>Teachers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HELPFUL RESOURCES</dc:title>
  <dc:creator>T C</dc:creator>
  <cp:lastModifiedBy>T C</cp:lastModifiedBy>
  <cp:revision>25</cp:revision>
  <dcterms:created xsi:type="dcterms:W3CDTF">2014-07-07T03:21:35Z</dcterms:created>
  <dcterms:modified xsi:type="dcterms:W3CDTF">2018-02-19T17:43:18Z</dcterms:modified>
</cp:coreProperties>
</file>