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6"/>
  </p:handoutMasterIdLst>
  <p:sldIdLst>
    <p:sldId id="256" r:id="rId2"/>
    <p:sldId id="298" r:id="rId3"/>
    <p:sldId id="296" r:id="rId4"/>
    <p:sldId id="299" r:id="rId5"/>
    <p:sldId id="300" r:id="rId6"/>
    <p:sldId id="297" r:id="rId7"/>
    <p:sldId id="292" r:id="rId8"/>
    <p:sldId id="291" r:id="rId9"/>
    <p:sldId id="257" r:id="rId10"/>
    <p:sldId id="288" r:id="rId11"/>
    <p:sldId id="260" r:id="rId12"/>
    <p:sldId id="259" r:id="rId13"/>
    <p:sldId id="258" r:id="rId14"/>
    <p:sldId id="279" r:id="rId15"/>
    <p:sldId id="294" r:id="rId16"/>
    <p:sldId id="278" r:id="rId17"/>
    <p:sldId id="276" r:id="rId18"/>
    <p:sldId id="281" r:id="rId19"/>
    <p:sldId id="282" r:id="rId20"/>
    <p:sldId id="261" r:id="rId21"/>
    <p:sldId id="286" r:id="rId22"/>
    <p:sldId id="262" r:id="rId23"/>
    <p:sldId id="289" r:id="rId24"/>
    <p:sldId id="263" r:id="rId25"/>
    <p:sldId id="272" r:id="rId26"/>
    <p:sldId id="267" r:id="rId27"/>
    <p:sldId id="268" r:id="rId28"/>
    <p:sldId id="269" r:id="rId29"/>
    <p:sldId id="270" r:id="rId30"/>
    <p:sldId id="271" r:id="rId31"/>
    <p:sldId id="264" r:id="rId32"/>
    <p:sldId id="287" r:id="rId33"/>
    <p:sldId id="290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5E8C-AA85-F44B-9221-17D5DDF340FC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A3A7-72A8-8C45-845F-5EFFDF966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693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BCB445-71B3-DC43-89D4-C65F55D49CD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BCB445-71B3-DC43-89D4-C65F55D49CD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Plan </a:t>
            </a:r>
            <a:r>
              <a:rPr lang="en-US" dirty="0"/>
              <a:t>Models</a:t>
            </a:r>
            <a:br>
              <a:rPr lang="en-US" dirty="0"/>
            </a:br>
            <a:r>
              <a:rPr lang="en-US" dirty="0" smtClean="0"/>
              <a:t>for Differentiation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1"/>
            <a:ext cx="6400800" cy="26723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Responding to students’ educational needs, learning styles, personality profiles, </a:t>
            </a:r>
          </a:p>
          <a:p>
            <a:r>
              <a:rPr lang="en-US" dirty="0" smtClean="0"/>
              <a:t>and interests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Heather J. </a:t>
            </a:r>
            <a:r>
              <a:rPr lang="en-US" dirty="0" err="1" smtClean="0"/>
              <a:t>Pinedo</a:t>
            </a:r>
            <a:r>
              <a:rPr lang="en-US" dirty="0" smtClean="0"/>
              <a:t>-Burns,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Teachers College, Columbia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348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Differentiating Content, Process &amp; Product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752017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Begins with the </a:t>
            </a:r>
          </a:p>
          <a:p>
            <a:r>
              <a:rPr lang="en-US" sz="4800" dirty="0" smtClean="0"/>
              <a:t>students.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01097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 Differentiation is in response to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6109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Student’s academic needs:</a:t>
            </a:r>
          </a:p>
          <a:p>
            <a:pPr marL="0" indent="0">
              <a:buNone/>
            </a:pPr>
            <a:endParaRPr lang="en-US" sz="2800" dirty="0" smtClean="0"/>
          </a:p>
          <a:p>
            <a:pPr lvl="1" algn="ctr"/>
            <a:r>
              <a:rPr lang="en-US" sz="2800" dirty="0" smtClean="0"/>
              <a:t>reading level</a:t>
            </a:r>
            <a:endParaRPr lang="en-US" sz="2800" dirty="0"/>
          </a:p>
          <a:p>
            <a:pPr lvl="1" algn="ctr"/>
            <a:r>
              <a:rPr lang="en-US" sz="2800" dirty="0" smtClean="0"/>
              <a:t>content </a:t>
            </a:r>
            <a:r>
              <a:rPr lang="en-US" sz="2800" dirty="0"/>
              <a:t>skill </a:t>
            </a:r>
            <a:r>
              <a:rPr lang="en-US" sz="2800" dirty="0" smtClean="0"/>
              <a:t>level</a:t>
            </a:r>
            <a:endParaRPr lang="en-US" sz="2800" dirty="0"/>
          </a:p>
          <a:p>
            <a:pPr lvl="1" algn="ctr"/>
            <a:r>
              <a:rPr lang="en-US" sz="2800" dirty="0" smtClean="0"/>
              <a:t>pacing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9738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differentiate in response to student: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45505" cy="2371017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sz="2800" dirty="0" smtClean="0"/>
          </a:p>
          <a:p>
            <a:pPr algn="l"/>
            <a:r>
              <a:rPr lang="en-US" sz="5900" dirty="0" smtClean="0"/>
              <a:t>Readiness</a:t>
            </a:r>
            <a:r>
              <a:rPr lang="en-US" sz="5900" dirty="0"/>
              <a:t>	</a:t>
            </a:r>
            <a:r>
              <a:rPr lang="en-US" sz="5900" dirty="0" smtClean="0"/>
              <a:t>		Skill </a:t>
            </a:r>
            <a:r>
              <a:rPr lang="en-US" sz="5900" dirty="0"/>
              <a:t>level</a:t>
            </a:r>
          </a:p>
          <a:p>
            <a:pPr algn="l"/>
            <a:r>
              <a:rPr lang="en-US" sz="5900" dirty="0"/>
              <a:t>Learning </a:t>
            </a:r>
            <a:r>
              <a:rPr lang="en-US" sz="5900" dirty="0" smtClean="0"/>
              <a:t>Profile	Interests</a:t>
            </a:r>
            <a:endParaRPr lang="en-US" sz="5900" dirty="0"/>
          </a:p>
          <a:p>
            <a:pPr algn="l"/>
            <a:r>
              <a:rPr lang="en-US" sz="5900" dirty="0" smtClean="0"/>
              <a:t>Personality 			&amp; more</a:t>
            </a:r>
            <a:endParaRPr lang="en-US" sz="5900" dirty="0"/>
          </a:p>
        </p:txBody>
      </p:sp>
    </p:spTree>
    <p:extLst>
      <p:ext uri="{BB962C8B-B14F-4D97-AF65-F5344CB8AC3E}">
        <p14:creationId xmlns:p14="http://schemas.microsoft.com/office/powerpoint/2010/main" xmlns="" val="339725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Differentiation Always Begins with the children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sz="4400" dirty="0" smtClean="0"/>
          </a:p>
          <a:p>
            <a:r>
              <a:rPr lang="en-US" sz="4400" dirty="0" smtClean="0"/>
              <a:t>What are your students’ needs?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91139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Working within children’s Zone of Proximal Development</a:t>
            </a:r>
          </a:p>
          <a:p>
            <a:pPr marL="0" indent="0">
              <a:buNone/>
            </a:pPr>
            <a:r>
              <a:rPr lang="en-US" sz="4000" dirty="0" smtClean="0"/>
              <a:t>	(</a:t>
            </a:r>
            <a:r>
              <a:rPr lang="en-US" sz="4000" dirty="0" err="1"/>
              <a:t>Vygotsky</a:t>
            </a:r>
            <a:r>
              <a:rPr lang="en-US" sz="4000" dirty="0" smtClean="0"/>
              <a:t>)</a:t>
            </a:r>
          </a:p>
          <a:p>
            <a:pPr marL="0" indent="0">
              <a:buNone/>
            </a:pPr>
            <a:r>
              <a:rPr lang="en-US" sz="4000" dirty="0" smtClean="0"/>
              <a:t>We want all children to feel a comfortable level of challenge.</a:t>
            </a:r>
            <a:endParaRPr lang="en-US" sz="4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Encouraging Learning</a:t>
            </a:r>
          </a:p>
        </p:txBody>
      </p:sp>
    </p:spTree>
    <p:extLst>
      <p:ext uri="{BB962C8B-B14F-4D97-AF65-F5344CB8AC3E}">
        <p14:creationId xmlns:p14="http://schemas.microsoft.com/office/powerpoint/2010/main" xmlns="" val="73198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Tiered Lessons are levels that work to meet the various academic needs within your class. Often (but not always!) tiered lessons are based on Bloom’s Taxonomy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Basic DI-Tiered Lessons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153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Assignments</a:t>
            </a:r>
          </a:p>
          <a:p>
            <a:r>
              <a:rPr lang="en-US" dirty="0"/>
              <a:t>Lesson Plans</a:t>
            </a:r>
          </a:p>
          <a:p>
            <a:r>
              <a:rPr lang="en-US" dirty="0"/>
              <a:t>Homework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Assessments</a:t>
            </a:r>
          </a:p>
          <a:p>
            <a:r>
              <a:rPr lang="en-US" dirty="0"/>
              <a:t>Writing Prompts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can be tiered?</a:t>
            </a:r>
          </a:p>
        </p:txBody>
      </p:sp>
    </p:spTree>
    <p:extLst>
      <p:ext uri="{BB962C8B-B14F-4D97-AF65-F5344CB8AC3E}">
        <p14:creationId xmlns:p14="http://schemas.microsoft.com/office/powerpoint/2010/main" xmlns="" val="336396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Tiers are leveled in cognitive </a:t>
            </a:r>
            <a:r>
              <a:rPr lang="en-US" dirty="0" smtClean="0"/>
              <a:t>complexity</a:t>
            </a:r>
          </a:p>
          <a:p>
            <a:endParaRPr lang="en-US" dirty="0"/>
          </a:p>
          <a:p>
            <a:r>
              <a:rPr lang="en-US" dirty="0"/>
              <a:t>Each tier engaged is matched to the learner’s level of readiness and level of </a:t>
            </a:r>
            <a:r>
              <a:rPr lang="en-US" dirty="0" smtClean="0"/>
              <a:t>mastery</a:t>
            </a:r>
          </a:p>
          <a:p>
            <a:endParaRPr lang="en-US" dirty="0"/>
          </a:p>
          <a:p>
            <a:r>
              <a:rPr lang="en-US" dirty="0"/>
              <a:t>Each task is respectful and </a:t>
            </a:r>
            <a:r>
              <a:rPr lang="en-US" dirty="0" smtClean="0"/>
              <a:t>engaging</a:t>
            </a:r>
          </a:p>
          <a:p>
            <a:endParaRPr lang="en-US" dirty="0"/>
          </a:p>
          <a:p>
            <a:r>
              <a:rPr lang="en-US" b="1" dirty="0"/>
              <a:t>Each task moves toward the same essential understanding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ESSENTIAL ELEMENTS OF A TIERED LESSON PLAN</a:t>
            </a:r>
          </a:p>
        </p:txBody>
      </p:sp>
    </p:spTree>
    <p:extLst>
      <p:ext uri="{BB962C8B-B14F-4D97-AF65-F5344CB8AC3E}">
        <p14:creationId xmlns:p14="http://schemas.microsoft.com/office/powerpoint/2010/main" xmlns="" val="107318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Select a concept, skills or understanding</a:t>
            </a:r>
          </a:p>
          <a:p>
            <a:r>
              <a:rPr lang="en-US" sz="3600" dirty="0" smtClean="0"/>
              <a:t>Consider students readiness, interest or learning profile</a:t>
            </a:r>
          </a:p>
          <a:p>
            <a:r>
              <a:rPr lang="en-US" sz="3600" dirty="0" smtClean="0"/>
              <a:t>Create one activity that is interesting, requires high-level thinking &amp; is clearly focused on the key concept, skill or generalization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ASSIGNMENTS</a:t>
            </a:r>
          </a:p>
        </p:txBody>
      </p:sp>
    </p:spTree>
    <p:extLst>
      <p:ext uri="{BB962C8B-B14F-4D97-AF65-F5344CB8AC3E}">
        <p14:creationId xmlns:p14="http://schemas.microsoft.com/office/powerpoint/2010/main" xmlns="" val="3488491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 THE ACTIVITY TO PROVIDE DIFFERENT VERSIONS AT DIFFERENT LEVELS OF DIFFICULTY</a:t>
            </a:r>
          </a:p>
          <a:p>
            <a:endParaRPr lang="en-US" dirty="0"/>
          </a:p>
          <a:p>
            <a:r>
              <a:rPr lang="en-US" dirty="0"/>
              <a:t>CONSIDER USING BLOOMS TAXONOMY</a:t>
            </a:r>
          </a:p>
          <a:p>
            <a:endParaRPr lang="en-US" dirty="0"/>
          </a:p>
          <a:p>
            <a:r>
              <a:rPr lang="en-US" dirty="0"/>
              <a:t>MATCH </a:t>
            </a:r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THEN…</a:t>
            </a:r>
          </a:p>
        </p:txBody>
      </p:sp>
    </p:spTree>
    <p:extLst>
      <p:ext uri="{BB962C8B-B14F-4D97-AF65-F5344CB8AC3E}">
        <p14:creationId xmlns:p14="http://schemas.microsoft.com/office/powerpoint/2010/main" xmlns="" val="34095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585" y="271247"/>
            <a:ext cx="74499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895D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+mj-ea"/>
                <a:cs typeface="+mj-cs"/>
              </a:rPr>
              <a:t>THERE ARE MANY DEFINITIONS OF GIFTEDNESS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99249" y="3177720"/>
            <a:ext cx="7308286" cy="3056825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</a:rPr>
              <a:t>Instrumental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</a:rPr>
              <a:t>Percentage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</a:rPr>
              <a:t>Process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</a:rPr>
              <a:t>Talent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</a:rPr>
              <a:t>After-the-fact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8653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does this look for content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/>
              <a:t>How does this look for process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/>
              <a:t>How does this look for product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/>
              <a:t>(Complexity, depth, reading level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383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Watching Video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Use your PMI Chart to support your notes during the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413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730911"/>
            <a:ext cx="7745505" cy="3395251"/>
          </a:xfrm>
        </p:spPr>
        <p:txBody>
          <a:bodyPr>
            <a:normAutofit/>
          </a:bodyPr>
          <a:lstStyle/>
          <a:p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3733705"/>
            <a:ext cx="7756263" cy="1054250"/>
          </a:xfrm>
        </p:spPr>
        <p:txBody>
          <a:bodyPr/>
          <a:lstStyle/>
          <a:p>
            <a:r>
              <a:rPr lang="en-US" dirty="0"/>
              <a:t>Differentiating by </a:t>
            </a:r>
            <a:br>
              <a:rPr lang="en-US" dirty="0"/>
            </a:br>
            <a:r>
              <a:rPr lang="en-US" dirty="0"/>
              <a:t>Student </a:t>
            </a:r>
            <a:r>
              <a:rPr lang="en-US" dirty="0" smtClean="0"/>
              <a:t>Interest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Know </a:t>
            </a:r>
            <a:r>
              <a:rPr lang="en-US" dirty="0"/>
              <a:t>your learners</a:t>
            </a:r>
          </a:p>
        </p:txBody>
      </p:sp>
    </p:spTree>
    <p:extLst>
      <p:ext uri="{BB962C8B-B14F-4D97-AF65-F5344CB8AC3E}">
        <p14:creationId xmlns:p14="http://schemas.microsoft.com/office/powerpoint/2010/main" xmlns="" val="233400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TEACHER WHAT DO YOU NEED TO </a:t>
            </a:r>
            <a:r>
              <a:rPr lang="en-US" b="1" dirty="0"/>
              <a:t>KNOW </a:t>
            </a:r>
            <a:r>
              <a:rPr lang="en-US" dirty="0"/>
              <a:t>SPECIFICALLY GOING INTO THIS UNIT OF STUDY?</a:t>
            </a:r>
          </a:p>
          <a:p>
            <a:pPr lvl="1"/>
            <a:r>
              <a:rPr lang="en-US" dirty="0"/>
              <a:t>You as the teacher – what information, methods, etc. do you need?</a:t>
            </a:r>
          </a:p>
          <a:p>
            <a:pPr lvl="1"/>
            <a:r>
              <a:rPr lang="en-US" dirty="0"/>
              <a:t>For your students – what information do you have about your students’ interests, abilities, previous knowledge, experiences, learning profiles?</a:t>
            </a:r>
          </a:p>
          <a:p>
            <a:r>
              <a:rPr lang="en-US" dirty="0"/>
              <a:t>HOW IS IT BEST TO LEARN THIS INFORMATION?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PRE-ASSESSEMENT</a:t>
            </a:r>
          </a:p>
        </p:txBody>
      </p:sp>
    </p:spTree>
    <p:extLst>
      <p:ext uri="{BB962C8B-B14F-4D97-AF65-F5344CB8AC3E}">
        <p14:creationId xmlns:p14="http://schemas.microsoft.com/office/powerpoint/2010/main" xmlns="" val="99420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General – Get to Know </a:t>
            </a:r>
            <a:r>
              <a:rPr lang="en-US" sz="2800" dirty="0" smtClean="0"/>
              <a:t>You</a:t>
            </a:r>
          </a:p>
          <a:p>
            <a:endParaRPr lang="en-US" sz="2800" dirty="0"/>
          </a:p>
          <a:p>
            <a:r>
              <a:rPr lang="en-US" sz="2800" dirty="0" smtClean="0"/>
              <a:t>Specific to Content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Learning Style</a:t>
            </a:r>
          </a:p>
          <a:p>
            <a:endParaRPr lang="en-US" sz="2800" dirty="0"/>
          </a:p>
          <a:p>
            <a:r>
              <a:rPr lang="en-US" sz="2800" dirty="0" smtClean="0"/>
              <a:t>Personality Profile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Inventories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4009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0"/>
            <a:ext cx="5653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733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ienceInterestInvento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470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305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696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ingInterestInventoryUpperElement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263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MathInterestInventoryPrimaryEarlyElement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99" b="6842"/>
          <a:stretch>
            <a:fillRect/>
          </a:stretch>
        </p:blipFill>
        <p:spPr>
          <a:xfrm>
            <a:off x="1143513" y="110836"/>
            <a:ext cx="6125505" cy="67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99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2975" r="-3297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err="1" smtClean="0"/>
              <a:t>Renzulli’s</a:t>
            </a:r>
            <a:r>
              <a:rPr lang="en-US" sz="5000" dirty="0" smtClean="0"/>
              <a:t> Three Ring Conception of Giftedness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xmlns="" val="1547270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1778000" y="0"/>
            <a:ext cx="6276109" cy="6858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Name ________________________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Date _________________________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 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can learn best about a subject by listening to the teacher talk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 Sometimes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like to take notes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Sometimes 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enjoy touching objects and working with my hands in class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Sometimes 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remember best by writing things down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Sometimes 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Maps are easy for me to understand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Sometimes 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The best way to remember things is to picture them in your head.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 Sometimes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learn to spell words by “finger spelling.”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Sometimes 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enjoy listening to speeches rather than reading them.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 Sometimes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follow oral directions better than written directions.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Sometimes 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 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  I enjoy giving hugs and shaking hands with people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9144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Sometimes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9144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132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the students responses and content, then we must ask…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How are students </a:t>
            </a:r>
            <a:r>
              <a:rPr lang="en-US" sz="2800" dirty="0" smtClean="0"/>
              <a:t>learning in your classroom? </a:t>
            </a:r>
          </a:p>
          <a:p>
            <a:r>
              <a:rPr lang="en-US" sz="2800" dirty="0" smtClean="0"/>
              <a:t>Is </a:t>
            </a:r>
            <a:r>
              <a:rPr lang="en-US" sz="2800" dirty="0"/>
              <a:t>there choice? </a:t>
            </a:r>
          </a:p>
          <a:p>
            <a:endParaRPr lang="en-US" sz="2800" dirty="0"/>
          </a:p>
          <a:p>
            <a:r>
              <a:rPr lang="en-US" sz="2800" dirty="0"/>
              <a:t>How do students demonstrate their knowledge?</a:t>
            </a:r>
          </a:p>
        </p:txBody>
      </p:sp>
    </p:spTree>
    <p:extLst>
      <p:ext uri="{BB962C8B-B14F-4D97-AF65-F5344CB8AC3E}">
        <p14:creationId xmlns:p14="http://schemas.microsoft.com/office/powerpoint/2010/main" xmlns="" val="2334009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Sample Lessons Plans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699248" y="3455337"/>
            <a:ext cx="7734747" cy="32594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Exploring Differentiated Instruction by:</a:t>
            </a:r>
          </a:p>
          <a:p>
            <a:r>
              <a:rPr lang="en-US" sz="3600" dirty="0" smtClean="0"/>
              <a:t>Content</a:t>
            </a:r>
          </a:p>
          <a:p>
            <a:r>
              <a:rPr lang="en-US" sz="3600" dirty="0" smtClean="0"/>
              <a:t>Process</a:t>
            </a:r>
          </a:p>
          <a:p>
            <a:r>
              <a:rPr lang="en-US" sz="3600" dirty="0" smtClean="0"/>
              <a:t>Product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967509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the problem</a:t>
            </a:r>
            <a:r>
              <a:rPr lang="en-US" dirty="0" smtClean="0"/>
              <a:t>?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Where is the evidence</a:t>
            </a:r>
            <a:r>
              <a:rPr lang="en-US" dirty="0" smtClean="0"/>
              <a:t>?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are the causes</a:t>
            </a:r>
            <a:r>
              <a:rPr lang="en-US" dirty="0" smtClean="0"/>
              <a:t>?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is the existing policy?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policies can you create to correct the problem?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is the best policy to correct the problem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with the Public Policy Analyst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461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 about Lesson 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Ticket Out the Door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5269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02629" y="1232513"/>
            <a:ext cx="7756263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73" y="1920705"/>
            <a:ext cx="4685693" cy="4502658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54886" y="446239"/>
            <a:ext cx="8580606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000" dirty="0" smtClean="0"/>
              <a:t>Giftedness is about the interaction of the three facets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xmlns="" val="344980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81" y="2602245"/>
            <a:ext cx="5472976" cy="4104732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54886" y="322322"/>
            <a:ext cx="8580606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/>
              <a:t>The Talent Pool is formed from students whose profile highlights the interaction of Intelligence, Creativity, &amp; Task Commitment.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78453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602414"/>
            <a:ext cx="7756263" cy="1054250"/>
          </a:xfrm>
        </p:spPr>
        <p:txBody>
          <a:bodyPr/>
          <a:lstStyle/>
          <a:p>
            <a:r>
              <a:rPr lang="en-US" dirty="0" smtClean="0"/>
              <a:t>All children have passions. All children have potentials. All children have areas in need of support.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337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122238"/>
            <a:ext cx="7756263" cy="1054250"/>
          </a:xfrm>
        </p:spPr>
        <p:txBody>
          <a:bodyPr/>
          <a:lstStyle/>
          <a:p>
            <a:r>
              <a:rPr lang="en-US" dirty="0" smtClean="0"/>
              <a:t>There is an </a:t>
            </a:r>
            <a:br>
              <a:rPr lang="en-US" dirty="0" smtClean="0"/>
            </a:br>
            <a:r>
              <a:rPr lang="en-US" dirty="0" smtClean="0"/>
              <a:t>Ebb &amp; a Flow to Differentiated Instruction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9207" b="39220"/>
          <a:stretch/>
        </p:blipFill>
        <p:spPr>
          <a:xfrm>
            <a:off x="2679700" y="5489132"/>
            <a:ext cx="3771900" cy="4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57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319606"/>
          </a:xfrm>
        </p:spPr>
        <p:txBody>
          <a:bodyPr/>
          <a:lstStyle/>
          <a:p>
            <a:r>
              <a:rPr lang="en-US" dirty="0" smtClean="0"/>
              <a:t>Differentiation is a </a:t>
            </a:r>
            <a:br>
              <a:rPr lang="en-US" dirty="0" smtClean="0"/>
            </a:br>
            <a:r>
              <a:rPr lang="en-US" dirty="0" smtClean="0"/>
              <a:t>Cycle Of: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16" y="2828013"/>
            <a:ext cx="3650047" cy="3661313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40961" y="5130851"/>
            <a:ext cx="2304942" cy="71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Assessment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359867" y="3467748"/>
            <a:ext cx="2304942" cy="71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Planning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197292" y="3467494"/>
            <a:ext cx="2304942" cy="71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Enactment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7205" y="5488196"/>
            <a:ext cx="2304942" cy="7146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Reflection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03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Content</a:t>
            </a:r>
          </a:p>
          <a:p>
            <a:pPr marL="0" indent="0">
              <a:buNone/>
            </a:pPr>
            <a:r>
              <a:rPr lang="en-US" sz="2800" dirty="0" smtClean="0"/>
              <a:t>	What do you want your students to learn?</a:t>
            </a:r>
          </a:p>
          <a:p>
            <a:endParaRPr lang="en-US" sz="2800" dirty="0"/>
          </a:p>
          <a:p>
            <a:r>
              <a:rPr lang="en-US" sz="2800" dirty="0" smtClean="0"/>
              <a:t>Process</a:t>
            </a:r>
          </a:p>
          <a:p>
            <a:pPr marL="0" indent="0">
              <a:buNone/>
            </a:pPr>
            <a:r>
              <a:rPr lang="en-US" sz="2800" dirty="0" smtClean="0"/>
              <a:t>	How do you want your students to learn?</a:t>
            </a:r>
          </a:p>
          <a:p>
            <a:endParaRPr lang="en-US" sz="2800" dirty="0"/>
          </a:p>
          <a:p>
            <a:r>
              <a:rPr lang="en-US" sz="2800" dirty="0"/>
              <a:t>Product 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600" dirty="0" smtClean="0"/>
              <a:t>How will your students demonstrate their 	knowledge?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differentiate our: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1790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11125</TotalTime>
  <Words>545</Words>
  <Application>Microsoft Office PowerPoint</Application>
  <PresentationFormat>On-screen Show (4:3)</PresentationFormat>
  <Paragraphs>149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Hardcover</vt:lpstr>
      <vt:lpstr>Lesson Plan Models for Differentiation</vt:lpstr>
      <vt:lpstr>Slide 2</vt:lpstr>
      <vt:lpstr>Renzulli’s Three Ring Conception of Giftedness</vt:lpstr>
      <vt:lpstr>Slide 4</vt:lpstr>
      <vt:lpstr>Slide 5</vt:lpstr>
      <vt:lpstr>All children have passions. All children have potentials. All children have areas in need of support. </vt:lpstr>
      <vt:lpstr>There is an  Ebb &amp; a Flow to Differentiated Instruction  </vt:lpstr>
      <vt:lpstr>Differentiation is a  Cycle Of:</vt:lpstr>
      <vt:lpstr>We can differentiate our:</vt:lpstr>
      <vt:lpstr>Differentiating Content, Process &amp; Product</vt:lpstr>
      <vt:lpstr>Often Differentiation is in response to </vt:lpstr>
      <vt:lpstr>We can differentiate in response to student:</vt:lpstr>
      <vt:lpstr>Differentiation Always Begins with the children</vt:lpstr>
      <vt:lpstr>Encouraging Learning</vt:lpstr>
      <vt:lpstr>Most Basic DI-Tiered Lessons </vt:lpstr>
      <vt:lpstr>What can be tiered?</vt:lpstr>
      <vt:lpstr>ESSENTIAL ELEMENTS OF A TIERED LESSON PLAN</vt:lpstr>
      <vt:lpstr>TIERED ASSIGNMENTS</vt:lpstr>
      <vt:lpstr>THEN…</vt:lpstr>
      <vt:lpstr>Consider…</vt:lpstr>
      <vt:lpstr>Watching Video Examples</vt:lpstr>
      <vt:lpstr>Differentiating by  Student Interest  Know your learners</vt:lpstr>
      <vt:lpstr>PRE-ASSESSEMENT</vt:lpstr>
      <vt:lpstr>Interest Inventories</vt:lpstr>
      <vt:lpstr>Slide 25</vt:lpstr>
      <vt:lpstr>Slide 26</vt:lpstr>
      <vt:lpstr>Slide 27</vt:lpstr>
      <vt:lpstr>Slide 28</vt:lpstr>
      <vt:lpstr>Slide 29</vt:lpstr>
      <vt:lpstr>Slide 30</vt:lpstr>
      <vt:lpstr>Based on the students responses and content, then we must ask…</vt:lpstr>
      <vt:lpstr>Looking at Sample Lessons Plans</vt:lpstr>
      <vt:lpstr>Beginning with the Public Policy Analyst</vt:lpstr>
      <vt:lpstr>Your Questions about Lesson Planning</vt:lpstr>
    </vt:vector>
  </TitlesOfParts>
  <Company>Teachers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Differentiating by process &amp; product</dc:title>
  <dc:creator>T C</dc:creator>
  <cp:lastModifiedBy>Windows User</cp:lastModifiedBy>
  <cp:revision>50</cp:revision>
  <cp:lastPrinted>2013-06-28T14:16:17Z</cp:lastPrinted>
  <dcterms:created xsi:type="dcterms:W3CDTF">2013-04-10T02:11:28Z</dcterms:created>
  <dcterms:modified xsi:type="dcterms:W3CDTF">2019-10-01T14:37:46Z</dcterms:modified>
</cp:coreProperties>
</file>