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2" r:id="rId5"/>
    <p:sldId id="265" r:id="rId6"/>
    <p:sldId id="267" r:id="rId7"/>
    <p:sldId id="259" r:id="rId8"/>
    <p:sldId id="261" r:id="rId9"/>
    <p:sldId id="264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lippedtips.com/plegal/tips/worksheet6.doc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si.org.au/blog/2016/10/24/hsi-continues-the-fight-to-protect-our-whales/" TargetMode="External"/><Relationship Id="rId2" Type="http://schemas.openxmlformats.org/officeDocument/2006/relationships/hyperlink" Target="http://whalingecosystems.weebly.com/ecosystem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stinfographics.info/whaling-industry-past-presen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flippedtips.com/plegal/tips/worksheet1.do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">
            <a:extLst>
              <a:ext uri="{FF2B5EF4-FFF2-40B4-BE49-F238E27FC236}">
                <a16:creationId xmlns:a16="http://schemas.microsoft.com/office/drawing/2014/main" xmlns="" id="{1C4BDCE1-A163-469F-9A02-5773CAB98A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03454" y="3429000"/>
            <a:ext cx="4132768" cy="273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1">
            <a:extLst>
              <a:ext uri="{FF2B5EF4-FFF2-40B4-BE49-F238E27FC236}">
                <a16:creationId xmlns:a16="http://schemas.microsoft.com/office/drawing/2014/main" xmlns="" id="{8E980802-02B2-461A-90A7-48491E1983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718" y="1067039"/>
            <a:ext cx="3747828" cy="29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1EB0F2-FDDA-42A3-B236-4D0C213C50C0}"/>
              </a:ext>
            </a:extLst>
          </p:cNvPr>
          <p:cNvSpPr/>
          <p:nvPr/>
        </p:nvSpPr>
        <p:spPr>
          <a:xfrm>
            <a:off x="1324983" y="1219200"/>
            <a:ext cx="5314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Century" panose="02040604050505020304" pitchFamily="18" charset="0"/>
              </a:rPr>
              <a:t>Whaling</a:t>
            </a:r>
            <a:r>
              <a:rPr lang="en-US" sz="8000" dirty="0">
                <a:solidFill>
                  <a:srgbClr val="FFFFFF"/>
                </a:solidFill>
              </a:rPr>
              <a:t> </a:t>
            </a:r>
            <a:endParaRPr lang="en-US" sz="8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EDDA94D-F188-414C-831E-AE4E1E8BF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766" y="2467903"/>
            <a:ext cx="8824913" cy="862012"/>
          </a:xfrm>
        </p:spPr>
        <p:txBody>
          <a:bodyPr/>
          <a:lstStyle/>
          <a:p>
            <a:r>
              <a:rPr lang="en-US" sz="2800" b="1" dirty="0">
                <a:solidFill>
                  <a:srgbClr val="FFFFFF"/>
                </a:solidFill>
                <a:latin typeface="Constantia" panose="02030602050306030303" pitchFamily="18" charset="0"/>
              </a:rPr>
              <a:t>Janet Stewart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393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A45C5-155D-403A-AED7-DD79565C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076" y="620703"/>
            <a:ext cx="9136367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Select Best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28699A-B77B-4756-BFE2-A6388A4FC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60" y="2312655"/>
            <a:ext cx="11700679" cy="3624319"/>
          </a:xfrm>
        </p:spPr>
        <p:txBody>
          <a:bodyPr>
            <a:normAutofit lnSpcReduction="10000"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Constantia" panose="02030602050306030303" pitchFamily="18" charset="0"/>
              </a:rPr>
              <a:t>Complete the following with your partner: </a:t>
            </a:r>
          </a:p>
          <a:p>
            <a:pPr marL="0" indent="0">
              <a:buNone/>
            </a:pPr>
            <a:endParaRPr lang="en-US" altLang="en-US" sz="2400" dirty="0"/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Analyze the current solutions and identify what is good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    about it and what needs to be changed.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Where  does your solution land in the matrix of effectiveness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     and feasibility. Is it highly achievable or not very adequate?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Shape 84">
            <a:extLst>
              <a:ext uri="{FF2B5EF4-FFF2-40B4-BE49-F238E27FC236}">
                <a16:creationId xmlns:a16="http://schemas.microsoft.com/office/drawing/2014/main" xmlns="" id="{AC9F0E37-94B0-4B17-9189-2BC72F555EB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8869" y="2312655"/>
            <a:ext cx="3597469" cy="239369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D00D8E-E35A-47EF-A903-F029B213CD73}"/>
              </a:ext>
            </a:extLst>
          </p:cNvPr>
          <p:cNvSpPr txBox="1"/>
          <p:nvPr/>
        </p:nvSpPr>
        <p:spPr>
          <a:xfrm>
            <a:off x="553030" y="5936974"/>
            <a:ext cx="959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nstantia" panose="02030602050306030303" pitchFamily="18" charset="0"/>
                <a:hlinkClick r:id="rId3"/>
              </a:rPr>
              <a:t>Worksheet6: </a:t>
            </a:r>
            <a:r>
              <a:rPr lang="en-US" dirty="0">
                <a:latin typeface="Constantia" panose="02030602050306030303" pitchFamily="18" charset="0"/>
                <a:hlinkClick r:id="rId3"/>
              </a:rPr>
              <a:t>Selecting the best solution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79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75A518-44C7-4888-B2E7-20FA05C8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29111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39D2DE-52C3-4C8E-B0F1-3DA1F482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61" y="2378213"/>
            <a:ext cx="11145077" cy="34163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L,. James &amp; L,. Kevin (n.d.). Whaling. Retrieved from 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hlinkClick r:id="rId2"/>
              </a:rPr>
              <a:t>http://</a:t>
            </a:r>
            <a:r>
              <a:rPr lang="en-US" dirty="0" smtClean="0">
                <a:solidFill>
                  <a:schemeClr val="tx1"/>
                </a:solidFill>
                <a:latin typeface="Constantia" panose="02030602050306030303" pitchFamily="18" charset="0"/>
                <a:hlinkClick r:id="rId2"/>
              </a:rPr>
              <a:t>whalingecosystems.weebly.com/ecosystem.html</a:t>
            </a:r>
            <a:endParaRPr lang="en-US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W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,. Alexia. (2016). HSI continues the fight to protect our whales 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hlinkClick r:id="rId3"/>
              </a:rPr>
              <a:t>https://</a:t>
            </a:r>
            <a:r>
              <a:rPr lang="en-US" dirty="0" smtClean="0">
                <a:solidFill>
                  <a:schemeClr val="tx1"/>
                </a:solidFill>
                <a:latin typeface="Constantia" panose="02030602050306030303" pitchFamily="18" charset="0"/>
                <a:hlinkClick r:id="rId3"/>
              </a:rPr>
              <a:t>hsi.org.au/blog/2016/10/24/hsi-continues-the-fight-to-protect-our-whales/</a:t>
            </a:r>
            <a:endParaRPr lang="en-US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Whaling 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Industry Present &amp; Past (2012). Retrieved from 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hlinkClick r:id="rId4"/>
              </a:rPr>
              <a:t>http://www.bestinfographics.info/whaling-industry-past-present</a:t>
            </a:r>
            <a:r>
              <a:rPr lang="en-US" dirty="0" smtClean="0">
                <a:solidFill>
                  <a:schemeClr val="tx1"/>
                </a:solidFill>
                <a:latin typeface="Constantia" panose="02030602050306030303" pitchFamily="18" charset="0"/>
                <a:hlinkClick r:id="rId4"/>
              </a:rPr>
              <a:t>/</a:t>
            </a:r>
            <a:endParaRPr lang="en-US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>
              <a:buNone/>
            </a:pPr>
            <a:endParaRPr lang="en-US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81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EDD3D-7F78-4A09-9B80-B4C669B5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latin typeface="Constantia" panose="02030602050306030303" pitchFamily="18" charset="0"/>
              </a:rPr>
              <a:t>Public Policy Analyst (PPA)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BF585E-E74D-4C86-BA08-5DAB98E84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92" y="2202622"/>
            <a:ext cx="10571496" cy="465537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Constantia" panose="02030602050306030303" pitchFamily="18" charset="0"/>
              </a:rPr>
              <a:t>The 6 steps of the Public Policy Analyst (PPA)</a:t>
            </a:r>
            <a:endParaRPr lang="en-US" sz="2400" b="1" dirty="0">
              <a:solidFill>
                <a:schemeClr val="tx1"/>
              </a:solidFill>
              <a:highlight>
                <a:srgbClr val="FFFFFF"/>
              </a:highlight>
              <a:latin typeface="Constantia" panose="02030602050306030303" pitchFamily="18" charset="0"/>
              <a:ea typeface="Comfortaa"/>
              <a:cs typeface="Comfortaa"/>
              <a:sym typeface="Comfortaa"/>
            </a:endParaRPr>
          </a:p>
          <a:p>
            <a:pPr marL="7429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Constantia" panose="02030602050306030303" pitchFamily="18" charset="0"/>
                <a:ea typeface="Comfortaa"/>
                <a:cs typeface="Comfortaa"/>
                <a:sym typeface="Comfortaa"/>
              </a:rPr>
              <a:t>Define the Problem</a:t>
            </a:r>
          </a:p>
          <a:p>
            <a:pPr marL="7429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Constantia" panose="02030602050306030303" pitchFamily="18" charset="0"/>
                <a:ea typeface="Comfortaa"/>
                <a:cs typeface="Comfortaa"/>
                <a:sym typeface="Comfortaa"/>
              </a:rPr>
              <a:t>Gather Evidence </a:t>
            </a:r>
          </a:p>
          <a:p>
            <a:pPr marL="7429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Constantia" panose="02030602050306030303" pitchFamily="18" charset="0"/>
                <a:ea typeface="Comfortaa"/>
                <a:cs typeface="Comfortaa"/>
                <a:sym typeface="Comfortaa"/>
              </a:rPr>
              <a:t>Identify Causes</a:t>
            </a:r>
          </a:p>
          <a:p>
            <a:pPr marL="7429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Constantia" panose="02030602050306030303" pitchFamily="18" charset="0"/>
                <a:ea typeface="Comfortaa"/>
                <a:cs typeface="Comfortaa"/>
                <a:sym typeface="Comfortaa"/>
              </a:rPr>
              <a:t>Evaluate the Existing Policy</a:t>
            </a:r>
          </a:p>
          <a:p>
            <a:pPr marL="7429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Constantia" panose="02030602050306030303" pitchFamily="18" charset="0"/>
                <a:ea typeface="Comfortaa"/>
                <a:cs typeface="Comfortaa"/>
                <a:sym typeface="Comfortaa"/>
              </a:rPr>
              <a:t>Develop Solutions</a:t>
            </a:r>
          </a:p>
          <a:p>
            <a:pPr marL="742950" lvl="4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Constantia" panose="02030602050306030303" pitchFamily="18" charset="0"/>
                <a:ea typeface="Comfortaa"/>
                <a:cs typeface="Comfortaa"/>
                <a:sym typeface="Comfortaa"/>
              </a:rPr>
              <a:t>Select the Best Solution (Feasibility vs Effectiveness)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424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7C0DB5-FB2B-452E-B4F6-43635F19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682121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What is Whaling?</a:t>
            </a:r>
            <a:endParaRPr lang="en-US" sz="4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6E812-114A-45E1-B63F-860198BD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7" y="2149979"/>
            <a:ext cx="10777966" cy="4025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  <a:ea typeface="Comfortaa"/>
                <a:cs typeface="Aparajita" panose="020B0502040204020203" pitchFamily="18" charset="0"/>
                <a:sym typeface="Comfortaa"/>
              </a:rPr>
              <a:t>Whaling is the hunting of whales by humans. This is done for their meat, to eat</a:t>
            </a: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  <a:cs typeface="Aparajita" panose="020B0502040204020203" pitchFamily="18" charset="0"/>
              </a:rPr>
              <a:t> in commercial (for profit) whaling operation </a:t>
            </a: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  <a:ea typeface="Comfortaa"/>
                <a:cs typeface="Aparajita" panose="020B0502040204020203" pitchFamily="18" charset="0"/>
                <a:sym typeface="Comfortaa"/>
              </a:rPr>
              <a:t>and for oil from the whale’s fat or flesh called blubber (Jackson, n.d.). </a:t>
            </a:r>
            <a:endParaRPr lang="en-US" sz="2400" dirty="0">
              <a:solidFill>
                <a:schemeClr val="tx1"/>
              </a:solidFill>
              <a:highlight>
                <a:srgbClr val="FFFFFF"/>
              </a:highlight>
              <a:latin typeface="Constantia" panose="02030602050306030303" pitchFamily="18" charset="0"/>
              <a:ea typeface="Comfortaa"/>
              <a:cs typeface="Aparajita" panose="020B0502040204020203" pitchFamily="18" charset="0"/>
              <a:sym typeface="Comfortaa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F17CC0-23B0-4F14-9329-41E18764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095" y="3818705"/>
            <a:ext cx="2466266" cy="1479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FDACD1-C29F-409F-B022-073B4FE82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361" y="3818705"/>
            <a:ext cx="2466266" cy="1479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F885A5-B020-426E-BEAF-1C493E01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616" y="5281402"/>
            <a:ext cx="2583490" cy="15500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6567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7CFF40-6481-4D29-AB05-C2CCFEE5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Whaling facts and figures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B90DB22-9A13-4DB1-BE9D-740B84AC131D}"/>
              </a:ext>
            </a:extLst>
          </p:cNvPr>
          <p:cNvGrpSpPr/>
          <p:nvPr/>
        </p:nvGrpSpPr>
        <p:grpSpPr>
          <a:xfrm>
            <a:off x="469575" y="1545164"/>
            <a:ext cx="4125789" cy="4965459"/>
            <a:chOff x="984738" y="1545164"/>
            <a:chExt cx="4386228" cy="52789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AF0B047-36DF-4D42-BA7E-D27E021B2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738" y="1545164"/>
              <a:ext cx="4386228" cy="15596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61AB97B-2A8A-475B-8FBE-49D21DC5C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738" y="3104804"/>
              <a:ext cx="4386228" cy="371926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453587-F6A0-4FED-8A7B-01AAA3981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458" y="1545165"/>
            <a:ext cx="5702966" cy="4965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F8050A-67B8-4175-B9EE-E10287126732}"/>
              </a:ext>
            </a:extLst>
          </p:cNvPr>
          <p:cNvSpPr txBox="1"/>
          <p:nvPr/>
        </p:nvSpPr>
        <p:spPr>
          <a:xfrm>
            <a:off x="7932302" y="6510624"/>
            <a:ext cx="3790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b="1" dirty="0">
                <a:latin typeface="Constantia" panose="02030602050306030303" pitchFamily="18" charset="0"/>
              </a:rPr>
              <a:t>Whaling Industry: Past &amp; Present (2012)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121307-C63B-496E-8A3F-6127051FFEC9}"/>
              </a:ext>
            </a:extLst>
          </p:cNvPr>
          <p:cNvSpPr txBox="1"/>
          <p:nvPr/>
        </p:nvSpPr>
        <p:spPr>
          <a:xfrm>
            <a:off x="1272915" y="6510623"/>
            <a:ext cx="3790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b="1" dirty="0">
                <a:latin typeface="Constantia" panose="02030602050306030303" pitchFamily="18" charset="0"/>
              </a:rPr>
              <a:t>Humane Society International 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308412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CE429D-A544-4DC4-9EBC-B50DABBF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6" y="2378213"/>
            <a:ext cx="11131825" cy="34163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onstantia" panose="02030602050306030303" pitchFamily="18" charset="0"/>
              </a:rPr>
              <a:t>Whaling has drastically reduced the number of whale spices, impacted climate change (environment) and the marine ecosystem.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3360508-6AA8-4B2D-A0A1-E049F0B7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708624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Define the Problem </a:t>
            </a:r>
          </a:p>
        </p:txBody>
      </p:sp>
      <p:pic>
        <p:nvPicPr>
          <p:cNvPr id="5" name="Shape 122">
            <a:extLst>
              <a:ext uri="{FF2B5EF4-FFF2-40B4-BE49-F238E27FC236}">
                <a16:creationId xmlns:a16="http://schemas.microsoft.com/office/drawing/2014/main" xmlns="" id="{FBFCA250-739E-4BA4-B73B-87852C4BDB5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59774" y="3924221"/>
            <a:ext cx="4072447" cy="27203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xmlns="" val="3325445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870E73-ED50-43E0-A789-874F1BBF9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39617"/>
            <a:ext cx="11774070" cy="461838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The abundance of whales are integrally tied to the health of the planet.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Whales play a vital role in the marine ecosystem where they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     help provide up to 50% of our oxygen, combat climate change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     and sustain fish stocks.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When they die they take huge amounts of carbon with them to the sea bed, whale carcasses fight climate change.</a:t>
            </a:r>
          </a:p>
          <a:p>
            <a:endParaRPr lang="en-US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xmlns="" id="{9ED4AF21-6AA0-4081-8266-6387F79B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2607" y="2857372"/>
            <a:ext cx="4061463" cy="27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77E8EF1-F5B7-4896-90F9-131D3EDD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735129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Importance of Whales</a:t>
            </a:r>
          </a:p>
        </p:txBody>
      </p:sp>
    </p:spTree>
    <p:extLst>
      <p:ext uri="{BB962C8B-B14F-4D97-AF65-F5344CB8AC3E}">
        <p14:creationId xmlns:p14="http://schemas.microsoft.com/office/powerpoint/2010/main" xmlns="" val="177718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5ECF87-A644-404E-A9ED-F0466A80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735129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Define the Problem 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64165269-8280-4405-B935-4C6A2160D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74428793"/>
              </p:ext>
            </p:extLst>
          </p:nvPr>
        </p:nvGraphicFramePr>
        <p:xfrm>
          <a:off x="2298138" y="2464636"/>
          <a:ext cx="817856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284">
                  <a:extLst>
                    <a:ext uri="{9D8B030D-6E8A-4147-A177-3AD203B41FA5}">
                      <a16:colId xmlns:a16="http://schemas.microsoft.com/office/drawing/2014/main" xmlns="" val="3508801677"/>
                    </a:ext>
                  </a:extLst>
                </a:gridCol>
                <a:gridCol w="4089284">
                  <a:extLst>
                    <a:ext uri="{9D8B030D-6E8A-4147-A177-3AD203B41FA5}">
                      <a16:colId xmlns:a16="http://schemas.microsoft.com/office/drawing/2014/main" xmlns="" val="1708163996"/>
                    </a:ext>
                  </a:extLst>
                </a:gridCol>
              </a:tblGrid>
              <a:tr h="16111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Constantia" panose="02030602050306030303" pitchFamily="18" charset="0"/>
                        </a:rPr>
                        <a:t>What are the impacts of whaling towards climate change (Atmosphere)?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Constantia" panose="02030602050306030303" pitchFamily="18" charset="0"/>
                        </a:rPr>
                        <a:t>What are the impacts of whaling  towards the  marine ecosystem?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79105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A47B60-3FD6-4527-A590-91926158BD08}"/>
              </a:ext>
            </a:extLst>
          </p:cNvPr>
          <p:cNvSpPr txBox="1"/>
          <p:nvPr/>
        </p:nvSpPr>
        <p:spPr>
          <a:xfrm>
            <a:off x="569843" y="4492487"/>
            <a:ext cx="752723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onstantia" panose="02030602050306030303" pitchFamily="18" charset="0"/>
                <a:hlinkClick r:id="rId2"/>
              </a:rPr>
              <a:t>Worksheet1: Defining the problem</a:t>
            </a:r>
            <a:endParaRPr lang="en-US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onstantia" panose="02030602050306030303" pitchFamily="18" charset="0"/>
              </a:rPr>
              <a:t>Impact towards Climate Change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onstantia" panose="02030602050306030303" pitchFamily="18" charset="0"/>
              </a:rPr>
              <a:t>Impact towards Marine Ecosystem  </a:t>
            </a:r>
          </a:p>
        </p:txBody>
      </p:sp>
    </p:spTree>
    <p:extLst>
      <p:ext uri="{BB962C8B-B14F-4D97-AF65-F5344CB8AC3E}">
        <p14:creationId xmlns:p14="http://schemas.microsoft.com/office/powerpoint/2010/main" xmlns="" val="34046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A45C5-155D-403A-AED7-DD79565C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620553"/>
            <a:ext cx="8761413" cy="70696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28699A-B77B-4756-BFE2-A6388A4FC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19" y="2156943"/>
            <a:ext cx="11700679" cy="43233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Educating the population about the issue and raising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	awareness about whaling and its negative effects.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Share with people how the ecosystem and environment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are affected by whaling.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Continuing to expose illegal sales (from Japan to overseas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     customers) of whale meat.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Shape 129">
            <a:extLst>
              <a:ext uri="{FF2B5EF4-FFF2-40B4-BE49-F238E27FC236}">
                <a16:creationId xmlns:a16="http://schemas.microsoft.com/office/drawing/2014/main" xmlns="" id="{8FC0785C-BD37-4D89-B421-5806329CD0E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64238" y="3054777"/>
            <a:ext cx="3421226" cy="28291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xmlns="" val="406800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158C40-57A3-43EA-9CD3-38FCD797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230" y="748382"/>
            <a:ext cx="7720256" cy="706964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Solutions towards Whaling </a:t>
            </a:r>
            <a:endParaRPr lang="en-US" sz="4400" dirty="0">
              <a:latin typeface="Constantia" panose="02030602050306030303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D8508E1-EFE1-4572-9A05-39A148B42924}"/>
              </a:ext>
            </a:extLst>
          </p:cNvPr>
          <p:cNvSpPr/>
          <p:nvPr/>
        </p:nvSpPr>
        <p:spPr>
          <a:xfrm>
            <a:off x="8351732" y="2414343"/>
            <a:ext cx="3449637" cy="1483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</a:rPr>
              <a:t>What laws can the government put in place to stop illegal sales of whales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F048FF0-0738-49D7-9480-B917BC87E176}"/>
              </a:ext>
            </a:extLst>
          </p:cNvPr>
          <p:cNvSpPr/>
          <p:nvPr/>
        </p:nvSpPr>
        <p:spPr>
          <a:xfrm>
            <a:off x="4621137" y="3268463"/>
            <a:ext cx="3216347" cy="1767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onstantia" panose="02030602050306030303" pitchFamily="18" charset="0"/>
              </a:rPr>
              <a:t>How can we share with others </a:t>
            </a: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</a:rPr>
              <a:t>how the marine ecosystem is affected by </a:t>
            </a:r>
            <a:r>
              <a:rPr lang="en-US" sz="2200" dirty="0">
                <a:solidFill>
                  <a:schemeClr val="bg1"/>
                </a:solidFill>
                <a:latin typeface="Constantia" panose="02030602050306030303" pitchFamily="18" charset="0"/>
              </a:rPr>
              <a:t>whaling</a:t>
            </a:r>
            <a:r>
              <a:rPr lang="en-US" sz="2000" dirty="0">
                <a:latin typeface="Constantia" panose="02030602050306030303" pitchFamily="18" charset="0"/>
              </a:rPr>
              <a:t> ?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xmlns="" id="{A3CD6F36-C3B4-4A99-A7E7-208FC581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13" y="4331063"/>
            <a:ext cx="2701782" cy="202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xmlns="" id="{20681A91-80A8-4595-9C3E-AB434484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4929" y="4331063"/>
            <a:ext cx="3303244" cy="212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AE2BD53-7485-4951-9A90-E37A9B9FB3C1}"/>
              </a:ext>
            </a:extLst>
          </p:cNvPr>
          <p:cNvSpPr/>
          <p:nvPr/>
        </p:nvSpPr>
        <p:spPr>
          <a:xfrm>
            <a:off x="657252" y="2414342"/>
            <a:ext cx="3449637" cy="1483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Constantia" panose="02030602050306030303" pitchFamily="18" charset="0"/>
              </a:rPr>
              <a:t>How can we educate people about the negative effects of  whaling to climate change?</a:t>
            </a:r>
          </a:p>
        </p:txBody>
      </p:sp>
      <p:pic>
        <p:nvPicPr>
          <p:cNvPr id="3080" name="Picture 8" descr="See the source image">
            <a:extLst>
              <a:ext uri="{FF2B5EF4-FFF2-40B4-BE49-F238E27FC236}">
                <a16:creationId xmlns:a16="http://schemas.microsoft.com/office/drawing/2014/main" xmlns="" id="{428CC3CD-E4C5-4959-A472-961F4C03D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696" y="5134123"/>
            <a:ext cx="2935227" cy="159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35728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204</TotalTime>
  <Words>390</Words>
  <Application>Microsoft Office PowerPoint</Application>
  <PresentationFormat>Custom</PresentationFormat>
  <Paragraphs>54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Ion Boardroom</vt:lpstr>
      <vt:lpstr>Slide 1</vt:lpstr>
      <vt:lpstr>Public Policy Analyst (PPA)</vt:lpstr>
      <vt:lpstr>What is Whaling?</vt:lpstr>
      <vt:lpstr>Whaling facts and figures </vt:lpstr>
      <vt:lpstr>Define the Problem </vt:lpstr>
      <vt:lpstr>Importance of Whales</vt:lpstr>
      <vt:lpstr>Define the Problem  </vt:lpstr>
      <vt:lpstr>Solutions</vt:lpstr>
      <vt:lpstr>Solutions towards Whaling </vt:lpstr>
      <vt:lpstr>Select Best Solutions</vt:lpstr>
      <vt:lpstr>References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Stewart</dc:creator>
  <cp:lastModifiedBy>Windows User</cp:lastModifiedBy>
  <cp:revision>21</cp:revision>
  <dcterms:created xsi:type="dcterms:W3CDTF">2018-04-22T16:02:24Z</dcterms:created>
  <dcterms:modified xsi:type="dcterms:W3CDTF">2018-04-22T21:19:05Z</dcterms:modified>
</cp:coreProperties>
</file>