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0" r:id="rId6"/>
    <p:sldId id="263" r:id="rId7"/>
    <p:sldId id="261" r:id="rId8"/>
    <p:sldId id="269" r:id="rId9"/>
    <p:sldId id="264" r:id="rId10"/>
    <p:sldId id="271" r:id="rId11"/>
    <p:sldId id="265" r:id="rId12"/>
    <p:sldId id="266" r:id="rId13"/>
    <p:sldId id="267" r:id="rId14"/>
    <p:sldId id="270"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0B9299-FDD0-4A96-B1EE-FB59E59EAC4A}" v="345" dt="2018-05-22T17:24:18.832"/>
    <p1510:client id="{D24F99BF-ED2B-4551-B7F7-3F9C121479DB}" v="1" dt="2018-05-22T16:50:39.0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1" d="100"/>
          <a:sy n="71" d="100"/>
        </p:scale>
        <p:origin x="66" y="7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5/23/2018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publicspeakingpower.com/fun-public-speaking-activiti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8" Type="http://schemas.openxmlformats.org/officeDocument/2006/relationships/hyperlink" Target="http://flippedtips.com/plegal/tips/bestsol.html" TargetMode="External"/><Relationship Id="rId3" Type="http://schemas.openxmlformats.org/officeDocument/2006/relationships/hyperlink" Target="http://flippedtips.com/plegal/tips/select.html" TargetMode="External"/><Relationship Id="rId7" Type="http://schemas.openxmlformats.org/officeDocument/2006/relationships/hyperlink" Target="http://flippedtips.com/plegal/tips/solutions.html" TargetMode="External"/><Relationship Id="rId2" Type="http://schemas.openxmlformats.org/officeDocument/2006/relationships/hyperlink" Target="http://flippedtips.com/plegal/ppae/ppae1.html" TargetMode="External"/><Relationship Id="rId1" Type="http://schemas.openxmlformats.org/officeDocument/2006/relationships/slideLayout" Target="../slideLayouts/slideLayout7.xml"/><Relationship Id="rId6" Type="http://schemas.openxmlformats.org/officeDocument/2006/relationships/hyperlink" Target="http://flippedtips.com/plegal/tips/existing.html" TargetMode="External"/><Relationship Id="rId5" Type="http://schemas.openxmlformats.org/officeDocument/2006/relationships/hyperlink" Target="http://flippedtips.com/plegal/tips/identify.html" TargetMode="External"/><Relationship Id="rId4" Type="http://schemas.openxmlformats.org/officeDocument/2006/relationships/hyperlink" Target="http://flippedtips.com/plegal/tips/gather.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Public Speaking for Kids</a:t>
            </a:r>
          </a:p>
        </p:txBody>
      </p:sp>
      <p:sp>
        <p:nvSpPr>
          <p:cNvPr id="3" name="Subtitle 2"/>
          <p:cNvSpPr>
            <a:spLocks noGrp="1"/>
          </p:cNvSpPr>
          <p:nvPr>
            <p:ph type="subTitle" idx="1"/>
          </p:nvPr>
        </p:nvSpPr>
        <p:spPr/>
        <p:txBody>
          <a:bodyPr>
            <a:normAutofit/>
          </a:bodyPr>
          <a:lstStyle/>
          <a:p>
            <a:r>
              <a:rPr lang="en-US" sz="2400" b="1" dirty="0">
                <a:solidFill>
                  <a:srgbClr val="000000"/>
                </a:solidFill>
              </a:rPr>
              <a:t>Different Ways to Teach Public Speaking to Children</a:t>
            </a:r>
            <a:endParaRPr lang="en-US" dirty="0"/>
          </a:p>
          <a:p>
            <a:pPr algn="ctr"/>
            <a:r>
              <a:rPr lang="en-US" b="1" dirty="0">
                <a:solidFill>
                  <a:schemeClr val="tx1"/>
                </a:solidFill>
              </a:rPr>
              <a:t>By Dulce Williams-Carrero and </a:t>
            </a:r>
            <a:r>
              <a:rPr lang="en-US" b="1" dirty="0" err="1">
                <a:solidFill>
                  <a:schemeClr val="tx1"/>
                </a:solidFill>
              </a:rPr>
              <a:t>Lillieth</a:t>
            </a:r>
            <a:r>
              <a:rPr lang="en-US" b="1" dirty="0">
                <a:solidFill>
                  <a:schemeClr val="tx1"/>
                </a:solidFill>
              </a:rPr>
              <a:t> Skyers</a:t>
            </a:r>
            <a:r>
              <a:rPr lang="en-US" dirty="0">
                <a:solidFill>
                  <a:schemeClr val="tx1"/>
                </a:solidFill>
              </a:rPr>
              <a:t> </a:t>
            </a:r>
          </a:p>
        </p:txBody>
      </p:sp>
    </p:spTree>
    <p:extLst>
      <p:ext uri="{BB962C8B-B14F-4D97-AF65-F5344CB8AC3E}">
        <p14:creationId xmlns:p14="http://schemas.microsoft.com/office/powerpoint/2010/main" val="521040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group of people sitting at a table&#10;&#10;Description generated with very high confidence">
            <a:extLst>
              <a:ext uri="{FF2B5EF4-FFF2-40B4-BE49-F238E27FC236}">
                <a16:creationId xmlns:a16="http://schemas.microsoft.com/office/drawing/2014/main" id="{30E3C97A-50B8-4B9E-BCEB-854960967B44}"/>
              </a:ext>
            </a:extLst>
          </p:cNvPr>
          <p:cNvPicPr>
            <a:picLocks noChangeAspect="1"/>
          </p:cNvPicPr>
          <p:nvPr/>
        </p:nvPicPr>
        <p:blipFill>
          <a:blip r:embed="rId2"/>
          <a:stretch>
            <a:fillRect/>
          </a:stretch>
        </p:blipFill>
        <p:spPr>
          <a:xfrm>
            <a:off x="569342" y="646262"/>
            <a:ext cx="8134708" cy="6111814"/>
          </a:xfrm>
          <a:prstGeom prst="rect">
            <a:avLst/>
          </a:prstGeom>
        </p:spPr>
      </p:pic>
    </p:spTree>
    <p:extLst>
      <p:ext uri="{BB962C8B-B14F-4D97-AF65-F5344CB8AC3E}">
        <p14:creationId xmlns:p14="http://schemas.microsoft.com/office/powerpoint/2010/main" val="404513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ABBFD-83C2-437C-AD2F-F495983E7ABD}"/>
              </a:ext>
            </a:extLst>
          </p:cNvPr>
          <p:cNvSpPr>
            <a:spLocks noGrp="1"/>
          </p:cNvSpPr>
          <p:nvPr>
            <p:ph type="title"/>
          </p:nvPr>
        </p:nvSpPr>
        <p:spPr/>
        <p:txBody>
          <a:bodyPr/>
          <a:lstStyle/>
          <a:p>
            <a:r>
              <a:rPr lang="en-US" b="0">
                <a:solidFill>
                  <a:srgbClr val="111111"/>
                </a:solidFill>
                <a:latin typeface="Helvetica Neue"/>
                <a:ea typeface="Helvetica Neue"/>
                <a:cs typeface="Helvetica Neue"/>
              </a:rPr>
              <a:t>Tip #4: Play Fun Impromtu Games</a:t>
            </a:r>
            <a:endParaRPr lang="en-US"/>
          </a:p>
        </p:txBody>
      </p:sp>
      <p:sp>
        <p:nvSpPr>
          <p:cNvPr id="3" name="Content Placeholder 2">
            <a:extLst>
              <a:ext uri="{FF2B5EF4-FFF2-40B4-BE49-F238E27FC236}">
                <a16:creationId xmlns:a16="http://schemas.microsoft.com/office/drawing/2014/main" id="{A131857D-4FA9-4EAB-B3CA-6BB2BD5EA35E}"/>
              </a:ext>
            </a:extLst>
          </p:cNvPr>
          <p:cNvSpPr>
            <a:spLocks noGrp="1"/>
          </p:cNvSpPr>
          <p:nvPr>
            <p:ph idx="1"/>
          </p:nvPr>
        </p:nvSpPr>
        <p:spPr/>
        <p:txBody>
          <a:bodyPr vert="horz" lIns="91440" tIns="45720" rIns="91440" bIns="45720" rtlCol="0" anchor="t">
            <a:normAutofit/>
          </a:bodyPr>
          <a:lstStyle/>
          <a:p>
            <a:endParaRPr lang="en-US" sz="2400" dirty="0"/>
          </a:p>
          <a:p>
            <a:r>
              <a:rPr lang="en-US" sz="2400" dirty="0"/>
              <a:t>You need to be careful with impromptu games and you need to choose </a:t>
            </a:r>
            <a:r>
              <a:rPr lang="en-US" sz="2400" dirty="0">
                <a:hlinkClick r:id="rId2"/>
              </a:rPr>
              <a:t>the ones that are fun</a:t>
            </a:r>
            <a:r>
              <a:rPr lang="en-US" sz="2400" dirty="0"/>
              <a:t> and people need to be in comfortable situation so that they can have a laugh if they don’t get it right.</a:t>
            </a:r>
          </a:p>
          <a:p>
            <a:endParaRPr lang="en-US" sz="2400" dirty="0"/>
          </a:p>
          <a:p>
            <a:r>
              <a:rPr lang="en-US" sz="2400" dirty="0"/>
              <a:t>So create impromptu games that start off really easy to </a:t>
            </a:r>
            <a:r>
              <a:rPr lang="en-US" sz="2400" dirty="0" err="1"/>
              <a:t>built</a:t>
            </a:r>
            <a:r>
              <a:rPr lang="en-US" sz="2400" dirty="0"/>
              <a:t> confidence. Only get into harder impromptu games as your kids become proficient public speakers.</a:t>
            </a:r>
            <a:endParaRPr lang="en-US" sz="2400" dirty="0">
              <a:solidFill>
                <a:schemeClr val="tx1"/>
              </a:solidFill>
            </a:endParaRPr>
          </a:p>
          <a:p>
            <a:endParaRPr lang="en-US" dirty="0"/>
          </a:p>
        </p:txBody>
      </p:sp>
    </p:spTree>
    <p:extLst>
      <p:ext uri="{BB962C8B-B14F-4D97-AF65-F5344CB8AC3E}">
        <p14:creationId xmlns:p14="http://schemas.microsoft.com/office/powerpoint/2010/main" val="3921554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3C73E-A93D-499F-9E59-3154148DD6B0}"/>
              </a:ext>
            </a:extLst>
          </p:cNvPr>
          <p:cNvSpPr>
            <a:spLocks noGrp="1"/>
          </p:cNvSpPr>
          <p:nvPr>
            <p:ph type="title"/>
          </p:nvPr>
        </p:nvSpPr>
        <p:spPr/>
        <p:txBody>
          <a:bodyPr/>
          <a:lstStyle/>
          <a:p>
            <a:r>
              <a:rPr lang="en-US" dirty="0">
                <a:solidFill>
                  <a:schemeClr val="tx1"/>
                </a:solidFill>
              </a:rPr>
              <a:t>Tip #5: Teach Reason and Message Before Technique</a:t>
            </a:r>
          </a:p>
          <a:p>
            <a:endParaRPr lang="en-US" dirty="0"/>
          </a:p>
        </p:txBody>
      </p:sp>
      <p:sp>
        <p:nvSpPr>
          <p:cNvPr id="3" name="Content Placeholder 2">
            <a:extLst>
              <a:ext uri="{FF2B5EF4-FFF2-40B4-BE49-F238E27FC236}">
                <a16:creationId xmlns:a16="http://schemas.microsoft.com/office/drawing/2014/main" id="{C58BB524-3016-4EC3-ADC2-E1CDE6DE784D}"/>
              </a:ext>
            </a:extLst>
          </p:cNvPr>
          <p:cNvSpPr>
            <a:spLocks noGrp="1"/>
          </p:cNvSpPr>
          <p:nvPr>
            <p:ph idx="1"/>
          </p:nvPr>
        </p:nvSpPr>
        <p:spPr/>
        <p:txBody>
          <a:bodyPr vert="horz" lIns="91440" tIns="45720" rIns="91440" bIns="45720" rtlCol="0" anchor="t">
            <a:normAutofit/>
          </a:bodyPr>
          <a:lstStyle/>
          <a:p>
            <a:endParaRPr lang="en-US"/>
          </a:p>
          <a:p>
            <a:r>
              <a:rPr lang="en-US" dirty="0"/>
              <a:t>Often we rush into teaching kids public speaking technique (because it is easy to teach). But they haven’t even tried to speak in front of a crowd yet.</a:t>
            </a:r>
          </a:p>
          <a:p>
            <a:endParaRPr lang="en-US" dirty="0"/>
          </a:p>
          <a:p>
            <a:endParaRPr lang="en-US" dirty="0"/>
          </a:p>
          <a:p>
            <a:r>
              <a:rPr lang="en-US" b="1" dirty="0"/>
              <a:t>We start slow and we build up the technique as we go.</a:t>
            </a:r>
            <a:endParaRPr lang="en-US" dirty="0"/>
          </a:p>
          <a:p>
            <a:endParaRPr lang="en-US" b="1" dirty="0"/>
          </a:p>
          <a:p>
            <a:r>
              <a:rPr lang="en-US" b="1" dirty="0"/>
              <a:t>So with public speaking let’s use the same strategy to teach our students.</a:t>
            </a:r>
          </a:p>
        </p:txBody>
      </p:sp>
    </p:spTree>
    <p:extLst>
      <p:ext uri="{BB962C8B-B14F-4D97-AF65-F5344CB8AC3E}">
        <p14:creationId xmlns:p14="http://schemas.microsoft.com/office/powerpoint/2010/main" val="257365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29E7C-EB8F-491F-8C40-32FB4362FBBC}"/>
              </a:ext>
            </a:extLst>
          </p:cNvPr>
          <p:cNvSpPr>
            <a:spLocks noGrp="1"/>
          </p:cNvSpPr>
          <p:nvPr>
            <p:ph type="title"/>
          </p:nvPr>
        </p:nvSpPr>
        <p:spPr/>
        <p:txBody>
          <a:bodyPr/>
          <a:lstStyle/>
          <a:p>
            <a:r>
              <a:rPr lang="en-US" dirty="0">
                <a:solidFill>
                  <a:schemeClr val="tx1"/>
                </a:solidFill>
              </a:rPr>
              <a:t>Tip #6: Give Lots Of Positive Feedback (Lots)</a:t>
            </a:r>
          </a:p>
          <a:p>
            <a:endParaRPr lang="en-US" dirty="0"/>
          </a:p>
        </p:txBody>
      </p:sp>
      <p:sp>
        <p:nvSpPr>
          <p:cNvPr id="3" name="Content Placeholder 2">
            <a:extLst>
              <a:ext uri="{FF2B5EF4-FFF2-40B4-BE49-F238E27FC236}">
                <a16:creationId xmlns:a16="http://schemas.microsoft.com/office/drawing/2014/main" id="{98CE4E10-D725-4A6A-805E-DEB3113F09D3}"/>
              </a:ext>
            </a:extLst>
          </p:cNvPr>
          <p:cNvSpPr>
            <a:spLocks noGrp="1"/>
          </p:cNvSpPr>
          <p:nvPr>
            <p:ph idx="1"/>
          </p:nvPr>
        </p:nvSpPr>
        <p:spPr/>
        <p:txBody>
          <a:bodyPr vert="horz" lIns="91440" tIns="45720" rIns="91440" bIns="45720" rtlCol="0" anchor="t">
            <a:normAutofit/>
          </a:bodyPr>
          <a:lstStyle/>
          <a:p>
            <a:r>
              <a:rPr lang="en-US" sz="2200" b="1" dirty="0"/>
              <a:t>I find the best way to teach my kids is just to tell them how awesome they are doing and encourage them to keep going. Then they learn naturally!</a:t>
            </a:r>
          </a:p>
          <a:p>
            <a:endParaRPr lang="en-US" sz="2200" b="1" dirty="0"/>
          </a:p>
          <a:p>
            <a:r>
              <a:rPr lang="en-US" sz="2200" b="1" dirty="0"/>
              <a:t>If you absolutely HAVE to give constructive criticism then try this.</a:t>
            </a:r>
          </a:p>
        </p:txBody>
      </p:sp>
    </p:spTree>
    <p:extLst>
      <p:ext uri="{BB962C8B-B14F-4D97-AF65-F5344CB8AC3E}">
        <p14:creationId xmlns:p14="http://schemas.microsoft.com/office/powerpoint/2010/main" val="3314997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erson standing posing for the camera&#10;&#10;Description generated with very high confidence">
            <a:extLst>
              <a:ext uri="{FF2B5EF4-FFF2-40B4-BE49-F238E27FC236}">
                <a16:creationId xmlns:a16="http://schemas.microsoft.com/office/drawing/2014/main" id="{747D5404-56D8-48D0-9EB9-9554161E657E}"/>
              </a:ext>
            </a:extLst>
          </p:cNvPr>
          <p:cNvPicPr>
            <a:picLocks noChangeAspect="1"/>
          </p:cNvPicPr>
          <p:nvPr/>
        </p:nvPicPr>
        <p:blipFill>
          <a:blip r:embed="rId2"/>
          <a:stretch>
            <a:fillRect/>
          </a:stretch>
        </p:blipFill>
        <p:spPr>
          <a:xfrm>
            <a:off x="1834552" y="231476"/>
            <a:ext cx="6438180" cy="6466935"/>
          </a:xfrm>
          <a:prstGeom prst="rect">
            <a:avLst/>
          </a:prstGeom>
        </p:spPr>
      </p:pic>
    </p:spTree>
    <p:extLst>
      <p:ext uri="{BB962C8B-B14F-4D97-AF65-F5344CB8AC3E}">
        <p14:creationId xmlns:p14="http://schemas.microsoft.com/office/powerpoint/2010/main" val="2201790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1C827-264F-432C-91E7-A128A77FAF14}"/>
              </a:ext>
            </a:extLst>
          </p:cNvPr>
          <p:cNvSpPr>
            <a:spLocks noGrp="1"/>
          </p:cNvSpPr>
          <p:nvPr>
            <p:ph type="title"/>
          </p:nvPr>
        </p:nvSpPr>
        <p:spPr/>
        <p:txBody>
          <a:bodyPr/>
          <a:lstStyle/>
          <a:p>
            <a:r>
              <a:rPr lang="en-US" dirty="0">
                <a:solidFill>
                  <a:schemeClr val="tx1"/>
                </a:solidFill>
              </a:rPr>
              <a:t>Tip #7: Use Video</a:t>
            </a:r>
          </a:p>
          <a:p>
            <a:endParaRPr lang="en-US" dirty="0"/>
          </a:p>
        </p:txBody>
      </p:sp>
      <p:sp>
        <p:nvSpPr>
          <p:cNvPr id="3" name="Content Placeholder 2">
            <a:extLst>
              <a:ext uri="{FF2B5EF4-FFF2-40B4-BE49-F238E27FC236}">
                <a16:creationId xmlns:a16="http://schemas.microsoft.com/office/drawing/2014/main" id="{2656CF82-B8A6-46AC-BB1C-80DDD299B382}"/>
              </a:ext>
            </a:extLst>
          </p:cNvPr>
          <p:cNvSpPr>
            <a:spLocks noGrp="1"/>
          </p:cNvSpPr>
          <p:nvPr>
            <p:ph idx="1"/>
          </p:nvPr>
        </p:nvSpPr>
        <p:spPr/>
        <p:txBody>
          <a:bodyPr vert="horz" lIns="91440" tIns="45720" rIns="91440" bIns="45720" rtlCol="0" anchor="t">
            <a:normAutofit/>
          </a:bodyPr>
          <a:lstStyle/>
          <a:p>
            <a:r>
              <a:rPr lang="en-US" dirty="0"/>
              <a:t>So video is about to overtake text.</a:t>
            </a:r>
          </a:p>
          <a:p>
            <a:endParaRPr lang="en-US" dirty="0"/>
          </a:p>
          <a:p>
            <a:r>
              <a:rPr lang="en-US" sz="2000" dirty="0"/>
              <a:t>It will help them when they are going for a job (more and more interviews are now done over skype). It will help them conduct and be involved in conference calls.</a:t>
            </a:r>
          </a:p>
          <a:p>
            <a:r>
              <a:rPr lang="en-US" sz="2000" dirty="0"/>
              <a:t>They may even want to upload stuff on YouTube or create training videos and we need to help them be confident doing that.</a:t>
            </a:r>
            <a:endParaRPr lang="en-US" sz="2000" dirty="0">
              <a:solidFill>
                <a:schemeClr val="tx1"/>
              </a:solidFill>
            </a:endParaRPr>
          </a:p>
          <a:p>
            <a:r>
              <a:rPr lang="en-US" sz="2000" dirty="0"/>
              <a:t>A video camera is a great way to teach people how to get up in front of a crowd. It is a stepping stone to the stage.</a:t>
            </a:r>
            <a:endParaRPr lang="en-US" sz="2000" dirty="0">
              <a:solidFill>
                <a:schemeClr val="tx1"/>
              </a:solidFill>
            </a:endParaRPr>
          </a:p>
          <a:p>
            <a:endParaRPr lang="en-US" dirty="0"/>
          </a:p>
        </p:txBody>
      </p:sp>
    </p:spTree>
    <p:extLst>
      <p:ext uri="{BB962C8B-B14F-4D97-AF65-F5344CB8AC3E}">
        <p14:creationId xmlns:p14="http://schemas.microsoft.com/office/powerpoint/2010/main" val="1084960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DF66B-5E41-45F2-8A8A-11BB31304D90}"/>
              </a:ext>
            </a:extLst>
          </p:cNvPr>
          <p:cNvSpPr>
            <a:spLocks noGrp="1"/>
          </p:cNvSpPr>
          <p:nvPr>
            <p:ph type="title"/>
          </p:nvPr>
        </p:nvSpPr>
        <p:spPr/>
        <p:txBody>
          <a:bodyPr>
            <a:normAutofit/>
          </a:bodyPr>
          <a:lstStyle/>
          <a:p>
            <a:pPr algn="ctr"/>
            <a:r>
              <a:rPr lang="en-US" sz="6200" dirty="0"/>
              <a:t>Public Speaking for Kids</a:t>
            </a:r>
          </a:p>
        </p:txBody>
      </p:sp>
      <p:pic>
        <p:nvPicPr>
          <p:cNvPr id="4" name="Picture 4" descr="A picture containing person, indoor, little, young&#10;&#10;Description generated with very high confidence">
            <a:extLst>
              <a:ext uri="{FF2B5EF4-FFF2-40B4-BE49-F238E27FC236}">
                <a16:creationId xmlns:a16="http://schemas.microsoft.com/office/drawing/2014/main" id="{61C9DF65-45FC-4B81-A24C-488446CD2C1F}"/>
              </a:ext>
            </a:extLst>
          </p:cNvPr>
          <p:cNvPicPr>
            <a:picLocks noGrp="1" noChangeAspect="1"/>
          </p:cNvPicPr>
          <p:nvPr>
            <p:ph idx="1"/>
          </p:nvPr>
        </p:nvPicPr>
        <p:blipFill>
          <a:blip r:embed="rId2"/>
          <a:stretch>
            <a:fillRect/>
          </a:stretch>
        </p:blipFill>
        <p:spPr>
          <a:xfrm>
            <a:off x="2118519" y="2944019"/>
            <a:ext cx="5715000" cy="2314575"/>
          </a:xfrm>
          <a:prstGeom prst="rect">
            <a:avLst/>
          </a:prstGeom>
        </p:spPr>
      </p:pic>
    </p:spTree>
    <p:extLst>
      <p:ext uri="{BB962C8B-B14F-4D97-AF65-F5344CB8AC3E}">
        <p14:creationId xmlns:p14="http://schemas.microsoft.com/office/powerpoint/2010/main" val="2587945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873F4-7064-4A17-A532-5AC203B8A7A4}"/>
              </a:ext>
            </a:extLst>
          </p:cNvPr>
          <p:cNvSpPr>
            <a:spLocks noGrp="1"/>
          </p:cNvSpPr>
          <p:nvPr>
            <p:ph type="title"/>
          </p:nvPr>
        </p:nvSpPr>
        <p:spPr/>
        <p:txBody>
          <a:bodyPr>
            <a:normAutofit/>
          </a:bodyPr>
          <a:lstStyle/>
          <a:p>
            <a:pPr algn="ctr"/>
            <a:r>
              <a:rPr lang="en-US" sz="6400" b="1" dirty="0"/>
              <a:t>Ways you can teach public speaking to kids</a:t>
            </a:r>
            <a:endParaRPr lang="en-US" sz="6400" dirty="0">
              <a:solidFill>
                <a:schemeClr val="tx1"/>
              </a:solidFill>
            </a:endParaRPr>
          </a:p>
        </p:txBody>
      </p:sp>
      <p:sp>
        <p:nvSpPr>
          <p:cNvPr id="5" name="Text Placeholder 4">
            <a:extLst>
              <a:ext uri="{FF2B5EF4-FFF2-40B4-BE49-F238E27FC236}">
                <a16:creationId xmlns:a16="http://schemas.microsoft.com/office/drawing/2014/main" id="{D0CFBB49-5237-4375-AD4A-94A5D81ED76B}"/>
              </a:ext>
            </a:extLst>
          </p:cNvPr>
          <p:cNvSpPr>
            <a:spLocks noGrp="1"/>
          </p:cNvSpPr>
          <p:nvPr>
            <p:ph type="body" sz="quarter" idx="13"/>
          </p:nvPr>
        </p:nvSpPr>
        <p:spPr>
          <a:xfrm>
            <a:off x="1495535" y="3991634"/>
            <a:ext cx="7224524" cy="381000"/>
          </a:xfrm>
        </p:spPr>
        <p:txBody>
          <a:bodyPr/>
          <a:lstStyle/>
          <a:p>
            <a:pPr algn="ctr"/>
            <a:r>
              <a:rPr lang="en-US" dirty="0"/>
              <a:t>So many children grow up with an intense fear of public speaking</a:t>
            </a:r>
            <a:endParaRPr lang="en-US" dirty="0">
              <a:solidFill>
                <a:schemeClr val="tx1"/>
              </a:solidFill>
            </a:endParaRPr>
          </a:p>
        </p:txBody>
      </p:sp>
      <p:sp>
        <p:nvSpPr>
          <p:cNvPr id="4" name="Text Placeholder 3">
            <a:extLst>
              <a:ext uri="{FF2B5EF4-FFF2-40B4-BE49-F238E27FC236}">
                <a16:creationId xmlns:a16="http://schemas.microsoft.com/office/drawing/2014/main" id="{E5165DA8-BE18-4037-992D-2D8D76009B11}"/>
              </a:ext>
            </a:extLst>
          </p:cNvPr>
          <p:cNvSpPr>
            <a:spLocks noGrp="1"/>
          </p:cNvSpPr>
          <p:nvPr>
            <p:ph type="body" idx="1"/>
          </p:nvPr>
        </p:nvSpPr>
        <p:spPr>
          <a:xfrm>
            <a:off x="677335" y="4987985"/>
            <a:ext cx="8596668" cy="1570962"/>
          </a:xfrm>
        </p:spPr>
        <p:txBody>
          <a:bodyPr vert="horz" lIns="91440" tIns="45720" rIns="91440" bIns="45720" rtlCol="0" anchor="t">
            <a:normAutofit fontScale="92500" lnSpcReduction="10000"/>
          </a:bodyPr>
          <a:lstStyle/>
          <a:p>
            <a:pPr algn="ctr"/>
            <a:r>
              <a:rPr lang="en-US" sz="3600" b="1" dirty="0"/>
              <a:t>...they don't want to get up in front of audiences or crowds because they are terrified of speaking in public.</a:t>
            </a:r>
            <a:r>
              <a:rPr lang="en-US" b="1" dirty="0"/>
              <a:t>    </a:t>
            </a:r>
            <a:endParaRPr lang="en-US" dirty="0"/>
          </a:p>
        </p:txBody>
      </p:sp>
    </p:spTree>
    <p:extLst>
      <p:ext uri="{BB962C8B-B14F-4D97-AF65-F5344CB8AC3E}">
        <p14:creationId xmlns:p14="http://schemas.microsoft.com/office/powerpoint/2010/main" val="4090260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E3EB55-B695-48FE-BD0C-9A008AF35EB2}"/>
              </a:ext>
            </a:extLst>
          </p:cNvPr>
          <p:cNvSpPr txBox="1"/>
          <p:nvPr/>
        </p:nvSpPr>
        <p:spPr>
          <a:xfrm>
            <a:off x="1595887" y="957532"/>
            <a:ext cx="6096000" cy="464742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a:p>
            <a:r>
              <a:rPr lang="en-US" sz="2600" b="1">
                <a:solidFill>
                  <a:srgbClr val="365F91"/>
                </a:solidFill>
                <a:latin typeface="Calibri"/>
                <a:cs typeface="Calibri"/>
              </a:rPr>
              <a:t>The 6 Steps of the Public Policy Analyst (</a:t>
            </a:r>
            <a:r>
              <a:rPr lang="en-US" sz="2600" b="1">
                <a:solidFill>
                  <a:srgbClr val="800080"/>
                </a:solidFill>
                <a:latin typeface="Calibri"/>
                <a:cs typeface="Calibri"/>
                <a:hlinkClick r:id="rId2"/>
              </a:rPr>
              <a:t>PPA</a:t>
            </a:r>
            <a:r>
              <a:rPr lang="en-US" sz="2600" b="1">
                <a:solidFill>
                  <a:srgbClr val="365F91"/>
                </a:solidFill>
                <a:latin typeface="Calibri"/>
                <a:cs typeface="Calibri"/>
              </a:rPr>
              <a:t>)</a:t>
            </a:r>
          </a:p>
          <a:p>
            <a:endParaRPr lang="en-US" sz="2600">
              <a:solidFill>
                <a:srgbClr val="365F91"/>
              </a:solidFill>
              <a:latin typeface="Calibri"/>
              <a:cs typeface="Calibri"/>
            </a:endParaRPr>
          </a:p>
          <a:p>
            <a:r>
              <a:rPr lang="en-US" sz="2600">
                <a:solidFill>
                  <a:srgbClr val="365F91"/>
                </a:solidFill>
                <a:latin typeface="Calibri"/>
                <a:cs typeface="Calibri"/>
              </a:rPr>
              <a:t>1.</a:t>
            </a:r>
            <a:r>
              <a:rPr lang="en-US" sz="700">
                <a:solidFill>
                  <a:srgbClr val="365F91"/>
                </a:solidFill>
                <a:latin typeface="Times New Roman"/>
                <a:cs typeface="Times New Roman"/>
              </a:rPr>
              <a:t>                       </a:t>
            </a:r>
            <a:r>
              <a:rPr lang="en-US" sz="2600">
                <a:solidFill>
                  <a:srgbClr val="800080"/>
                </a:solidFill>
                <a:latin typeface="Calibri"/>
                <a:cs typeface="Calibri"/>
                <a:hlinkClick r:id="rId3"/>
              </a:rPr>
              <a:t>Define the Problem</a:t>
            </a:r>
          </a:p>
          <a:p>
            <a:r>
              <a:rPr lang="en-US" sz="2600">
                <a:solidFill>
                  <a:srgbClr val="365F91"/>
                </a:solidFill>
                <a:latin typeface="Calibri"/>
                <a:cs typeface="Calibri"/>
              </a:rPr>
              <a:t>2.</a:t>
            </a:r>
            <a:r>
              <a:rPr lang="en-US" sz="700">
                <a:solidFill>
                  <a:srgbClr val="365F91"/>
                </a:solidFill>
                <a:latin typeface="Times New Roman"/>
                <a:cs typeface="Times New Roman"/>
              </a:rPr>
              <a:t>                       </a:t>
            </a:r>
            <a:r>
              <a:rPr lang="en-US" sz="2600">
                <a:solidFill>
                  <a:srgbClr val="800080"/>
                </a:solidFill>
                <a:latin typeface="Calibri"/>
                <a:cs typeface="Calibri"/>
                <a:hlinkClick r:id="rId4"/>
              </a:rPr>
              <a:t>Gather the Evidence</a:t>
            </a:r>
          </a:p>
          <a:p>
            <a:r>
              <a:rPr lang="en-US" sz="2600">
                <a:solidFill>
                  <a:srgbClr val="365F91"/>
                </a:solidFill>
                <a:latin typeface="Calibri"/>
                <a:cs typeface="Calibri"/>
              </a:rPr>
              <a:t>3.</a:t>
            </a:r>
            <a:r>
              <a:rPr lang="en-US" sz="700">
                <a:solidFill>
                  <a:srgbClr val="365F91"/>
                </a:solidFill>
                <a:latin typeface="Times New Roman"/>
                <a:cs typeface="Times New Roman"/>
              </a:rPr>
              <a:t>                       </a:t>
            </a:r>
            <a:r>
              <a:rPr lang="en-US" sz="2600">
                <a:solidFill>
                  <a:srgbClr val="800080"/>
                </a:solidFill>
                <a:latin typeface="Calibri"/>
                <a:cs typeface="Calibri"/>
                <a:hlinkClick r:id="rId5"/>
              </a:rPr>
              <a:t>Identify the Causes</a:t>
            </a:r>
          </a:p>
          <a:p>
            <a:r>
              <a:rPr lang="en-US" sz="2600">
                <a:solidFill>
                  <a:srgbClr val="365F91"/>
                </a:solidFill>
                <a:latin typeface="Calibri"/>
                <a:cs typeface="Calibri"/>
              </a:rPr>
              <a:t>4.</a:t>
            </a:r>
            <a:r>
              <a:rPr lang="en-US" sz="700">
                <a:solidFill>
                  <a:srgbClr val="365F91"/>
                </a:solidFill>
                <a:latin typeface="Times New Roman"/>
                <a:cs typeface="Times New Roman"/>
              </a:rPr>
              <a:t>                       </a:t>
            </a:r>
            <a:r>
              <a:rPr lang="en-US" sz="2600">
                <a:solidFill>
                  <a:srgbClr val="800080"/>
                </a:solidFill>
                <a:latin typeface="Calibri"/>
                <a:cs typeface="Calibri"/>
                <a:hlinkClick r:id="rId6"/>
              </a:rPr>
              <a:t>Evaluate an Existing Policy</a:t>
            </a:r>
          </a:p>
          <a:p>
            <a:r>
              <a:rPr lang="en-US" sz="2600">
                <a:solidFill>
                  <a:srgbClr val="365F91"/>
                </a:solidFill>
                <a:latin typeface="Calibri"/>
                <a:cs typeface="Calibri"/>
              </a:rPr>
              <a:t>5.</a:t>
            </a:r>
            <a:r>
              <a:rPr lang="en-US" sz="700">
                <a:solidFill>
                  <a:srgbClr val="365F91"/>
                </a:solidFill>
                <a:latin typeface="Times New Roman"/>
                <a:cs typeface="Times New Roman"/>
              </a:rPr>
              <a:t>                       </a:t>
            </a:r>
            <a:r>
              <a:rPr lang="en-US" sz="2600">
                <a:solidFill>
                  <a:srgbClr val="800080"/>
                </a:solidFill>
                <a:latin typeface="Calibri"/>
                <a:cs typeface="Calibri"/>
                <a:hlinkClick r:id="rId7"/>
              </a:rPr>
              <a:t>Develop Solutions</a:t>
            </a:r>
          </a:p>
          <a:p>
            <a:r>
              <a:rPr lang="en-US" sz="2600">
                <a:solidFill>
                  <a:srgbClr val="365F91"/>
                </a:solidFill>
                <a:latin typeface="Calibri"/>
                <a:cs typeface="Calibri"/>
              </a:rPr>
              <a:t>6.</a:t>
            </a:r>
            <a:r>
              <a:rPr lang="en-US" sz="700">
                <a:solidFill>
                  <a:srgbClr val="365F91"/>
                </a:solidFill>
                <a:latin typeface="Times New Roman"/>
                <a:cs typeface="Times New Roman"/>
              </a:rPr>
              <a:t>                       </a:t>
            </a:r>
            <a:r>
              <a:rPr lang="en-US" sz="2600">
                <a:solidFill>
                  <a:srgbClr val="800080"/>
                </a:solidFill>
                <a:latin typeface="Calibri"/>
                <a:cs typeface="Calibri"/>
                <a:hlinkClick r:id="rId8"/>
              </a:rPr>
              <a:t>Select the Best Solution </a:t>
            </a:r>
            <a:r>
              <a:rPr lang="en-US" sz="2600">
                <a:solidFill>
                  <a:srgbClr val="365F91"/>
                </a:solidFill>
                <a:latin typeface="Calibri"/>
                <a:cs typeface="Calibri"/>
              </a:rPr>
              <a:t> (Feasibility vs. Effectiveness)</a:t>
            </a:r>
          </a:p>
          <a:p>
            <a:endParaRPr lang="en-US"/>
          </a:p>
        </p:txBody>
      </p:sp>
    </p:spTree>
    <p:extLst>
      <p:ext uri="{BB962C8B-B14F-4D97-AF65-F5344CB8AC3E}">
        <p14:creationId xmlns:p14="http://schemas.microsoft.com/office/powerpoint/2010/main" val="4178677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E5DC7-F01F-42CC-BE99-1E82C4585F20}"/>
              </a:ext>
            </a:extLst>
          </p:cNvPr>
          <p:cNvSpPr>
            <a:spLocks noGrp="1"/>
          </p:cNvSpPr>
          <p:nvPr>
            <p:ph type="title"/>
          </p:nvPr>
        </p:nvSpPr>
        <p:spPr>
          <a:xfrm>
            <a:off x="677334" y="207034"/>
            <a:ext cx="8596668" cy="1723366"/>
          </a:xfrm>
        </p:spPr>
        <p:txBody>
          <a:bodyPr vert="horz" lIns="91440" tIns="45720" rIns="91440" bIns="45720" rtlCol="0" anchor="t">
            <a:noAutofit/>
          </a:bodyPr>
          <a:lstStyle/>
          <a:p>
            <a:pPr algn="ctr">
              <a:spcBef>
                <a:spcPts val="1000"/>
              </a:spcBef>
            </a:pPr>
            <a:r>
              <a:rPr lang="en-US" sz="3200" dirty="0"/>
              <a:t>These tips will help make kids more confident and will help them grow in their skills as public speakers and presenters.</a:t>
            </a:r>
          </a:p>
          <a:p>
            <a:pPr>
              <a:spcBef>
                <a:spcPts val="1000"/>
              </a:spcBef>
            </a:pPr>
            <a:endParaRPr lang="en-US" dirty="0"/>
          </a:p>
          <a:p>
            <a:endParaRPr lang="en-US" dirty="0"/>
          </a:p>
        </p:txBody>
      </p:sp>
      <p:sp>
        <p:nvSpPr>
          <p:cNvPr id="3" name="Content Placeholder 2">
            <a:extLst>
              <a:ext uri="{FF2B5EF4-FFF2-40B4-BE49-F238E27FC236}">
                <a16:creationId xmlns:a16="http://schemas.microsoft.com/office/drawing/2014/main" id="{8B7DA93B-3352-404F-92BD-2F614E4999FE}"/>
              </a:ext>
            </a:extLst>
          </p:cNvPr>
          <p:cNvSpPr>
            <a:spLocks noGrp="1"/>
          </p:cNvSpPr>
          <p:nvPr>
            <p:ph idx="1"/>
          </p:nvPr>
        </p:nvSpPr>
        <p:spPr>
          <a:xfrm>
            <a:off x="677334" y="2160589"/>
            <a:ext cx="8596668" cy="4412735"/>
          </a:xfrm>
        </p:spPr>
        <p:txBody>
          <a:bodyPr vert="horz" lIns="91440" tIns="45720" rIns="91440" bIns="45720" rtlCol="0" anchor="t">
            <a:noAutofit/>
          </a:bodyPr>
          <a:lstStyle/>
          <a:p>
            <a:r>
              <a:rPr lang="en-US" sz="2800" dirty="0">
                <a:solidFill>
                  <a:schemeClr val="tx1"/>
                </a:solidFill>
              </a:rPr>
              <a:t>Tip #1: Don’t Call It Public Speaking</a:t>
            </a:r>
            <a:endParaRPr lang="en-US" sz="2800"/>
          </a:p>
          <a:p>
            <a:r>
              <a:rPr lang="en-US" sz="2800" dirty="0">
                <a:solidFill>
                  <a:schemeClr val="tx1"/>
                </a:solidFill>
              </a:rPr>
              <a:t>Tip #2: Less Study, More Practice</a:t>
            </a:r>
            <a:endParaRPr lang="en-US" sz="2800"/>
          </a:p>
          <a:p>
            <a:r>
              <a:rPr lang="en-US" sz="2800" dirty="0">
                <a:solidFill>
                  <a:schemeClr val="tx1"/>
                </a:solidFill>
              </a:rPr>
              <a:t>Tip #3: Break Children Into Smaller Groups</a:t>
            </a:r>
            <a:endParaRPr lang="en-US" sz="2800"/>
          </a:p>
          <a:p>
            <a:r>
              <a:rPr lang="en-US" sz="2800" dirty="0">
                <a:solidFill>
                  <a:schemeClr val="tx1"/>
                </a:solidFill>
              </a:rPr>
              <a:t>Tip #4: Play Fun </a:t>
            </a:r>
            <a:r>
              <a:rPr lang="en-US" sz="2800" dirty="0" err="1">
                <a:solidFill>
                  <a:schemeClr val="tx1"/>
                </a:solidFill>
              </a:rPr>
              <a:t>Impromtu</a:t>
            </a:r>
            <a:r>
              <a:rPr lang="en-US" sz="2800" dirty="0">
                <a:solidFill>
                  <a:schemeClr val="tx1"/>
                </a:solidFill>
              </a:rPr>
              <a:t> Games</a:t>
            </a:r>
            <a:endParaRPr lang="en-US" sz="2800"/>
          </a:p>
          <a:p>
            <a:r>
              <a:rPr lang="en-US" sz="2800" dirty="0">
                <a:solidFill>
                  <a:schemeClr val="tx1"/>
                </a:solidFill>
              </a:rPr>
              <a:t>Tip #5: Teach Reason and Message Before Technique</a:t>
            </a:r>
            <a:endParaRPr lang="en-US" sz="2800"/>
          </a:p>
          <a:p>
            <a:r>
              <a:rPr lang="en-US" sz="2800" dirty="0">
                <a:solidFill>
                  <a:schemeClr val="tx1"/>
                </a:solidFill>
              </a:rPr>
              <a:t>Tip #6: Give Lots Of Positive Feedback (Lots)</a:t>
            </a:r>
            <a:endParaRPr lang="en-US" sz="2800"/>
          </a:p>
          <a:p>
            <a:r>
              <a:rPr lang="en-US" sz="2800" dirty="0">
                <a:solidFill>
                  <a:schemeClr val="tx1"/>
                </a:solidFill>
              </a:rPr>
              <a:t>Tip #7: Use Video</a:t>
            </a:r>
            <a:endParaRPr lang="en-US" sz="2800" dirty="0"/>
          </a:p>
          <a:p>
            <a:endParaRPr lang="en-US" dirty="0"/>
          </a:p>
        </p:txBody>
      </p:sp>
    </p:spTree>
    <p:extLst>
      <p:ext uri="{BB962C8B-B14F-4D97-AF65-F5344CB8AC3E}">
        <p14:creationId xmlns:p14="http://schemas.microsoft.com/office/powerpoint/2010/main" val="4095882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AF107-50BA-4698-B22A-56F968F25941}"/>
              </a:ext>
            </a:extLst>
          </p:cNvPr>
          <p:cNvSpPr>
            <a:spLocks noGrp="1"/>
          </p:cNvSpPr>
          <p:nvPr>
            <p:ph type="title"/>
          </p:nvPr>
        </p:nvSpPr>
        <p:spPr/>
        <p:txBody>
          <a:bodyPr/>
          <a:lstStyle/>
          <a:p>
            <a:r>
              <a:rPr lang="en-US" b="0">
                <a:solidFill>
                  <a:srgbClr val="111111"/>
                </a:solidFill>
                <a:latin typeface="Helvetica Neue"/>
                <a:ea typeface="Helvetica Neue"/>
                <a:cs typeface="Helvetica Neue"/>
              </a:rPr>
              <a:t>Tip #1: Don’t Call It Public Speaking</a:t>
            </a:r>
            <a:endParaRPr lang="en-US"/>
          </a:p>
        </p:txBody>
      </p:sp>
      <p:sp>
        <p:nvSpPr>
          <p:cNvPr id="3" name="Content Placeholder 2">
            <a:extLst>
              <a:ext uri="{FF2B5EF4-FFF2-40B4-BE49-F238E27FC236}">
                <a16:creationId xmlns:a16="http://schemas.microsoft.com/office/drawing/2014/main" id="{574C4097-7252-43DB-A054-E362A3841EA4}"/>
              </a:ext>
            </a:extLst>
          </p:cNvPr>
          <p:cNvSpPr>
            <a:spLocks noGrp="1"/>
          </p:cNvSpPr>
          <p:nvPr>
            <p:ph idx="1"/>
          </p:nvPr>
        </p:nvSpPr>
        <p:spPr/>
        <p:txBody>
          <a:bodyPr vert="horz" lIns="91440" tIns="45720" rIns="91440" bIns="45720" rtlCol="0" anchor="t">
            <a:normAutofit fontScale="92500" lnSpcReduction="10000"/>
          </a:bodyPr>
          <a:lstStyle/>
          <a:p>
            <a:r>
              <a:rPr lang="en-US" dirty="0"/>
              <a:t>Don’t call it public speaking? Why not?</a:t>
            </a:r>
          </a:p>
          <a:p>
            <a:r>
              <a:rPr lang="en-US" dirty="0"/>
              <a:t>We create this importance around public speaking. We hold it up as such an important moment and important event that we scare the heck out of our children.</a:t>
            </a:r>
            <a:endParaRPr lang="en-US" dirty="0">
              <a:solidFill>
                <a:schemeClr val="tx1"/>
              </a:solidFill>
            </a:endParaRPr>
          </a:p>
          <a:p>
            <a:r>
              <a:rPr lang="en-US" dirty="0"/>
              <a:t>So how can we making more fun. Well, why don’t we call it drama, why don’t we call it “giving a monolog” or “playing speeches”?</a:t>
            </a:r>
            <a:endParaRPr lang="en-US" dirty="0">
              <a:solidFill>
                <a:schemeClr val="tx1"/>
              </a:solidFill>
            </a:endParaRPr>
          </a:p>
          <a:p>
            <a:r>
              <a:rPr lang="en-US" dirty="0"/>
              <a:t>Make it a game don’t make it an activity that kids are going to get marked on and be frightened of failing at.</a:t>
            </a:r>
            <a:endParaRPr lang="en-US" dirty="0">
              <a:solidFill>
                <a:schemeClr val="tx1"/>
              </a:solidFill>
            </a:endParaRPr>
          </a:p>
          <a:p>
            <a:r>
              <a:rPr lang="en-US" dirty="0"/>
              <a:t>We want to make it fun for our children and if we take the emphasis away from public speaking and move it more towards to having fun then kids are less likely to be afraid of it.</a:t>
            </a:r>
            <a:endParaRPr lang="en-US" dirty="0">
              <a:solidFill>
                <a:schemeClr val="tx1"/>
              </a:solidFill>
            </a:endParaRPr>
          </a:p>
          <a:p>
            <a:r>
              <a:rPr lang="en-US" dirty="0"/>
              <a:t>If we can minimize fear by changing the name then I believe we should do whatever is necessary.</a:t>
            </a:r>
            <a:endParaRPr lang="en-US" dirty="0">
              <a:solidFill>
                <a:schemeClr val="tx1"/>
              </a:solidFill>
            </a:endParaRPr>
          </a:p>
          <a:p>
            <a:endParaRPr lang="en-US" dirty="0"/>
          </a:p>
        </p:txBody>
      </p:sp>
    </p:spTree>
    <p:extLst>
      <p:ext uri="{BB962C8B-B14F-4D97-AF65-F5344CB8AC3E}">
        <p14:creationId xmlns:p14="http://schemas.microsoft.com/office/powerpoint/2010/main" val="2802460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17D45-FECD-4A38-AB06-C4BEA31EBC8B}"/>
              </a:ext>
            </a:extLst>
          </p:cNvPr>
          <p:cNvSpPr>
            <a:spLocks noGrp="1"/>
          </p:cNvSpPr>
          <p:nvPr>
            <p:ph type="title"/>
          </p:nvPr>
        </p:nvSpPr>
        <p:spPr/>
        <p:txBody>
          <a:bodyPr/>
          <a:lstStyle/>
          <a:p>
            <a:pPr algn="ctr"/>
            <a:r>
              <a:rPr lang="en-US" dirty="0">
                <a:solidFill>
                  <a:schemeClr val="tx1"/>
                </a:solidFill>
              </a:rPr>
              <a:t>Tip #2: Less Study, More Practice</a:t>
            </a:r>
            <a:endParaRPr lang="en-US" dirty="0"/>
          </a:p>
          <a:p>
            <a:pPr algn="ctr"/>
            <a:endParaRPr lang="en-US" dirty="0"/>
          </a:p>
        </p:txBody>
      </p:sp>
      <p:pic>
        <p:nvPicPr>
          <p:cNvPr id="4" name="Picture 4" descr="A person in a suit and tie&#10;&#10;Description generated with very high confidence">
            <a:extLst>
              <a:ext uri="{FF2B5EF4-FFF2-40B4-BE49-F238E27FC236}">
                <a16:creationId xmlns:a16="http://schemas.microsoft.com/office/drawing/2014/main" id="{6D22DC34-3808-401B-91AE-0EFB5835A0D9}"/>
              </a:ext>
            </a:extLst>
          </p:cNvPr>
          <p:cNvPicPr>
            <a:picLocks noGrp="1" noChangeAspect="1"/>
          </p:cNvPicPr>
          <p:nvPr>
            <p:ph idx="1"/>
          </p:nvPr>
        </p:nvPicPr>
        <p:blipFill>
          <a:blip r:embed="rId2"/>
          <a:stretch>
            <a:fillRect/>
          </a:stretch>
        </p:blipFill>
        <p:spPr>
          <a:xfrm>
            <a:off x="681150" y="1681716"/>
            <a:ext cx="8689676" cy="4910407"/>
          </a:xfrm>
          <a:prstGeom prst="rect">
            <a:avLst/>
          </a:prstGeom>
        </p:spPr>
      </p:pic>
    </p:spTree>
    <p:extLst>
      <p:ext uri="{BB962C8B-B14F-4D97-AF65-F5344CB8AC3E}">
        <p14:creationId xmlns:p14="http://schemas.microsoft.com/office/powerpoint/2010/main" val="30438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erson sitting at a table&#10;&#10;Description generated with very high confidence">
            <a:extLst>
              <a:ext uri="{FF2B5EF4-FFF2-40B4-BE49-F238E27FC236}">
                <a16:creationId xmlns:a16="http://schemas.microsoft.com/office/drawing/2014/main" id="{673914CC-83C0-433B-8B21-20B7BC25ABC3}"/>
              </a:ext>
            </a:extLst>
          </p:cNvPr>
          <p:cNvPicPr>
            <a:picLocks noChangeAspect="1"/>
          </p:cNvPicPr>
          <p:nvPr/>
        </p:nvPicPr>
        <p:blipFill>
          <a:blip r:embed="rId2"/>
          <a:stretch>
            <a:fillRect/>
          </a:stretch>
        </p:blipFill>
        <p:spPr>
          <a:xfrm>
            <a:off x="3220778" y="92014"/>
            <a:ext cx="4528369" cy="6846499"/>
          </a:xfrm>
          <a:prstGeom prst="rect">
            <a:avLst/>
          </a:prstGeom>
        </p:spPr>
      </p:pic>
    </p:spTree>
    <p:extLst>
      <p:ext uri="{BB962C8B-B14F-4D97-AF65-F5344CB8AC3E}">
        <p14:creationId xmlns:p14="http://schemas.microsoft.com/office/powerpoint/2010/main" val="3202827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46D5D-B459-4849-AC58-21EEF9D41856}"/>
              </a:ext>
            </a:extLst>
          </p:cNvPr>
          <p:cNvSpPr>
            <a:spLocks noGrp="1"/>
          </p:cNvSpPr>
          <p:nvPr>
            <p:ph type="title"/>
          </p:nvPr>
        </p:nvSpPr>
        <p:spPr/>
        <p:txBody>
          <a:bodyPr/>
          <a:lstStyle/>
          <a:p>
            <a:r>
              <a:rPr lang="en-US" dirty="0">
                <a:solidFill>
                  <a:schemeClr val="tx1"/>
                </a:solidFill>
              </a:rPr>
              <a:t>Tip #3: Break Children Into Smaller Groups</a:t>
            </a:r>
          </a:p>
          <a:p>
            <a:endParaRPr lang="en-US" dirty="0"/>
          </a:p>
        </p:txBody>
      </p:sp>
      <p:sp>
        <p:nvSpPr>
          <p:cNvPr id="3" name="Content Placeholder 2">
            <a:extLst>
              <a:ext uri="{FF2B5EF4-FFF2-40B4-BE49-F238E27FC236}">
                <a16:creationId xmlns:a16="http://schemas.microsoft.com/office/drawing/2014/main" id="{DAEE2FEB-6507-4E65-A16B-C385A127A864}"/>
              </a:ext>
            </a:extLst>
          </p:cNvPr>
          <p:cNvSpPr>
            <a:spLocks noGrp="1"/>
          </p:cNvSpPr>
          <p:nvPr>
            <p:ph idx="1"/>
          </p:nvPr>
        </p:nvSpPr>
        <p:spPr>
          <a:xfrm>
            <a:off x="677334" y="1930552"/>
            <a:ext cx="8596668" cy="4628394"/>
          </a:xfrm>
        </p:spPr>
        <p:txBody>
          <a:bodyPr vert="horz" lIns="91440" tIns="45720" rIns="91440" bIns="45720" rtlCol="0" anchor="t">
            <a:noAutofit/>
          </a:bodyPr>
          <a:lstStyle/>
          <a:p>
            <a:endParaRPr lang="en-US" sz="2200" dirty="0">
              <a:solidFill>
                <a:srgbClr val="111111"/>
              </a:solidFill>
              <a:latin typeface="Helvetica Neue"/>
              <a:ea typeface="Helvetica Neue"/>
              <a:cs typeface="Helvetica Neue"/>
            </a:endParaRPr>
          </a:p>
          <a:p>
            <a:r>
              <a:rPr lang="en-US" sz="2200" dirty="0">
                <a:solidFill>
                  <a:srgbClr val="111111"/>
                </a:solidFill>
                <a:latin typeface="Helvetica Neue"/>
                <a:ea typeface="Helvetica Neue"/>
                <a:cs typeface="Helvetica Neue"/>
              </a:rPr>
              <a:t>So we get kids to do their study and then get them to get up in front the entire class and give a speech. This is going to create fear in a lot of children.</a:t>
            </a:r>
            <a:endParaRPr lang="en-US" sz="2200" dirty="0">
              <a:solidFill>
                <a:schemeClr val="tx1"/>
              </a:solidFill>
            </a:endParaRPr>
          </a:p>
          <a:p>
            <a:r>
              <a:rPr lang="en-US" sz="2200" dirty="0">
                <a:solidFill>
                  <a:srgbClr val="111111"/>
                </a:solidFill>
                <a:latin typeface="Helvetica Neue"/>
                <a:ea typeface="Helvetica Neue"/>
                <a:cs typeface="Helvetica Neue"/>
              </a:rPr>
              <a:t>Break your class into smaller groups or have kids present to just one person. Have them present to these small groups who can give then a positive feedback.</a:t>
            </a:r>
          </a:p>
          <a:p>
            <a:r>
              <a:rPr lang="en-US" sz="2200" dirty="0">
                <a:solidFill>
                  <a:srgbClr val="111111"/>
                </a:solidFill>
                <a:latin typeface="Helvetica Neue"/>
                <a:ea typeface="Helvetica Neue"/>
                <a:cs typeface="Helvetica Neue"/>
              </a:rPr>
              <a:t>Then they can fail in front of few people rather than fail in front of everyone. By making the groups smaller we get more practice and its less confrontational, so we are more likely not have that fear of public speaking as we are growing up.</a:t>
            </a:r>
            <a:endParaRPr lang="en-US" sz="2200" dirty="0"/>
          </a:p>
        </p:txBody>
      </p:sp>
    </p:spTree>
    <p:extLst>
      <p:ext uri="{BB962C8B-B14F-4D97-AF65-F5344CB8AC3E}">
        <p14:creationId xmlns:p14="http://schemas.microsoft.com/office/powerpoint/2010/main" val="342461329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0</TotalTime>
  <Words>0</Words>
  <Application>Microsoft Office PowerPoint</Application>
  <PresentationFormat>Widescreen</PresentationFormat>
  <Paragraphs>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Facet</vt:lpstr>
      <vt:lpstr>Public Speaking for Kids</vt:lpstr>
      <vt:lpstr>Public Speaking for Kids</vt:lpstr>
      <vt:lpstr>Ways you can teach public speaking to kids</vt:lpstr>
      <vt:lpstr>PowerPoint Presentation</vt:lpstr>
      <vt:lpstr>These tips will help make kids more confident and will help them grow in their skills as public speakers and presenters.  </vt:lpstr>
      <vt:lpstr>Tip #1: Don’t Call It Public Speaking</vt:lpstr>
      <vt:lpstr>Tip #2: Less Study, More Practice </vt:lpstr>
      <vt:lpstr>PowerPoint Presentation</vt:lpstr>
      <vt:lpstr>Tip #3: Break Children Into Smaller Groups </vt:lpstr>
      <vt:lpstr>PowerPoint Presentation</vt:lpstr>
      <vt:lpstr>Tip #4: Play Fun Impromtu Games</vt:lpstr>
      <vt:lpstr>Tip #5: Teach Reason and Message Before Technique </vt:lpstr>
      <vt:lpstr>Tip #6: Give Lots Of Positive Feedback (Lots) </vt:lpstr>
      <vt:lpstr>PowerPoint Presentation</vt:lpstr>
      <vt:lpstr>Tip #7: Use Video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 </cp:lastModifiedBy>
  <cp:revision>4</cp:revision>
  <dcterms:created xsi:type="dcterms:W3CDTF">2014-09-12T02:18:09Z</dcterms:created>
  <dcterms:modified xsi:type="dcterms:W3CDTF">2018-05-23T20:58:16Z</dcterms:modified>
</cp:coreProperties>
</file>